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96" r:id="rId2"/>
    <p:sldMasterId id="2147483756" r:id="rId3"/>
    <p:sldMasterId id="2147483780" r:id="rId4"/>
    <p:sldMasterId id="2147483804" r:id="rId5"/>
    <p:sldMasterId id="2147483818" r:id="rId6"/>
    <p:sldMasterId id="2147483831" r:id="rId7"/>
  </p:sldMasterIdLst>
  <p:notesMasterIdLst>
    <p:notesMasterId r:id="rId115"/>
  </p:notesMasterIdLst>
  <p:handoutMasterIdLst>
    <p:handoutMasterId r:id="rId116"/>
  </p:handoutMasterIdLst>
  <p:sldIdLst>
    <p:sldId id="372" r:id="rId8"/>
    <p:sldId id="538" r:id="rId9"/>
    <p:sldId id="645" r:id="rId10"/>
    <p:sldId id="467" r:id="rId11"/>
    <p:sldId id="309" r:id="rId12"/>
    <p:sldId id="457" r:id="rId13"/>
    <p:sldId id="458" r:id="rId14"/>
    <p:sldId id="459" r:id="rId15"/>
    <p:sldId id="464" r:id="rId16"/>
    <p:sldId id="371" r:id="rId17"/>
    <p:sldId id="517" r:id="rId18"/>
    <p:sldId id="439" r:id="rId19"/>
    <p:sldId id="446" r:id="rId20"/>
    <p:sldId id="440" r:id="rId21"/>
    <p:sldId id="441" r:id="rId22"/>
    <p:sldId id="442" r:id="rId23"/>
    <p:sldId id="443" r:id="rId24"/>
    <p:sldId id="444" r:id="rId25"/>
    <p:sldId id="445" r:id="rId26"/>
    <p:sldId id="475" r:id="rId27"/>
    <p:sldId id="646" r:id="rId28"/>
    <p:sldId id="588" r:id="rId29"/>
    <p:sldId id="647" r:id="rId30"/>
    <p:sldId id="569" r:id="rId31"/>
    <p:sldId id="570" r:id="rId32"/>
    <p:sldId id="571" r:id="rId33"/>
    <p:sldId id="572" r:id="rId34"/>
    <p:sldId id="573" r:id="rId35"/>
    <p:sldId id="574" r:id="rId36"/>
    <p:sldId id="575" r:id="rId37"/>
    <p:sldId id="576" r:id="rId38"/>
    <p:sldId id="648" r:id="rId39"/>
    <p:sldId id="579" r:id="rId40"/>
    <p:sldId id="521" r:id="rId41"/>
    <p:sldId id="485" r:id="rId42"/>
    <p:sldId id="486" r:id="rId43"/>
    <p:sldId id="488" r:id="rId44"/>
    <p:sldId id="489" r:id="rId45"/>
    <p:sldId id="491" r:id="rId46"/>
    <p:sldId id="492" r:id="rId47"/>
    <p:sldId id="499" r:id="rId48"/>
    <p:sldId id="500" r:id="rId49"/>
    <p:sldId id="501" r:id="rId50"/>
    <p:sldId id="503" r:id="rId51"/>
    <p:sldId id="504" r:id="rId52"/>
    <p:sldId id="546" r:id="rId53"/>
    <p:sldId id="505" r:id="rId54"/>
    <p:sldId id="506" r:id="rId55"/>
    <p:sldId id="542" r:id="rId56"/>
    <p:sldId id="649" r:id="rId57"/>
    <p:sldId id="543" r:id="rId58"/>
    <p:sldId id="650" r:id="rId59"/>
    <p:sldId id="507" r:id="rId60"/>
    <p:sldId id="508" r:id="rId61"/>
    <p:sldId id="509" r:id="rId62"/>
    <p:sldId id="545" r:id="rId63"/>
    <p:sldId id="580" r:id="rId64"/>
    <p:sldId id="651" r:id="rId65"/>
    <p:sldId id="615" r:id="rId66"/>
    <p:sldId id="616" r:id="rId67"/>
    <p:sldId id="617" r:id="rId68"/>
    <p:sldId id="618" r:id="rId69"/>
    <p:sldId id="619" r:id="rId70"/>
    <p:sldId id="620" r:id="rId71"/>
    <p:sldId id="652" r:id="rId72"/>
    <p:sldId id="614" r:id="rId73"/>
    <p:sldId id="631" r:id="rId74"/>
    <p:sldId id="634" r:id="rId75"/>
    <p:sldId id="635" r:id="rId76"/>
    <p:sldId id="661" r:id="rId77"/>
    <p:sldId id="653" r:id="rId78"/>
    <p:sldId id="613" r:id="rId79"/>
    <p:sldId id="566" r:id="rId80"/>
    <p:sldId id="567" r:id="rId81"/>
    <p:sldId id="568" r:id="rId82"/>
    <p:sldId id="654" r:id="rId83"/>
    <p:sldId id="621" r:id="rId84"/>
    <p:sldId id="541" r:id="rId85"/>
    <p:sldId id="655" r:id="rId86"/>
    <p:sldId id="656" r:id="rId87"/>
    <p:sldId id="657" r:id="rId88"/>
    <p:sldId id="636" r:id="rId89"/>
    <p:sldId id="658" r:id="rId90"/>
    <p:sldId id="659" r:id="rId91"/>
    <p:sldId id="479" r:id="rId92"/>
    <p:sldId id="482" r:id="rId93"/>
    <p:sldId id="483" r:id="rId94"/>
    <p:sldId id="660" r:id="rId95"/>
    <p:sldId id="532" r:id="rId96"/>
    <p:sldId id="432" r:id="rId97"/>
    <p:sldId id="595" r:id="rId98"/>
    <p:sldId id="596" r:id="rId99"/>
    <p:sldId id="597" r:id="rId100"/>
    <p:sldId id="598" r:id="rId101"/>
    <p:sldId id="599" r:id="rId102"/>
    <p:sldId id="600" r:id="rId103"/>
    <p:sldId id="601" r:id="rId104"/>
    <p:sldId id="602" r:id="rId105"/>
    <p:sldId id="603" r:id="rId106"/>
    <p:sldId id="604" r:id="rId107"/>
    <p:sldId id="605" r:id="rId108"/>
    <p:sldId id="606" r:id="rId109"/>
    <p:sldId id="607" r:id="rId110"/>
    <p:sldId id="608" r:id="rId111"/>
    <p:sldId id="609" r:id="rId112"/>
    <p:sldId id="610" r:id="rId113"/>
    <p:sldId id="611" r:id="rId114"/>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20">
          <p15:clr>
            <a:srgbClr val="A4A3A4"/>
          </p15:clr>
        </p15:guide>
        <p15:guide id="2" pos="59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A662"/>
    <a:srgbClr val="FFFF99"/>
    <a:srgbClr val="008000"/>
    <a:srgbClr val="BE4B48"/>
    <a:srgbClr val="EEEEEE"/>
    <a:srgbClr val="000000"/>
    <a:srgbClr val="CCFFCC"/>
    <a:srgbClr val="FFFFCC"/>
    <a:srgbClr val="003300"/>
    <a:srgbClr val="F57E1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601" autoAdjust="0"/>
  </p:normalViewPr>
  <p:slideViewPr>
    <p:cSldViewPr snapToGrid="0" snapToObjects="1">
      <p:cViewPr varScale="1">
        <p:scale>
          <a:sx n="82" d="100"/>
          <a:sy n="82" d="100"/>
        </p:scale>
        <p:origin x="1474" y="77"/>
      </p:cViewPr>
      <p:guideLst>
        <p:guide orient="horz" pos="2020"/>
        <p:guide pos="599"/>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14" d="100"/>
          <a:sy n="114" d="100"/>
        </p:scale>
        <p:origin x="-2632" y="-1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117" Type="http://schemas.openxmlformats.org/officeDocument/2006/relationships/presProps" Target="presProps.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112" Type="http://schemas.openxmlformats.org/officeDocument/2006/relationships/slide" Target="slides/slide105.xml"/><Relationship Id="rId16" Type="http://schemas.openxmlformats.org/officeDocument/2006/relationships/slide" Target="slides/slide9.xml"/><Relationship Id="rId107" Type="http://schemas.openxmlformats.org/officeDocument/2006/relationships/slide" Target="slides/slide100.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102" Type="http://schemas.openxmlformats.org/officeDocument/2006/relationships/slide" Target="slides/slide95.xml"/><Relationship Id="rId5" Type="http://schemas.openxmlformats.org/officeDocument/2006/relationships/slideMaster" Target="slideMasters/slideMaster5.xml"/><Relationship Id="rId90" Type="http://schemas.openxmlformats.org/officeDocument/2006/relationships/slide" Target="slides/slide83.xml"/><Relationship Id="rId95" Type="http://schemas.openxmlformats.org/officeDocument/2006/relationships/slide" Target="slides/slide88.xml"/><Relationship Id="rId22" Type="http://schemas.openxmlformats.org/officeDocument/2006/relationships/slide" Target="slides/slide15.xml"/><Relationship Id="rId27" Type="http://schemas.openxmlformats.org/officeDocument/2006/relationships/slide" Target="slides/slide20.xml"/><Relationship Id="rId43" Type="http://schemas.openxmlformats.org/officeDocument/2006/relationships/slide" Target="slides/slide36.xml"/><Relationship Id="rId48" Type="http://schemas.openxmlformats.org/officeDocument/2006/relationships/slide" Target="slides/slide41.xml"/><Relationship Id="rId64" Type="http://schemas.openxmlformats.org/officeDocument/2006/relationships/slide" Target="slides/slide57.xml"/><Relationship Id="rId69" Type="http://schemas.openxmlformats.org/officeDocument/2006/relationships/slide" Target="slides/slide62.xml"/><Relationship Id="rId113" Type="http://schemas.openxmlformats.org/officeDocument/2006/relationships/slide" Target="slides/slide106.xml"/><Relationship Id="rId118" Type="http://schemas.openxmlformats.org/officeDocument/2006/relationships/viewProps" Target="viewProps.xml"/><Relationship Id="rId80" Type="http://schemas.openxmlformats.org/officeDocument/2006/relationships/slide" Target="slides/slide73.xml"/><Relationship Id="rId85" Type="http://schemas.openxmlformats.org/officeDocument/2006/relationships/slide" Target="slides/slide78.xml"/><Relationship Id="rId12" Type="http://schemas.openxmlformats.org/officeDocument/2006/relationships/slide" Target="slides/slide5.xml"/><Relationship Id="rId17" Type="http://schemas.openxmlformats.org/officeDocument/2006/relationships/slide" Target="slides/slide10.xml"/><Relationship Id="rId33" Type="http://schemas.openxmlformats.org/officeDocument/2006/relationships/slide" Target="slides/slide26.xml"/><Relationship Id="rId38" Type="http://schemas.openxmlformats.org/officeDocument/2006/relationships/slide" Target="slides/slide31.xml"/><Relationship Id="rId59" Type="http://schemas.openxmlformats.org/officeDocument/2006/relationships/slide" Target="slides/slide52.xml"/><Relationship Id="rId103" Type="http://schemas.openxmlformats.org/officeDocument/2006/relationships/slide" Target="slides/slide96.xml"/><Relationship Id="rId108" Type="http://schemas.openxmlformats.org/officeDocument/2006/relationships/slide" Target="slides/slide101.xml"/><Relationship Id="rId54" Type="http://schemas.openxmlformats.org/officeDocument/2006/relationships/slide" Target="slides/slide47.xml"/><Relationship Id="rId70" Type="http://schemas.openxmlformats.org/officeDocument/2006/relationships/slide" Target="slides/slide63.xml"/><Relationship Id="rId75" Type="http://schemas.openxmlformats.org/officeDocument/2006/relationships/slide" Target="slides/slide68.xml"/><Relationship Id="rId91" Type="http://schemas.openxmlformats.org/officeDocument/2006/relationships/slide" Target="slides/slide84.xml"/><Relationship Id="rId96" Type="http://schemas.openxmlformats.org/officeDocument/2006/relationships/slide" Target="slides/slide89.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6.xml"/><Relationship Id="rId28" Type="http://schemas.openxmlformats.org/officeDocument/2006/relationships/slide" Target="slides/slide21.xml"/><Relationship Id="rId49" Type="http://schemas.openxmlformats.org/officeDocument/2006/relationships/slide" Target="slides/slide42.xml"/><Relationship Id="rId114" Type="http://schemas.openxmlformats.org/officeDocument/2006/relationships/slide" Target="slides/slide107.xml"/><Relationship Id="rId119" Type="http://schemas.openxmlformats.org/officeDocument/2006/relationships/theme" Target="theme/theme1.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109" Type="http://schemas.openxmlformats.org/officeDocument/2006/relationships/slide" Target="slides/slide10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slide" Target="slides/slide97.xml"/><Relationship Id="rId120"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slideMaster" Target="slideMasters/slideMaster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110" Type="http://schemas.openxmlformats.org/officeDocument/2006/relationships/slide" Target="slides/slide103.xml"/><Relationship Id="rId115" Type="http://schemas.openxmlformats.org/officeDocument/2006/relationships/notesMaster" Target="notesMasters/notesMaster1.xml"/><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 Id="rId14" Type="http://schemas.openxmlformats.org/officeDocument/2006/relationships/slide" Target="slides/slide7.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slide" Target="slides/slide98.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93" Type="http://schemas.openxmlformats.org/officeDocument/2006/relationships/slide" Target="slides/slide86.xml"/><Relationship Id="rId98" Type="http://schemas.openxmlformats.org/officeDocument/2006/relationships/slide" Target="slides/slide91.xml"/><Relationship Id="rId3" Type="http://schemas.openxmlformats.org/officeDocument/2006/relationships/slideMaster" Target="slideMasters/slideMaster3.xml"/><Relationship Id="rId25" Type="http://schemas.openxmlformats.org/officeDocument/2006/relationships/slide" Target="slides/slide18.xml"/><Relationship Id="rId46" Type="http://schemas.openxmlformats.org/officeDocument/2006/relationships/slide" Target="slides/slide39.xml"/><Relationship Id="rId67" Type="http://schemas.openxmlformats.org/officeDocument/2006/relationships/slide" Target="slides/slide60.xml"/><Relationship Id="rId116" Type="http://schemas.openxmlformats.org/officeDocument/2006/relationships/handoutMaster" Target="handoutMasters/handoutMaster1.xml"/><Relationship Id="rId20" Type="http://schemas.openxmlformats.org/officeDocument/2006/relationships/slide" Target="slides/slide13.xml"/><Relationship Id="rId41" Type="http://schemas.openxmlformats.org/officeDocument/2006/relationships/slide" Target="slides/slide34.xml"/><Relationship Id="rId62" Type="http://schemas.openxmlformats.org/officeDocument/2006/relationships/slide" Target="slides/slide55.xml"/><Relationship Id="rId83" Type="http://schemas.openxmlformats.org/officeDocument/2006/relationships/slide" Target="slides/slide76.xml"/><Relationship Id="rId88" Type="http://schemas.openxmlformats.org/officeDocument/2006/relationships/slide" Target="slides/slide81.xml"/><Relationship Id="rId111" Type="http://schemas.openxmlformats.org/officeDocument/2006/relationships/slide" Target="slides/slide104.xml"/><Relationship Id="rId15" Type="http://schemas.openxmlformats.org/officeDocument/2006/relationships/slide" Target="slides/slide8.xml"/><Relationship Id="rId36" Type="http://schemas.openxmlformats.org/officeDocument/2006/relationships/slide" Target="slides/slide29.xml"/><Relationship Id="rId57" Type="http://schemas.openxmlformats.org/officeDocument/2006/relationships/slide" Target="slides/slide50.xml"/><Relationship Id="rId106" Type="http://schemas.openxmlformats.org/officeDocument/2006/relationships/slide" Target="slides/slide99.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ADD425-D7C5-463F-A214-A301F9B755C7}" type="doc">
      <dgm:prSet loTypeId="urn:microsoft.com/office/officeart/2005/8/layout/list1" loCatId="list" qsTypeId="urn:microsoft.com/office/officeart/2005/8/quickstyle/3d2" qsCatId="3D" csTypeId="urn:microsoft.com/office/officeart/2005/8/colors/colorful1" csCatId="colorful" phldr="1"/>
      <dgm:spPr/>
      <dgm:t>
        <a:bodyPr/>
        <a:lstStyle/>
        <a:p>
          <a:endParaRPr lang="es-CO"/>
        </a:p>
      </dgm:t>
    </dgm:pt>
    <dgm:pt modelId="{E330B464-E873-4363-AD9E-493FF53E86C4}">
      <dgm:prSet phldrT="[Texto]" custT="1">
        <dgm:style>
          <a:lnRef idx="0">
            <a:schemeClr val="dk1"/>
          </a:lnRef>
          <a:fillRef idx="3">
            <a:schemeClr val="dk1"/>
          </a:fillRef>
          <a:effectRef idx="3">
            <a:schemeClr val="dk1"/>
          </a:effectRef>
          <a:fontRef idx="minor">
            <a:schemeClr val="lt1"/>
          </a:fontRef>
        </dgm:style>
      </dgm:prSet>
      <dgm:spPr>
        <a:solidFill>
          <a:schemeClr val="bg1">
            <a:lumMod val="50000"/>
          </a:schemeClr>
        </a:solidFill>
      </dgm:spPr>
      <dgm:t>
        <a:bodyPr/>
        <a:lstStyle/>
        <a:p>
          <a:r>
            <a:rPr lang="es-CO" sz="2400" b="1" dirty="0" smtClean="0">
              <a:latin typeface="Arial" panose="020B0604020202020204" pitchFamily="34" charset="0"/>
              <a:cs typeface="Arial" panose="020B0604020202020204" pitchFamily="34" charset="0"/>
            </a:rPr>
            <a:t>Ley 1151 de 2007</a:t>
          </a:r>
          <a:endParaRPr lang="es-CO" sz="2400" dirty="0">
            <a:latin typeface="Arial" panose="020B0604020202020204" pitchFamily="34" charset="0"/>
            <a:cs typeface="Arial" panose="020B0604020202020204" pitchFamily="34" charset="0"/>
          </a:endParaRPr>
        </a:p>
      </dgm:t>
    </dgm:pt>
    <dgm:pt modelId="{B6DE47DA-B133-48CA-B886-93019A747377}" type="parTrans" cxnId="{4A228D0E-6E42-4192-96BC-2581528F5399}">
      <dgm:prSet/>
      <dgm:spPr/>
      <dgm:t>
        <a:bodyPr/>
        <a:lstStyle/>
        <a:p>
          <a:endParaRPr lang="es-CO" sz="2400">
            <a:latin typeface="Arial" panose="020B0604020202020204" pitchFamily="34" charset="0"/>
            <a:cs typeface="Arial" panose="020B0604020202020204" pitchFamily="34" charset="0"/>
          </a:endParaRPr>
        </a:p>
      </dgm:t>
    </dgm:pt>
    <dgm:pt modelId="{1A4C91FC-9465-441F-81AF-E1778BF830DE}" type="sibTrans" cxnId="{4A228D0E-6E42-4192-96BC-2581528F5399}">
      <dgm:prSet/>
      <dgm:spPr/>
      <dgm:t>
        <a:bodyPr/>
        <a:lstStyle/>
        <a:p>
          <a:endParaRPr lang="es-CO" sz="2400">
            <a:latin typeface="Arial" panose="020B0604020202020204" pitchFamily="34" charset="0"/>
            <a:cs typeface="Arial" panose="020B0604020202020204" pitchFamily="34" charset="0"/>
          </a:endParaRPr>
        </a:p>
      </dgm:t>
    </dgm:pt>
    <dgm:pt modelId="{52680EA4-76AF-4FE1-8F3C-95F2E1A0981F}">
      <dgm:prSet phldrT="[Texto]" custT="1">
        <dgm:style>
          <a:lnRef idx="0">
            <a:schemeClr val="dk1"/>
          </a:lnRef>
          <a:fillRef idx="3">
            <a:schemeClr val="dk1"/>
          </a:fillRef>
          <a:effectRef idx="3">
            <a:schemeClr val="dk1"/>
          </a:effectRef>
          <a:fontRef idx="minor">
            <a:schemeClr val="lt1"/>
          </a:fontRef>
        </dgm:style>
      </dgm:prSet>
      <dgm:spPr>
        <a:solidFill>
          <a:schemeClr val="bg1">
            <a:lumMod val="50000"/>
          </a:schemeClr>
        </a:solidFill>
      </dgm:spPr>
      <dgm:t>
        <a:bodyPr/>
        <a:lstStyle/>
        <a:p>
          <a:r>
            <a:rPr lang="es-CO" sz="2400" b="1" dirty="0" smtClean="0">
              <a:latin typeface="Arial" panose="020B0604020202020204" pitchFamily="34" charset="0"/>
              <a:cs typeface="Arial" panose="020B0604020202020204" pitchFamily="34" charset="0"/>
            </a:rPr>
            <a:t>Decreto Ley 169 de 2008</a:t>
          </a:r>
          <a:endParaRPr lang="es-CO" sz="2400" dirty="0">
            <a:latin typeface="Arial" panose="020B0604020202020204" pitchFamily="34" charset="0"/>
            <a:cs typeface="Arial" panose="020B0604020202020204" pitchFamily="34" charset="0"/>
          </a:endParaRPr>
        </a:p>
      </dgm:t>
    </dgm:pt>
    <dgm:pt modelId="{C3E6BEAF-88A4-4677-83B6-0B09B672E698}" type="parTrans" cxnId="{E460D417-538B-4797-8645-D239AE5D5355}">
      <dgm:prSet/>
      <dgm:spPr/>
      <dgm:t>
        <a:bodyPr/>
        <a:lstStyle/>
        <a:p>
          <a:endParaRPr lang="es-CO" sz="2400">
            <a:latin typeface="Arial" panose="020B0604020202020204" pitchFamily="34" charset="0"/>
            <a:cs typeface="Arial" panose="020B0604020202020204" pitchFamily="34" charset="0"/>
          </a:endParaRPr>
        </a:p>
      </dgm:t>
    </dgm:pt>
    <dgm:pt modelId="{C9E8EE84-53E3-4E0C-AB87-E3E66D10B71B}" type="sibTrans" cxnId="{E460D417-538B-4797-8645-D239AE5D5355}">
      <dgm:prSet/>
      <dgm:spPr/>
      <dgm:t>
        <a:bodyPr/>
        <a:lstStyle/>
        <a:p>
          <a:endParaRPr lang="es-CO" sz="2400">
            <a:latin typeface="Arial" panose="020B0604020202020204" pitchFamily="34" charset="0"/>
            <a:cs typeface="Arial" panose="020B0604020202020204" pitchFamily="34" charset="0"/>
          </a:endParaRPr>
        </a:p>
      </dgm:t>
    </dgm:pt>
    <dgm:pt modelId="{947861DE-9A57-40E1-9398-32B62EA03855}">
      <dgm:prSet custT="1">
        <dgm:style>
          <a:lnRef idx="0">
            <a:schemeClr val="dk1"/>
          </a:lnRef>
          <a:fillRef idx="3">
            <a:schemeClr val="dk1"/>
          </a:fillRef>
          <a:effectRef idx="3">
            <a:schemeClr val="dk1"/>
          </a:effectRef>
          <a:fontRef idx="minor">
            <a:schemeClr val="lt1"/>
          </a:fontRef>
        </dgm:style>
      </dgm:prSet>
      <dgm:spPr>
        <a:solidFill>
          <a:schemeClr val="bg1">
            <a:lumMod val="50000"/>
          </a:schemeClr>
        </a:solidFill>
      </dgm:spPr>
      <dgm:t>
        <a:bodyPr/>
        <a:lstStyle/>
        <a:p>
          <a:r>
            <a:rPr lang="es-CO" sz="2400" b="1" dirty="0" smtClean="0">
              <a:latin typeface="Arial" panose="020B0604020202020204" pitchFamily="34" charset="0"/>
              <a:cs typeface="Arial" panose="020B0604020202020204" pitchFamily="34" charset="0"/>
            </a:rPr>
            <a:t>Ley 1607 de 2012</a:t>
          </a:r>
          <a:endParaRPr lang="es-CO" sz="2400" dirty="0">
            <a:latin typeface="Arial" panose="020B0604020202020204" pitchFamily="34" charset="0"/>
            <a:cs typeface="Arial" panose="020B0604020202020204" pitchFamily="34" charset="0"/>
          </a:endParaRPr>
        </a:p>
      </dgm:t>
    </dgm:pt>
    <dgm:pt modelId="{CCD14DE9-7B9B-4CAF-A2B5-16714D5E3FDB}" type="parTrans" cxnId="{64312CD3-16EA-4629-9FBF-1917C98B6BC8}">
      <dgm:prSet/>
      <dgm:spPr/>
      <dgm:t>
        <a:bodyPr/>
        <a:lstStyle/>
        <a:p>
          <a:endParaRPr lang="es-CO" sz="2400">
            <a:latin typeface="Arial" panose="020B0604020202020204" pitchFamily="34" charset="0"/>
            <a:cs typeface="Arial" panose="020B0604020202020204" pitchFamily="34" charset="0"/>
          </a:endParaRPr>
        </a:p>
      </dgm:t>
    </dgm:pt>
    <dgm:pt modelId="{E0439DCC-F719-4FA9-A539-12A96CD506F4}" type="sibTrans" cxnId="{64312CD3-16EA-4629-9FBF-1917C98B6BC8}">
      <dgm:prSet/>
      <dgm:spPr/>
      <dgm:t>
        <a:bodyPr/>
        <a:lstStyle/>
        <a:p>
          <a:endParaRPr lang="es-CO" sz="2400">
            <a:latin typeface="Arial" panose="020B0604020202020204" pitchFamily="34" charset="0"/>
            <a:cs typeface="Arial" panose="020B0604020202020204" pitchFamily="34" charset="0"/>
          </a:endParaRPr>
        </a:p>
      </dgm:t>
    </dgm:pt>
    <dgm:pt modelId="{5F4F0776-5692-4797-9CC0-295B6FBE205F}">
      <dgm:prSet custT="1">
        <dgm:style>
          <a:lnRef idx="0">
            <a:schemeClr val="dk1"/>
          </a:lnRef>
          <a:fillRef idx="3">
            <a:schemeClr val="dk1"/>
          </a:fillRef>
          <a:effectRef idx="3">
            <a:schemeClr val="dk1"/>
          </a:effectRef>
          <a:fontRef idx="minor">
            <a:schemeClr val="lt1"/>
          </a:fontRef>
        </dgm:style>
      </dgm:prSet>
      <dgm:spPr>
        <a:solidFill>
          <a:schemeClr val="bg1">
            <a:lumMod val="50000"/>
          </a:schemeClr>
        </a:solidFill>
      </dgm:spPr>
      <dgm:t>
        <a:bodyPr/>
        <a:lstStyle/>
        <a:p>
          <a:r>
            <a:rPr lang="es-CO" sz="2400" b="1" dirty="0" smtClean="0">
              <a:latin typeface="Arial" panose="020B0604020202020204" pitchFamily="34" charset="0"/>
              <a:cs typeface="Arial" panose="020B0604020202020204" pitchFamily="34" charset="0"/>
            </a:rPr>
            <a:t>Decreto 575 de 2013</a:t>
          </a:r>
          <a:endParaRPr lang="es-CO" sz="2400" b="1" dirty="0">
            <a:latin typeface="Arial" panose="020B0604020202020204" pitchFamily="34" charset="0"/>
            <a:cs typeface="Arial" panose="020B0604020202020204" pitchFamily="34" charset="0"/>
          </a:endParaRPr>
        </a:p>
      </dgm:t>
    </dgm:pt>
    <dgm:pt modelId="{D8E90308-5C3B-4E2E-8E0C-F43BEC515ADE}" type="parTrans" cxnId="{2EF865C6-7063-4B33-9879-57B125940F5E}">
      <dgm:prSet/>
      <dgm:spPr/>
      <dgm:t>
        <a:bodyPr/>
        <a:lstStyle/>
        <a:p>
          <a:endParaRPr lang="es-CO">
            <a:latin typeface="Arial" panose="020B0604020202020204" pitchFamily="34" charset="0"/>
            <a:cs typeface="Arial" panose="020B0604020202020204" pitchFamily="34" charset="0"/>
          </a:endParaRPr>
        </a:p>
      </dgm:t>
    </dgm:pt>
    <dgm:pt modelId="{EFCDDE00-A726-47F4-9568-3EE68AF75A5D}" type="sibTrans" cxnId="{2EF865C6-7063-4B33-9879-57B125940F5E}">
      <dgm:prSet/>
      <dgm:spPr/>
      <dgm:t>
        <a:bodyPr/>
        <a:lstStyle/>
        <a:p>
          <a:endParaRPr lang="es-CO">
            <a:latin typeface="Arial" panose="020B0604020202020204" pitchFamily="34" charset="0"/>
            <a:cs typeface="Arial" panose="020B0604020202020204" pitchFamily="34" charset="0"/>
          </a:endParaRPr>
        </a:p>
      </dgm:t>
    </dgm:pt>
    <dgm:pt modelId="{D2A05D5C-ED89-417F-AA9B-BC2CB0E046FA}" type="pres">
      <dgm:prSet presAssocID="{BCADD425-D7C5-463F-A214-A301F9B755C7}" presName="linear" presStyleCnt="0">
        <dgm:presLayoutVars>
          <dgm:dir/>
          <dgm:animLvl val="lvl"/>
          <dgm:resizeHandles val="exact"/>
        </dgm:presLayoutVars>
      </dgm:prSet>
      <dgm:spPr/>
      <dgm:t>
        <a:bodyPr/>
        <a:lstStyle/>
        <a:p>
          <a:endParaRPr lang="es-CO"/>
        </a:p>
      </dgm:t>
    </dgm:pt>
    <dgm:pt modelId="{BD0F32DA-467D-4974-9B0D-4B64B426BF84}" type="pres">
      <dgm:prSet presAssocID="{E330B464-E873-4363-AD9E-493FF53E86C4}" presName="parentLin" presStyleCnt="0"/>
      <dgm:spPr/>
    </dgm:pt>
    <dgm:pt modelId="{C9178231-2995-456C-853D-98A5FDA58BC4}" type="pres">
      <dgm:prSet presAssocID="{E330B464-E873-4363-AD9E-493FF53E86C4}" presName="parentLeftMargin" presStyleLbl="node1" presStyleIdx="0" presStyleCnt="4"/>
      <dgm:spPr/>
      <dgm:t>
        <a:bodyPr/>
        <a:lstStyle/>
        <a:p>
          <a:endParaRPr lang="es-CO"/>
        </a:p>
      </dgm:t>
    </dgm:pt>
    <dgm:pt modelId="{0077F52F-0076-426F-B940-A11028937B9E}" type="pres">
      <dgm:prSet presAssocID="{E330B464-E873-4363-AD9E-493FF53E86C4}" presName="parentText" presStyleLbl="node1" presStyleIdx="0" presStyleCnt="4">
        <dgm:presLayoutVars>
          <dgm:chMax val="0"/>
          <dgm:bulletEnabled val="1"/>
        </dgm:presLayoutVars>
      </dgm:prSet>
      <dgm:spPr/>
      <dgm:t>
        <a:bodyPr/>
        <a:lstStyle/>
        <a:p>
          <a:endParaRPr lang="es-CO"/>
        </a:p>
      </dgm:t>
    </dgm:pt>
    <dgm:pt modelId="{15BFF305-390B-4A04-A803-DDAA9C32163C}" type="pres">
      <dgm:prSet presAssocID="{E330B464-E873-4363-AD9E-493FF53E86C4}" presName="negativeSpace" presStyleCnt="0"/>
      <dgm:spPr/>
    </dgm:pt>
    <dgm:pt modelId="{603C71F7-5182-4319-A9DA-99B51BC81C49}" type="pres">
      <dgm:prSet presAssocID="{E330B464-E873-4363-AD9E-493FF53E86C4}" presName="childText" presStyleLbl="conFgAcc1" presStyleIdx="0" presStyleCnt="4">
        <dgm:presLayoutVars>
          <dgm:bulletEnabled val="1"/>
        </dgm:presLayoutVars>
      </dgm:prSet>
      <dgm:spPr/>
    </dgm:pt>
    <dgm:pt modelId="{86110020-0FB5-491A-9D80-152DFAC1FE0E}" type="pres">
      <dgm:prSet presAssocID="{1A4C91FC-9465-441F-81AF-E1778BF830DE}" presName="spaceBetweenRectangles" presStyleCnt="0"/>
      <dgm:spPr/>
    </dgm:pt>
    <dgm:pt modelId="{5334A536-0892-43EC-B736-1DB0440B3D58}" type="pres">
      <dgm:prSet presAssocID="{52680EA4-76AF-4FE1-8F3C-95F2E1A0981F}" presName="parentLin" presStyleCnt="0"/>
      <dgm:spPr/>
    </dgm:pt>
    <dgm:pt modelId="{BA084B37-71D7-4D6E-9F63-C6324C629F01}" type="pres">
      <dgm:prSet presAssocID="{52680EA4-76AF-4FE1-8F3C-95F2E1A0981F}" presName="parentLeftMargin" presStyleLbl="node1" presStyleIdx="0" presStyleCnt="4"/>
      <dgm:spPr/>
      <dgm:t>
        <a:bodyPr/>
        <a:lstStyle/>
        <a:p>
          <a:endParaRPr lang="es-CO"/>
        </a:p>
      </dgm:t>
    </dgm:pt>
    <dgm:pt modelId="{32ED25D7-6214-435C-9173-E4234F8807B4}" type="pres">
      <dgm:prSet presAssocID="{52680EA4-76AF-4FE1-8F3C-95F2E1A0981F}" presName="parentText" presStyleLbl="node1" presStyleIdx="1" presStyleCnt="4">
        <dgm:presLayoutVars>
          <dgm:chMax val="0"/>
          <dgm:bulletEnabled val="1"/>
        </dgm:presLayoutVars>
      </dgm:prSet>
      <dgm:spPr/>
      <dgm:t>
        <a:bodyPr/>
        <a:lstStyle/>
        <a:p>
          <a:endParaRPr lang="es-CO"/>
        </a:p>
      </dgm:t>
    </dgm:pt>
    <dgm:pt modelId="{88C8F8FE-21C0-42CF-A9AF-503917735C0A}" type="pres">
      <dgm:prSet presAssocID="{52680EA4-76AF-4FE1-8F3C-95F2E1A0981F}" presName="negativeSpace" presStyleCnt="0"/>
      <dgm:spPr/>
    </dgm:pt>
    <dgm:pt modelId="{8AB06349-1E69-4F03-90AF-74E6965E7605}" type="pres">
      <dgm:prSet presAssocID="{52680EA4-76AF-4FE1-8F3C-95F2E1A0981F}" presName="childText" presStyleLbl="conFgAcc1" presStyleIdx="1" presStyleCnt="4">
        <dgm:presLayoutVars>
          <dgm:bulletEnabled val="1"/>
        </dgm:presLayoutVars>
      </dgm:prSet>
      <dgm:spPr/>
    </dgm:pt>
    <dgm:pt modelId="{4880EB35-787B-45C7-AD0D-F5E3EC44A18E}" type="pres">
      <dgm:prSet presAssocID="{C9E8EE84-53E3-4E0C-AB87-E3E66D10B71B}" presName="spaceBetweenRectangles" presStyleCnt="0"/>
      <dgm:spPr/>
    </dgm:pt>
    <dgm:pt modelId="{BD2E42E5-063D-4A16-AC46-413461A92A85}" type="pres">
      <dgm:prSet presAssocID="{947861DE-9A57-40E1-9398-32B62EA03855}" presName="parentLin" presStyleCnt="0"/>
      <dgm:spPr/>
    </dgm:pt>
    <dgm:pt modelId="{FEC283B4-9070-4B49-9D84-ED14832943CA}" type="pres">
      <dgm:prSet presAssocID="{947861DE-9A57-40E1-9398-32B62EA03855}" presName="parentLeftMargin" presStyleLbl="node1" presStyleIdx="1" presStyleCnt="4"/>
      <dgm:spPr/>
      <dgm:t>
        <a:bodyPr/>
        <a:lstStyle/>
        <a:p>
          <a:endParaRPr lang="es-CO"/>
        </a:p>
      </dgm:t>
    </dgm:pt>
    <dgm:pt modelId="{24604CA7-FF4A-40F7-B179-D5048072BFC0}" type="pres">
      <dgm:prSet presAssocID="{947861DE-9A57-40E1-9398-32B62EA03855}" presName="parentText" presStyleLbl="node1" presStyleIdx="2" presStyleCnt="4">
        <dgm:presLayoutVars>
          <dgm:chMax val="0"/>
          <dgm:bulletEnabled val="1"/>
        </dgm:presLayoutVars>
      </dgm:prSet>
      <dgm:spPr/>
      <dgm:t>
        <a:bodyPr/>
        <a:lstStyle/>
        <a:p>
          <a:endParaRPr lang="es-CO"/>
        </a:p>
      </dgm:t>
    </dgm:pt>
    <dgm:pt modelId="{671EA4A4-9156-4B12-91D9-580296E87489}" type="pres">
      <dgm:prSet presAssocID="{947861DE-9A57-40E1-9398-32B62EA03855}" presName="negativeSpace" presStyleCnt="0"/>
      <dgm:spPr/>
    </dgm:pt>
    <dgm:pt modelId="{62BCAC85-2C75-4683-B073-D916E77F2BA8}" type="pres">
      <dgm:prSet presAssocID="{947861DE-9A57-40E1-9398-32B62EA03855}" presName="childText" presStyleLbl="conFgAcc1" presStyleIdx="2" presStyleCnt="4">
        <dgm:presLayoutVars>
          <dgm:bulletEnabled val="1"/>
        </dgm:presLayoutVars>
      </dgm:prSet>
      <dgm:spPr/>
    </dgm:pt>
    <dgm:pt modelId="{936E82B2-AA60-4062-A6E4-90147DE33235}" type="pres">
      <dgm:prSet presAssocID="{E0439DCC-F719-4FA9-A539-12A96CD506F4}" presName="spaceBetweenRectangles" presStyleCnt="0"/>
      <dgm:spPr/>
    </dgm:pt>
    <dgm:pt modelId="{4FDF43A8-80EB-42A2-B912-A3EA18E8A7E3}" type="pres">
      <dgm:prSet presAssocID="{5F4F0776-5692-4797-9CC0-295B6FBE205F}" presName="parentLin" presStyleCnt="0"/>
      <dgm:spPr/>
    </dgm:pt>
    <dgm:pt modelId="{6E63341E-D272-4CC0-B88A-83D2C427F0A5}" type="pres">
      <dgm:prSet presAssocID="{5F4F0776-5692-4797-9CC0-295B6FBE205F}" presName="parentLeftMargin" presStyleLbl="node1" presStyleIdx="2" presStyleCnt="4"/>
      <dgm:spPr/>
      <dgm:t>
        <a:bodyPr/>
        <a:lstStyle/>
        <a:p>
          <a:endParaRPr lang="es-CO"/>
        </a:p>
      </dgm:t>
    </dgm:pt>
    <dgm:pt modelId="{6CB3DBEE-DE0C-426C-81CA-42B20C98D423}" type="pres">
      <dgm:prSet presAssocID="{5F4F0776-5692-4797-9CC0-295B6FBE205F}" presName="parentText" presStyleLbl="node1" presStyleIdx="3" presStyleCnt="4" custLinFactNeighborX="-7253" custLinFactNeighborY="-2312">
        <dgm:presLayoutVars>
          <dgm:chMax val="0"/>
          <dgm:bulletEnabled val="1"/>
        </dgm:presLayoutVars>
      </dgm:prSet>
      <dgm:spPr/>
      <dgm:t>
        <a:bodyPr/>
        <a:lstStyle/>
        <a:p>
          <a:endParaRPr lang="es-CO"/>
        </a:p>
      </dgm:t>
    </dgm:pt>
    <dgm:pt modelId="{2BEC851D-9954-4F9B-A5A0-5F7C72DEBCCB}" type="pres">
      <dgm:prSet presAssocID="{5F4F0776-5692-4797-9CC0-295B6FBE205F}" presName="negativeSpace" presStyleCnt="0"/>
      <dgm:spPr/>
    </dgm:pt>
    <dgm:pt modelId="{9FF59D25-0D7C-49FE-BB41-8B75FABAC4C7}" type="pres">
      <dgm:prSet presAssocID="{5F4F0776-5692-4797-9CC0-295B6FBE205F}" presName="childText" presStyleLbl="conFgAcc1" presStyleIdx="3" presStyleCnt="4">
        <dgm:presLayoutVars>
          <dgm:bulletEnabled val="1"/>
        </dgm:presLayoutVars>
      </dgm:prSet>
      <dgm:spPr/>
    </dgm:pt>
  </dgm:ptLst>
  <dgm:cxnLst>
    <dgm:cxn modelId="{9C1E0B2C-69DF-4F5B-9CDE-45E266639BA5}" type="presOf" srcId="{947861DE-9A57-40E1-9398-32B62EA03855}" destId="{24604CA7-FF4A-40F7-B179-D5048072BFC0}" srcOrd="1" destOrd="0" presId="urn:microsoft.com/office/officeart/2005/8/layout/list1"/>
    <dgm:cxn modelId="{E460D417-538B-4797-8645-D239AE5D5355}" srcId="{BCADD425-D7C5-463F-A214-A301F9B755C7}" destId="{52680EA4-76AF-4FE1-8F3C-95F2E1A0981F}" srcOrd="1" destOrd="0" parTransId="{C3E6BEAF-88A4-4677-83B6-0B09B672E698}" sibTransId="{C9E8EE84-53E3-4E0C-AB87-E3E66D10B71B}"/>
    <dgm:cxn modelId="{0825C644-66F9-469F-9462-074BD804E406}" type="presOf" srcId="{52680EA4-76AF-4FE1-8F3C-95F2E1A0981F}" destId="{BA084B37-71D7-4D6E-9F63-C6324C629F01}" srcOrd="0" destOrd="0" presId="urn:microsoft.com/office/officeart/2005/8/layout/list1"/>
    <dgm:cxn modelId="{39DDB1B9-B9CD-4EFD-B49C-6B3C4E8E2056}" type="presOf" srcId="{E330B464-E873-4363-AD9E-493FF53E86C4}" destId="{C9178231-2995-456C-853D-98A5FDA58BC4}" srcOrd="0" destOrd="0" presId="urn:microsoft.com/office/officeart/2005/8/layout/list1"/>
    <dgm:cxn modelId="{82D118A4-B7AF-4744-8DEE-64FE583971C3}" type="presOf" srcId="{947861DE-9A57-40E1-9398-32B62EA03855}" destId="{FEC283B4-9070-4B49-9D84-ED14832943CA}" srcOrd="0" destOrd="0" presId="urn:microsoft.com/office/officeart/2005/8/layout/list1"/>
    <dgm:cxn modelId="{D5A4195C-9FB7-4463-9379-2A87E6001447}" type="presOf" srcId="{E330B464-E873-4363-AD9E-493FF53E86C4}" destId="{0077F52F-0076-426F-B940-A11028937B9E}" srcOrd="1" destOrd="0" presId="urn:microsoft.com/office/officeart/2005/8/layout/list1"/>
    <dgm:cxn modelId="{4A228D0E-6E42-4192-96BC-2581528F5399}" srcId="{BCADD425-D7C5-463F-A214-A301F9B755C7}" destId="{E330B464-E873-4363-AD9E-493FF53E86C4}" srcOrd="0" destOrd="0" parTransId="{B6DE47DA-B133-48CA-B886-93019A747377}" sibTransId="{1A4C91FC-9465-441F-81AF-E1778BF830DE}"/>
    <dgm:cxn modelId="{F198D577-E662-480C-A436-01619093623D}" type="presOf" srcId="{BCADD425-D7C5-463F-A214-A301F9B755C7}" destId="{D2A05D5C-ED89-417F-AA9B-BC2CB0E046FA}" srcOrd="0" destOrd="0" presId="urn:microsoft.com/office/officeart/2005/8/layout/list1"/>
    <dgm:cxn modelId="{04C4C7FF-D1FA-4C64-A5DD-F16170B379D0}" type="presOf" srcId="{5F4F0776-5692-4797-9CC0-295B6FBE205F}" destId="{6CB3DBEE-DE0C-426C-81CA-42B20C98D423}" srcOrd="1" destOrd="0" presId="urn:microsoft.com/office/officeart/2005/8/layout/list1"/>
    <dgm:cxn modelId="{D37F34BC-3BA4-4EA6-A269-A48A7A613338}" type="presOf" srcId="{5F4F0776-5692-4797-9CC0-295B6FBE205F}" destId="{6E63341E-D272-4CC0-B88A-83D2C427F0A5}" srcOrd="0" destOrd="0" presId="urn:microsoft.com/office/officeart/2005/8/layout/list1"/>
    <dgm:cxn modelId="{BBA6CF3E-A043-4DEE-8D04-694075107D95}" type="presOf" srcId="{52680EA4-76AF-4FE1-8F3C-95F2E1A0981F}" destId="{32ED25D7-6214-435C-9173-E4234F8807B4}" srcOrd="1" destOrd="0" presId="urn:microsoft.com/office/officeart/2005/8/layout/list1"/>
    <dgm:cxn modelId="{2EF865C6-7063-4B33-9879-57B125940F5E}" srcId="{BCADD425-D7C5-463F-A214-A301F9B755C7}" destId="{5F4F0776-5692-4797-9CC0-295B6FBE205F}" srcOrd="3" destOrd="0" parTransId="{D8E90308-5C3B-4E2E-8E0C-F43BEC515ADE}" sibTransId="{EFCDDE00-A726-47F4-9568-3EE68AF75A5D}"/>
    <dgm:cxn modelId="{64312CD3-16EA-4629-9FBF-1917C98B6BC8}" srcId="{BCADD425-D7C5-463F-A214-A301F9B755C7}" destId="{947861DE-9A57-40E1-9398-32B62EA03855}" srcOrd="2" destOrd="0" parTransId="{CCD14DE9-7B9B-4CAF-A2B5-16714D5E3FDB}" sibTransId="{E0439DCC-F719-4FA9-A539-12A96CD506F4}"/>
    <dgm:cxn modelId="{58535FF7-2895-4FAB-AD9F-397E382C84E0}" type="presParOf" srcId="{D2A05D5C-ED89-417F-AA9B-BC2CB0E046FA}" destId="{BD0F32DA-467D-4974-9B0D-4B64B426BF84}" srcOrd="0" destOrd="0" presId="urn:microsoft.com/office/officeart/2005/8/layout/list1"/>
    <dgm:cxn modelId="{7B5B0A87-A076-4222-A42F-47B149C1254D}" type="presParOf" srcId="{BD0F32DA-467D-4974-9B0D-4B64B426BF84}" destId="{C9178231-2995-456C-853D-98A5FDA58BC4}" srcOrd="0" destOrd="0" presId="urn:microsoft.com/office/officeart/2005/8/layout/list1"/>
    <dgm:cxn modelId="{4F04265D-0EDB-404A-B71E-62F035290E58}" type="presParOf" srcId="{BD0F32DA-467D-4974-9B0D-4B64B426BF84}" destId="{0077F52F-0076-426F-B940-A11028937B9E}" srcOrd="1" destOrd="0" presId="urn:microsoft.com/office/officeart/2005/8/layout/list1"/>
    <dgm:cxn modelId="{F1A211CB-A819-4AC3-A3BB-FD2BB800F05E}" type="presParOf" srcId="{D2A05D5C-ED89-417F-AA9B-BC2CB0E046FA}" destId="{15BFF305-390B-4A04-A803-DDAA9C32163C}" srcOrd="1" destOrd="0" presId="urn:microsoft.com/office/officeart/2005/8/layout/list1"/>
    <dgm:cxn modelId="{268B484F-F913-4FD1-AE72-C013160C15C2}" type="presParOf" srcId="{D2A05D5C-ED89-417F-AA9B-BC2CB0E046FA}" destId="{603C71F7-5182-4319-A9DA-99B51BC81C49}" srcOrd="2" destOrd="0" presId="urn:microsoft.com/office/officeart/2005/8/layout/list1"/>
    <dgm:cxn modelId="{59A80FF7-35E5-4EA2-A24C-48C8EA4FC674}" type="presParOf" srcId="{D2A05D5C-ED89-417F-AA9B-BC2CB0E046FA}" destId="{86110020-0FB5-491A-9D80-152DFAC1FE0E}" srcOrd="3" destOrd="0" presId="urn:microsoft.com/office/officeart/2005/8/layout/list1"/>
    <dgm:cxn modelId="{51BD207F-4499-43C9-9699-820BF5BFFB02}" type="presParOf" srcId="{D2A05D5C-ED89-417F-AA9B-BC2CB0E046FA}" destId="{5334A536-0892-43EC-B736-1DB0440B3D58}" srcOrd="4" destOrd="0" presId="urn:microsoft.com/office/officeart/2005/8/layout/list1"/>
    <dgm:cxn modelId="{D1DD1EF1-4000-4D01-908C-C7BFD86AEE48}" type="presParOf" srcId="{5334A536-0892-43EC-B736-1DB0440B3D58}" destId="{BA084B37-71D7-4D6E-9F63-C6324C629F01}" srcOrd="0" destOrd="0" presId="urn:microsoft.com/office/officeart/2005/8/layout/list1"/>
    <dgm:cxn modelId="{7425C46A-8D9F-4975-8D30-0A4F134B21E2}" type="presParOf" srcId="{5334A536-0892-43EC-B736-1DB0440B3D58}" destId="{32ED25D7-6214-435C-9173-E4234F8807B4}" srcOrd="1" destOrd="0" presId="urn:microsoft.com/office/officeart/2005/8/layout/list1"/>
    <dgm:cxn modelId="{FCAE6BE1-3CD7-4579-9BB7-37D3435D1679}" type="presParOf" srcId="{D2A05D5C-ED89-417F-AA9B-BC2CB0E046FA}" destId="{88C8F8FE-21C0-42CF-A9AF-503917735C0A}" srcOrd="5" destOrd="0" presId="urn:microsoft.com/office/officeart/2005/8/layout/list1"/>
    <dgm:cxn modelId="{9714E6BF-7A92-47C1-B85B-CE74FDF2A5B4}" type="presParOf" srcId="{D2A05D5C-ED89-417F-AA9B-BC2CB0E046FA}" destId="{8AB06349-1E69-4F03-90AF-74E6965E7605}" srcOrd="6" destOrd="0" presId="urn:microsoft.com/office/officeart/2005/8/layout/list1"/>
    <dgm:cxn modelId="{917F698E-4C24-4B91-97E9-9A8544B3C8D5}" type="presParOf" srcId="{D2A05D5C-ED89-417F-AA9B-BC2CB0E046FA}" destId="{4880EB35-787B-45C7-AD0D-F5E3EC44A18E}" srcOrd="7" destOrd="0" presId="urn:microsoft.com/office/officeart/2005/8/layout/list1"/>
    <dgm:cxn modelId="{5C2667C9-4B6B-4A1F-8138-EA1DCD144314}" type="presParOf" srcId="{D2A05D5C-ED89-417F-AA9B-BC2CB0E046FA}" destId="{BD2E42E5-063D-4A16-AC46-413461A92A85}" srcOrd="8" destOrd="0" presId="urn:microsoft.com/office/officeart/2005/8/layout/list1"/>
    <dgm:cxn modelId="{A7BFA6F6-F645-4B38-9D0A-500792479D1A}" type="presParOf" srcId="{BD2E42E5-063D-4A16-AC46-413461A92A85}" destId="{FEC283B4-9070-4B49-9D84-ED14832943CA}" srcOrd="0" destOrd="0" presId="urn:microsoft.com/office/officeart/2005/8/layout/list1"/>
    <dgm:cxn modelId="{4D53BCDA-5CF2-4458-B671-A86B201A77E2}" type="presParOf" srcId="{BD2E42E5-063D-4A16-AC46-413461A92A85}" destId="{24604CA7-FF4A-40F7-B179-D5048072BFC0}" srcOrd="1" destOrd="0" presId="urn:microsoft.com/office/officeart/2005/8/layout/list1"/>
    <dgm:cxn modelId="{421FF5F0-A913-449F-8C59-A44BD79B80B6}" type="presParOf" srcId="{D2A05D5C-ED89-417F-AA9B-BC2CB0E046FA}" destId="{671EA4A4-9156-4B12-91D9-580296E87489}" srcOrd="9" destOrd="0" presId="urn:microsoft.com/office/officeart/2005/8/layout/list1"/>
    <dgm:cxn modelId="{56F22005-D4B3-4E59-B7D3-354A8AB54175}" type="presParOf" srcId="{D2A05D5C-ED89-417F-AA9B-BC2CB0E046FA}" destId="{62BCAC85-2C75-4683-B073-D916E77F2BA8}" srcOrd="10" destOrd="0" presId="urn:microsoft.com/office/officeart/2005/8/layout/list1"/>
    <dgm:cxn modelId="{97CAEEE6-A725-407C-A913-EE808E26CF67}" type="presParOf" srcId="{D2A05D5C-ED89-417F-AA9B-BC2CB0E046FA}" destId="{936E82B2-AA60-4062-A6E4-90147DE33235}" srcOrd="11" destOrd="0" presId="urn:microsoft.com/office/officeart/2005/8/layout/list1"/>
    <dgm:cxn modelId="{CD162BE1-8DDC-4EEF-9A73-FA3F3A90F9F8}" type="presParOf" srcId="{D2A05D5C-ED89-417F-AA9B-BC2CB0E046FA}" destId="{4FDF43A8-80EB-42A2-B912-A3EA18E8A7E3}" srcOrd="12" destOrd="0" presId="urn:microsoft.com/office/officeart/2005/8/layout/list1"/>
    <dgm:cxn modelId="{BCF16BA7-54AB-4947-A6CA-4FA458C4E391}" type="presParOf" srcId="{4FDF43A8-80EB-42A2-B912-A3EA18E8A7E3}" destId="{6E63341E-D272-4CC0-B88A-83D2C427F0A5}" srcOrd="0" destOrd="0" presId="urn:microsoft.com/office/officeart/2005/8/layout/list1"/>
    <dgm:cxn modelId="{923D9CE2-B582-4A7B-8FC8-9279954087D1}" type="presParOf" srcId="{4FDF43A8-80EB-42A2-B912-A3EA18E8A7E3}" destId="{6CB3DBEE-DE0C-426C-81CA-42B20C98D423}" srcOrd="1" destOrd="0" presId="urn:microsoft.com/office/officeart/2005/8/layout/list1"/>
    <dgm:cxn modelId="{284E689E-A587-4418-9311-E563EB88A568}" type="presParOf" srcId="{D2A05D5C-ED89-417F-AA9B-BC2CB0E046FA}" destId="{2BEC851D-9954-4F9B-A5A0-5F7C72DEBCCB}" srcOrd="13" destOrd="0" presId="urn:microsoft.com/office/officeart/2005/8/layout/list1"/>
    <dgm:cxn modelId="{22395337-1CE2-4442-8BCE-55DAFC00D4D7}" type="presParOf" srcId="{D2A05D5C-ED89-417F-AA9B-BC2CB0E046FA}" destId="{9FF59D25-0D7C-49FE-BB41-8B75FABAC4C7}"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dirty="0"/>
          </a:p>
        </p:txBody>
      </p:sp>
      <p:sp>
        <p:nvSpPr>
          <p:cNvPr id="3" name="Marcador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2F8D75A-DB09-9F4F-8B02-D28FCBCF70F5}" type="datetimeFigureOut">
              <a:rPr lang="es-ES" smtClean="0"/>
              <a:pPr/>
              <a:t>08/12/2016</a:t>
            </a:fld>
            <a:endParaRPr lang="es-ES" dirty="0"/>
          </a:p>
        </p:txBody>
      </p:sp>
      <p:sp>
        <p:nvSpPr>
          <p:cNvPr id="4" name="Marcador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dirty="0"/>
          </a:p>
        </p:txBody>
      </p:sp>
      <p:sp>
        <p:nvSpPr>
          <p:cNvPr id="5" name="Marcador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290CAF2-EC3A-2A4B-982C-A416041FF839}" type="slidenum">
              <a:rPr lang="es-ES" smtClean="0"/>
              <a:pPr/>
              <a:t>‹Nº›</a:t>
            </a:fld>
            <a:endParaRPr lang="es-ES" dirty="0"/>
          </a:p>
        </p:txBody>
      </p:sp>
    </p:spTree>
    <p:extLst>
      <p:ext uri="{BB962C8B-B14F-4D97-AF65-F5344CB8AC3E}">
        <p14:creationId xmlns:p14="http://schemas.microsoft.com/office/powerpoint/2010/main" val="7600381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dirty="0"/>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C3C5F5-8710-0148-9A2D-69E4857F61C0}" type="datetimeFigureOut">
              <a:rPr lang="es-ES" smtClean="0"/>
              <a:pPr/>
              <a:t>08/12/2016</a:t>
            </a:fld>
            <a:endParaRPr lang="es-ES" dirty="0"/>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dirty="0"/>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E68616-AD1A-724C-BDB2-7BFD5B0BCC92}" type="slidenum">
              <a:rPr lang="es-ES" smtClean="0"/>
              <a:pPr/>
              <a:t>‹Nº›</a:t>
            </a:fld>
            <a:endParaRPr lang="es-ES" dirty="0"/>
          </a:p>
        </p:txBody>
      </p:sp>
    </p:spTree>
    <p:extLst>
      <p:ext uri="{BB962C8B-B14F-4D97-AF65-F5344CB8AC3E}">
        <p14:creationId xmlns:p14="http://schemas.microsoft.com/office/powerpoint/2010/main" val="22584148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47E68616-AD1A-724C-BDB2-7BFD5B0BCC92}" type="slidenum">
              <a:rPr lang="es-ES" smtClean="0"/>
              <a:pPr/>
              <a:t>5</a:t>
            </a:fld>
            <a:endParaRPr lang="es-ES" dirty="0"/>
          </a:p>
        </p:txBody>
      </p:sp>
    </p:spTree>
    <p:extLst>
      <p:ext uri="{BB962C8B-B14F-4D97-AF65-F5344CB8AC3E}">
        <p14:creationId xmlns:p14="http://schemas.microsoft.com/office/powerpoint/2010/main" val="1727602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47E68616-AD1A-724C-BDB2-7BFD5B0BCC92}" type="slidenum">
              <a:rPr lang="es-ES" smtClean="0">
                <a:solidFill>
                  <a:prstClr val="black"/>
                </a:solidFill>
              </a:rPr>
              <a:pPr/>
              <a:t>16</a:t>
            </a:fld>
            <a:endParaRPr lang="es-ES" dirty="0">
              <a:solidFill>
                <a:prstClr val="black"/>
              </a:solidFill>
            </a:endParaRPr>
          </a:p>
        </p:txBody>
      </p:sp>
    </p:spTree>
    <p:extLst>
      <p:ext uri="{BB962C8B-B14F-4D97-AF65-F5344CB8AC3E}">
        <p14:creationId xmlns:p14="http://schemas.microsoft.com/office/powerpoint/2010/main" val="17276021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47E68616-AD1A-724C-BDB2-7BFD5B0BCC92}" type="slidenum">
              <a:rPr lang="es-ES" smtClean="0">
                <a:solidFill>
                  <a:prstClr val="black"/>
                </a:solidFill>
              </a:rPr>
              <a:pPr/>
              <a:t>17</a:t>
            </a:fld>
            <a:endParaRPr lang="es-ES" dirty="0">
              <a:solidFill>
                <a:prstClr val="black"/>
              </a:solidFill>
            </a:endParaRPr>
          </a:p>
        </p:txBody>
      </p:sp>
    </p:spTree>
    <p:extLst>
      <p:ext uri="{BB962C8B-B14F-4D97-AF65-F5344CB8AC3E}">
        <p14:creationId xmlns:p14="http://schemas.microsoft.com/office/powerpoint/2010/main" val="42090717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22696ABE-36B7-41EE-BDB8-638E742598A7}" type="slidenum">
              <a:rPr lang="es-CO" smtClean="0"/>
              <a:pPr/>
              <a:t>25</a:t>
            </a:fld>
            <a:endParaRPr lang="es-CO" dirty="0"/>
          </a:p>
        </p:txBody>
      </p:sp>
    </p:spTree>
    <p:extLst>
      <p:ext uri="{BB962C8B-B14F-4D97-AF65-F5344CB8AC3E}">
        <p14:creationId xmlns:p14="http://schemas.microsoft.com/office/powerpoint/2010/main" val="40417922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22696ABE-36B7-41EE-BDB8-638E742598A7}" type="slidenum">
              <a:rPr lang="es-CO" smtClean="0"/>
              <a:pPr/>
              <a:t>26</a:t>
            </a:fld>
            <a:endParaRPr lang="es-CO" dirty="0"/>
          </a:p>
        </p:txBody>
      </p:sp>
    </p:spTree>
    <p:extLst>
      <p:ext uri="{BB962C8B-B14F-4D97-AF65-F5344CB8AC3E}">
        <p14:creationId xmlns:p14="http://schemas.microsoft.com/office/powerpoint/2010/main" val="40417922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22696ABE-36B7-41EE-BDB8-638E742598A7}" type="slidenum">
              <a:rPr lang="es-CO" smtClean="0"/>
              <a:pPr/>
              <a:t>27</a:t>
            </a:fld>
            <a:endParaRPr lang="es-CO" dirty="0"/>
          </a:p>
        </p:txBody>
      </p:sp>
    </p:spTree>
    <p:extLst>
      <p:ext uri="{BB962C8B-B14F-4D97-AF65-F5344CB8AC3E}">
        <p14:creationId xmlns:p14="http://schemas.microsoft.com/office/powerpoint/2010/main" val="40417922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22696ABE-36B7-41EE-BDB8-638E742598A7}" type="slidenum">
              <a:rPr lang="es-CO" smtClean="0"/>
              <a:pPr/>
              <a:t>28</a:t>
            </a:fld>
            <a:endParaRPr lang="es-CO" dirty="0"/>
          </a:p>
        </p:txBody>
      </p:sp>
    </p:spTree>
    <p:extLst>
      <p:ext uri="{BB962C8B-B14F-4D97-AF65-F5344CB8AC3E}">
        <p14:creationId xmlns:p14="http://schemas.microsoft.com/office/powerpoint/2010/main" val="40417922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22696ABE-36B7-41EE-BDB8-638E742598A7}" type="slidenum">
              <a:rPr lang="es-CO" smtClean="0"/>
              <a:pPr/>
              <a:t>29</a:t>
            </a:fld>
            <a:endParaRPr lang="es-CO" dirty="0"/>
          </a:p>
        </p:txBody>
      </p:sp>
    </p:spTree>
    <p:extLst>
      <p:ext uri="{BB962C8B-B14F-4D97-AF65-F5344CB8AC3E}">
        <p14:creationId xmlns:p14="http://schemas.microsoft.com/office/powerpoint/2010/main" val="40417922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22696ABE-36B7-41EE-BDB8-638E742598A7}" type="slidenum">
              <a:rPr lang="es-CO" smtClean="0"/>
              <a:pPr/>
              <a:t>30</a:t>
            </a:fld>
            <a:endParaRPr lang="es-CO" dirty="0"/>
          </a:p>
        </p:txBody>
      </p:sp>
    </p:spTree>
    <p:extLst>
      <p:ext uri="{BB962C8B-B14F-4D97-AF65-F5344CB8AC3E}">
        <p14:creationId xmlns:p14="http://schemas.microsoft.com/office/powerpoint/2010/main" val="40417922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22696ABE-36B7-41EE-BDB8-638E742598A7}" type="slidenum">
              <a:rPr lang="es-CO" smtClean="0"/>
              <a:pPr/>
              <a:t>31</a:t>
            </a:fld>
            <a:endParaRPr lang="es-CO" dirty="0"/>
          </a:p>
        </p:txBody>
      </p:sp>
    </p:spTree>
    <p:extLst>
      <p:ext uri="{BB962C8B-B14F-4D97-AF65-F5344CB8AC3E}">
        <p14:creationId xmlns:p14="http://schemas.microsoft.com/office/powerpoint/2010/main" val="40417922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22696ABE-36B7-41EE-BDB8-638E742598A7}" type="slidenum">
              <a:rPr lang="es-CO" smtClean="0"/>
              <a:pPr/>
              <a:t>35</a:t>
            </a:fld>
            <a:endParaRPr lang="es-CO" dirty="0"/>
          </a:p>
        </p:txBody>
      </p:sp>
    </p:spTree>
    <p:extLst>
      <p:ext uri="{BB962C8B-B14F-4D97-AF65-F5344CB8AC3E}">
        <p14:creationId xmlns:p14="http://schemas.microsoft.com/office/powerpoint/2010/main" val="4041792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47E68616-AD1A-724C-BDB2-7BFD5B0BCC92}" type="slidenum">
              <a:rPr lang="es-ES" smtClean="0">
                <a:solidFill>
                  <a:prstClr val="black"/>
                </a:solidFill>
              </a:rPr>
              <a:pPr/>
              <a:t>6</a:t>
            </a:fld>
            <a:endParaRPr lang="es-ES" dirty="0">
              <a:solidFill>
                <a:prstClr val="black"/>
              </a:solidFill>
            </a:endParaRPr>
          </a:p>
        </p:txBody>
      </p:sp>
    </p:spTree>
    <p:extLst>
      <p:ext uri="{BB962C8B-B14F-4D97-AF65-F5344CB8AC3E}">
        <p14:creationId xmlns:p14="http://schemas.microsoft.com/office/powerpoint/2010/main" val="41228364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22696ABE-36B7-41EE-BDB8-638E742598A7}" type="slidenum">
              <a:rPr lang="es-CO" smtClean="0"/>
              <a:pPr/>
              <a:t>36</a:t>
            </a:fld>
            <a:endParaRPr lang="es-CO" dirty="0"/>
          </a:p>
        </p:txBody>
      </p:sp>
    </p:spTree>
    <p:extLst>
      <p:ext uri="{BB962C8B-B14F-4D97-AF65-F5344CB8AC3E}">
        <p14:creationId xmlns:p14="http://schemas.microsoft.com/office/powerpoint/2010/main" val="40417922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smtClean="0"/>
              <a:t>Frente</a:t>
            </a:r>
            <a:r>
              <a:rPr lang="es-CO" baseline="0" dirty="0" smtClean="0"/>
              <a:t> a este punto es importante que evidenciemos un ejemplo, este balance como pueden observar esta al máximo nivel 8 dígitos o niveles, tiene cada una de las cuentas del puc con cada movimiento del año.</a:t>
            </a:r>
            <a:endParaRPr lang="es-CO" dirty="0"/>
          </a:p>
        </p:txBody>
      </p:sp>
      <p:sp>
        <p:nvSpPr>
          <p:cNvPr id="4" name="3 Marcador de número de diapositiva"/>
          <p:cNvSpPr>
            <a:spLocks noGrp="1"/>
          </p:cNvSpPr>
          <p:nvPr>
            <p:ph type="sldNum" sz="quarter" idx="10"/>
          </p:nvPr>
        </p:nvSpPr>
        <p:spPr/>
        <p:txBody>
          <a:bodyPr/>
          <a:lstStyle/>
          <a:p>
            <a:fld id="{22696ABE-36B7-41EE-BDB8-638E742598A7}" type="slidenum">
              <a:rPr lang="es-CO" smtClean="0"/>
              <a:pPr/>
              <a:t>37</a:t>
            </a:fld>
            <a:endParaRPr lang="es-CO" dirty="0"/>
          </a:p>
        </p:txBody>
      </p:sp>
    </p:spTree>
    <p:extLst>
      <p:ext uri="{BB962C8B-B14F-4D97-AF65-F5344CB8AC3E}">
        <p14:creationId xmlns:p14="http://schemas.microsoft.com/office/powerpoint/2010/main" val="5199794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smtClean="0"/>
              <a:t>Los</a:t>
            </a:r>
            <a:r>
              <a:rPr lang="es-CO" baseline="0" dirty="0" smtClean="0"/>
              <a:t> auxiliares por tercero deben tener ciertas especificaciones como lo muestra la estructura que tenemos en la presentación; se nombran cada columna. Además solicitamos las cuentas de servicios (5135) y diversos (5195) a nivel general de la empresa. Finalidad????</a:t>
            </a:r>
            <a:endParaRPr lang="es-CO" dirty="0"/>
          </a:p>
        </p:txBody>
      </p:sp>
      <p:sp>
        <p:nvSpPr>
          <p:cNvPr id="4" name="3 Marcador de número de diapositiva"/>
          <p:cNvSpPr>
            <a:spLocks noGrp="1"/>
          </p:cNvSpPr>
          <p:nvPr>
            <p:ph type="sldNum" sz="quarter" idx="10"/>
          </p:nvPr>
        </p:nvSpPr>
        <p:spPr/>
        <p:txBody>
          <a:bodyPr/>
          <a:lstStyle/>
          <a:p>
            <a:fld id="{22696ABE-36B7-41EE-BDB8-638E742598A7}" type="slidenum">
              <a:rPr lang="es-CO" smtClean="0"/>
              <a:pPr/>
              <a:t>38</a:t>
            </a:fld>
            <a:endParaRPr lang="es-CO" dirty="0"/>
          </a:p>
        </p:txBody>
      </p:sp>
    </p:spTree>
    <p:extLst>
      <p:ext uri="{BB962C8B-B14F-4D97-AF65-F5344CB8AC3E}">
        <p14:creationId xmlns:p14="http://schemas.microsoft.com/office/powerpoint/2010/main" val="35885012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defTabSz="897301">
              <a:defRPr/>
            </a:pPr>
            <a:r>
              <a:rPr lang="es-CO" dirty="0" smtClean="0"/>
              <a:t>Respecto</a:t>
            </a:r>
            <a:r>
              <a:rPr lang="es-CO" baseline="0" dirty="0" smtClean="0"/>
              <a:t> a este punto, para ser mas precisos nos orientaremos con el archivo que actualmente se encuentra en la página web, para el cual realizaremos las siguientes precisiones:</a:t>
            </a:r>
            <a:endParaRPr lang="es-CO" dirty="0" smtClean="0"/>
          </a:p>
          <a:p>
            <a:r>
              <a:rPr lang="es-CO" dirty="0" smtClean="0"/>
              <a:t>Lo primero que encontramos es el instructivo,</a:t>
            </a:r>
            <a:r>
              <a:rPr lang="es-CO" baseline="0" dirty="0" smtClean="0"/>
              <a:t> el cual debe ser leído para poder diligenciar cada uno de los campos del archivo de nómina. Pasando al archivo es de indicar que todas las columnas deben estar completamente diligenciadas y sin filas vacías; </a:t>
            </a:r>
            <a:r>
              <a:rPr lang="es-CO" b="1" baseline="0" dirty="0" smtClean="0">
                <a:solidFill>
                  <a:schemeClr val="accent6">
                    <a:lumMod val="75000"/>
                  </a:schemeClr>
                </a:solidFill>
              </a:rPr>
              <a:t>“se inicia a describir cada columna con lo que se necesita de cada campo”</a:t>
            </a:r>
            <a:endParaRPr lang="es-CO" b="1" dirty="0">
              <a:solidFill>
                <a:schemeClr val="accent6">
                  <a:lumMod val="75000"/>
                </a:schemeClr>
              </a:solidFill>
            </a:endParaRPr>
          </a:p>
        </p:txBody>
      </p:sp>
      <p:sp>
        <p:nvSpPr>
          <p:cNvPr id="4" name="3 Marcador de número de diapositiva"/>
          <p:cNvSpPr>
            <a:spLocks noGrp="1"/>
          </p:cNvSpPr>
          <p:nvPr>
            <p:ph type="sldNum" sz="quarter" idx="10"/>
          </p:nvPr>
        </p:nvSpPr>
        <p:spPr/>
        <p:txBody>
          <a:bodyPr/>
          <a:lstStyle/>
          <a:p>
            <a:fld id="{22696ABE-36B7-41EE-BDB8-638E742598A7}" type="slidenum">
              <a:rPr lang="es-CO" smtClean="0"/>
              <a:pPr/>
              <a:t>39</a:t>
            </a:fld>
            <a:endParaRPr lang="es-CO" dirty="0"/>
          </a:p>
        </p:txBody>
      </p:sp>
    </p:spTree>
    <p:extLst>
      <p:ext uri="{BB962C8B-B14F-4D97-AF65-F5344CB8AC3E}">
        <p14:creationId xmlns:p14="http://schemas.microsoft.com/office/powerpoint/2010/main" val="13552654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defTabSz="897301">
              <a:defRPr/>
            </a:pPr>
            <a:r>
              <a:rPr lang="es-CO" dirty="0" smtClean="0"/>
              <a:t>Respecto</a:t>
            </a:r>
            <a:r>
              <a:rPr lang="es-CO" baseline="0" dirty="0" smtClean="0"/>
              <a:t> a este punto, para ser mas precisos nos orientaremos con el archivo que actualmente se encuentra en la página web, para el cual realizaremos las siguientes precisiones:</a:t>
            </a:r>
            <a:endParaRPr lang="es-CO" dirty="0" smtClean="0"/>
          </a:p>
          <a:p>
            <a:r>
              <a:rPr lang="es-CO" dirty="0" smtClean="0"/>
              <a:t>Lo primero que encontramos es el instructivo,</a:t>
            </a:r>
            <a:r>
              <a:rPr lang="es-CO" baseline="0" dirty="0" smtClean="0"/>
              <a:t> el cual debe ser leído para poder diligenciar cada uno de los campos del archivo de nómina. Pasando al archivo es de indicar que todas las columnas deben estar completamente diligenciadas y sin filas vacías; </a:t>
            </a:r>
            <a:r>
              <a:rPr lang="es-CO" b="1" baseline="0" dirty="0" smtClean="0">
                <a:solidFill>
                  <a:schemeClr val="accent6">
                    <a:lumMod val="75000"/>
                  </a:schemeClr>
                </a:solidFill>
              </a:rPr>
              <a:t>“se inicia a describir cada columna con lo que se necesita de cada campo”</a:t>
            </a:r>
            <a:endParaRPr lang="es-CO" b="1" dirty="0">
              <a:solidFill>
                <a:schemeClr val="accent6">
                  <a:lumMod val="75000"/>
                </a:schemeClr>
              </a:solidFill>
            </a:endParaRPr>
          </a:p>
        </p:txBody>
      </p:sp>
      <p:sp>
        <p:nvSpPr>
          <p:cNvPr id="4" name="3 Marcador de número de diapositiva"/>
          <p:cNvSpPr>
            <a:spLocks noGrp="1"/>
          </p:cNvSpPr>
          <p:nvPr>
            <p:ph type="sldNum" sz="quarter" idx="10"/>
          </p:nvPr>
        </p:nvSpPr>
        <p:spPr/>
        <p:txBody>
          <a:bodyPr/>
          <a:lstStyle/>
          <a:p>
            <a:fld id="{22696ABE-36B7-41EE-BDB8-638E742598A7}" type="slidenum">
              <a:rPr lang="es-CO" smtClean="0"/>
              <a:pPr/>
              <a:t>40</a:t>
            </a:fld>
            <a:endParaRPr lang="es-CO" dirty="0"/>
          </a:p>
        </p:txBody>
      </p:sp>
    </p:spTree>
    <p:extLst>
      <p:ext uri="{BB962C8B-B14F-4D97-AF65-F5344CB8AC3E}">
        <p14:creationId xmlns:p14="http://schemas.microsoft.com/office/powerpoint/2010/main" val="13552654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smtClean="0"/>
              <a:t>Punto 4 es muy claro y todas las</a:t>
            </a:r>
            <a:r>
              <a:rPr lang="es-CO" baseline="0" dirty="0" smtClean="0"/>
              <a:t> empresas tienen al día este numeral</a:t>
            </a:r>
          </a:p>
          <a:p>
            <a:r>
              <a:rPr lang="es-CO" baseline="0" dirty="0" smtClean="0"/>
              <a:t>Con respecto al punto de los aprendices del sena, solicitamos  nos envíen en medio magnético (pdf) cada uno de los contratos por los períodos solicitados.</a:t>
            </a:r>
          </a:p>
          <a:p>
            <a:r>
              <a:rPr lang="es-CO" baseline="0" dirty="0" smtClean="0"/>
              <a:t>El punto 6 hace referencia a los pensionados con contrato laboral, anexamos en pdf copia de las resoluciones de pensión de estas personas.</a:t>
            </a:r>
          </a:p>
          <a:p>
            <a:r>
              <a:rPr lang="es-CO" baseline="0" dirty="0" smtClean="0"/>
              <a:t>Y el punto , aplica para aquellas empresas  que tienen trabajadores extranjeros y cuya cotización por pensión la estén realizando en otro país, para soportar deben anexar también en PDF las certificaciones que Ellos nos suministraron en el momento  de la contratación.</a:t>
            </a:r>
            <a:endParaRPr lang="es-CO" dirty="0"/>
          </a:p>
        </p:txBody>
      </p:sp>
      <p:sp>
        <p:nvSpPr>
          <p:cNvPr id="4" name="3 Marcador de número de diapositiva"/>
          <p:cNvSpPr>
            <a:spLocks noGrp="1"/>
          </p:cNvSpPr>
          <p:nvPr>
            <p:ph type="sldNum" sz="quarter" idx="10"/>
          </p:nvPr>
        </p:nvSpPr>
        <p:spPr/>
        <p:txBody>
          <a:bodyPr/>
          <a:lstStyle/>
          <a:p>
            <a:fld id="{22696ABE-36B7-41EE-BDB8-638E742598A7}" type="slidenum">
              <a:rPr lang="es-CO" smtClean="0"/>
              <a:pPr/>
              <a:t>41</a:t>
            </a:fld>
            <a:endParaRPr lang="es-CO" dirty="0"/>
          </a:p>
        </p:txBody>
      </p:sp>
    </p:spTree>
    <p:extLst>
      <p:ext uri="{BB962C8B-B14F-4D97-AF65-F5344CB8AC3E}">
        <p14:creationId xmlns:p14="http://schemas.microsoft.com/office/powerpoint/2010/main" val="28784154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smtClean="0"/>
              <a:t>Punto 4 es muy claro y todas las</a:t>
            </a:r>
            <a:r>
              <a:rPr lang="es-CO" baseline="0" dirty="0" smtClean="0"/>
              <a:t> empresas tienen al día este numeral</a:t>
            </a:r>
          </a:p>
          <a:p>
            <a:r>
              <a:rPr lang="es-CO" baseline="0" dirty="0" smtClean="0"/>
              <a:t>Con respecto al punto de los aprendices del sena, solicitamos  nos envíen en medio magnético (pdf) cada uno de los contratos por los períodos solicitados.</a:t>
            </a:r>
          </a:p>
          <a:p>
            <a:r>
              <a:rPr lang="es-CO" baseline="0" dirty="0" smtClean="0"/>
              <a:t>El punto 6 hace referencia a los pensionados con contrato laboral, anexamos en pdf copia de las resoluciones de pensión de estas personas.</a:t>
            </a:r>
          </a:p>
          <a:p>
            <a:r>
              <a:rPr lang="es-CO" baseline="0" dirty="0" smtClean="0"/>
              <a:t>Y el punto , aplica para aquellas empresas  que tienen trabajadores extranjeros y cuya cotización por pensión la estén realizando en otro país, para soportar deben anexar también en PDF las certificaciones que Ellos nos suministraron en el momento  de la contratación.</a:t>
            </a:r>
            <a:endParaRPr lang="es-CO" dirty="0"/>
          </a:p>
        </p:txBody>
      </p:sp>
      <p:sp>
        <p:nvSpPr>
          <p:cNvPr id="4" name="3 Marcador de número de diapositiva"/>
          <p:cNvSpPr>
            <a:spLocks noGrp="1"/>
          </p:cNvSpPr>
          <p:nvPr>
            <p:ph type="sldNum" sz="quarter" idx="10"/>
          </p:nvPr>
        </p:nvSpPr>
        <p:spPr/>
        <p:txBody>
          <a:bodyPr/>
          <a:lstStyle/>
          <a:p>
            <a:fld id="{22696ABE-36B7-41EE-BDB8-638E742598A7}" type="slidenum">
              <a:rPr lang="es-CO" smtClean="0"/>
              <a:pPr/>
              <a:t>42</a:t>
            </a:fld>
            <a:endParaRPr lang="es-CO" dirty="0"/>
          </a:p>
        </p:txBody>
      </p:sp>
    </p:spTree>
    <p:extLst>
      <p:ext uri="{BB962C8B-B14F-4D97-AF65-F5344CB8AC3E}">
        <p14:creationId xmlns:p14="http://schemas.microsoft.com/office/powerpoint/2010/main" val="28784154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smtClean="0"/>
              <a:t>Punto 8, aplica para las empresas que tienen convenciones,</a:t>
            </a:r>
            <a:r>
              <a:rPr lang="es-CO" baseline="0" dirty="0" smtClean="0"/>
              <a:t> pactos colectivos o similares, y que estuvieron vigentes en los períodos fiscalizados; deben adjuntarlo; con el fin que podamos aclarar las diferentes remuneraciones que tiene cada empleado.</a:t>
            </a:r>
          </a:p>
          <a:p>
            <a:r>
              <a:rPr lang="es-CO" baseline="0" dirty="0" smtClean="0"/>
              <a:t>Punto 9, para el caso de las empresas que no manejan la nómina directa, es decir contratan a un tercero para que les realice dicho proceso, para soportarlo deben enviar copia del contrato y certificación emitida por el contratista, indicando vigencia y objeto del mismo.</a:t>
            </a:r>
          </a:p>
          <a:p>
            <a:r>
              <a:rPr lang="es-CO" baseline="0" dirty="0" smtClean="0"/>
              <a:t>En lo referente al punto 10, es sacar un resumen de todas las planillas teniendo en cuenta la estructura indicada. “vamos al cuadro y enumeramos cada columna”</a:t>
            </a:r>
            <a:endParaRPr lang="es-CO" dirty="0"/>
          </a:p>
        </p:txBody>
      </p:sp>
      <p:sp>
        <p:nvSpPr>
          <p:cNvPr id="4" name="3 Marcador de número de diapositiva"/>
          <p:cNvSpPr>
            <a:spLocks noGrp="1"/>
          </p:cNvSpPr>
          <p:nvPr>
            <p:ph type="sldNum" sz="quarter" idx="10"/>
          </p:nvPr>
        </p:nvSpPr>
        <p:spPr/>
        <p:txBody>
          <a:bodyPr/>
          <a:lstStyle/>
          <a:p>
            <a:fld id="{22696ABE-36B7-41EE-BDB8-638E742598A7}" type="slidenum">
              <a:rPr lang="es-CO" smtClean="0"/>
              <a:pPr/>
              <a:t>43</a:t>
            </a:fld>
            <a:endParaRPr lang="es-CO" dirty="0"/>
          </a:p>
        </p:txBody>
      </p:sp>
    </p:spTree>
    <p:extLst>
      <p:ext uri="{BB962C8B-B14F-4D97-AF65-F5344CB8AC3E}">
        <p14:creationId xmlns:p14="http://schemas.microsoft.com/office/powerpoint/2010/main" val="25410654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smtClean="0"/>
              <a:t>Punto 11, cuando</a:t>
            </a:r>
            <a:r>
              <a:rPr lang="es-CO" baseline="0" dirty="0" smtClean="0"/>
              <a:t> la empresa tiene otra información que puede ser relevante para la verificación y soporte de todos sus pagos, movimientos contables u otros, en este punto los puede citar.</a:t>
            </a:r>
          </a:p>
          <a:p>
            <a:endParaRPr lang="es-CO" baseline="0" dirty="0" smtClean="0"/>
          </a:p>
          <a:p>
            <a:r>
              <a:rPr lang="es-CO" baseline="0" dirty="0" smtClean="0"/>
              <a:t>Punto 12, junto con el requerimiento de información remitidos un formato para autorizar la notificación electrónica, cuando las empresas toman la decisión que se les notifique por correo electrónico deben diligenciar el formato y en adelante no recibirán documento físico. </a:t>
            </a:r>
          </a:p>
          <a:p>
            <a:r>
              <a:rPr lang="es-CO" baseline="0" dirty="0" smtClean="0"/>
              <a:t> y por último les pedimos el favor de contestar cada una de los puntos, en caso de NO Aplica por favor háganoslo saber.</a:t>
            </a:r>
          </a:p>
          <a:p>
            <a:endParaRPr lang="es-CO" dirty="0"/>
          </a:p>
        </p:txBody>
      </p:sp>
      <p:sp>
        <p:nvSpPr>
          <p:cNvPr id="4" name="3 Marcador de número de diapositiva"/>
          <p:cNvSpPr>
            <a:spLocks noGrp="1"/>
          </p:cNvSpPr>
          <p:nvPr>
            <p:ph type="sldNum" sz="quarter" idx="10"/>
          </p:nvPr>
        </p:nvSpPr>
        <p:spPr/>
        <p:txBody>
          <a:bodyPr/>
          <a:lstStyle/>
          <a:p>
            <a:fld id="{22696ABE-36B7-41EE-BDB8-638E742598A7}" type="slidenum">
              <a:rPr lang="es-CO" smtClean="0"/>
              <a:pPr/>
              <a:t>44</a:t>
            </a:fld>
            <a:endParaRPr lang="es-CO" dirty="0"/>
          </a:p>
        </p:txBody>
      </p:sp>
    </p:spTree>
    <p:extLst>
      <p:ext uri="{BB962C8B-B14F-4D97-AF65-F5344CB8AC3E}">
        <p14:creationId xmlns:p14="http://schemas.microsoft.com/office/powerpoint/2010/main" val="39325424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22696ABE-36B7-41EE-BDB8-638E742598A7}" type="slidenum">
              <a:rPr lang="es-CO" smtClean="0"/>
              <a:pPr/>
              <a:t>45</a:t>
            </a:fld>
            <a:endParaRPr lang="es-CO" dirty="0"/>
          </a:p>
        </p:txBody>
      </p:sp>
    </p:spTree>
    <p:extLst>
      <p:ext uri="{BB962C8B-B14F-4D97-AF65-F5344CB8AC3E}">
        <p14:creationId xmlns:p14="http://schemas.microsoft.com/office/powerpoint/2010/main" val="4041792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47E68616-AD1A-724C-BDB2-7BFD5B0BCC92}" type="slidenum">
              <a:rPr lang="es-ES" smtClean="0">
                <a:solidFill>
                  <a:prstClr val="black"/>
                </a:solidFill>
              </a:rPr>
              <a:pPr/>
              <a:t>7</a:t>
            </a:fld>
            <a:endParaRPr lang="es-ES" dirty="0">
              <a:solidFill>
                <a:prstClr val="black"/>
              </a:solidFill>
            </a:endParaRPr>
          </a:p>
        </p:txBody>
      </p:sp>
    </p:spTree>
    <p:extLst>
      <p:ext uri="{BB962C8B-B14F-4D97-AF65-F5344CB8AC3E}">
        <p14:creationId xmlns:p14="http://schemas.microsoft.com/office/powerpoint/2010/main" val="36933684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22696ABE-36B7-41EE-BDB8-638E742598A7}" type="slidenum">
              <a:rPr lang="es-CO" smtClean="0"/>
              <a:pPr/>
              <a:t>46</a:t>
            </a:fld>
            <a:endParaRPr lang="es-CO" dirty="0"/>
          </a:p>
        </p:txBody>
      </p:sp>
    </p:spTree>
    <p:extLst>
      <p:ext uri="{BB962C8B-B14F-4D97-AF65-F5344CB8AC3E}">
        <p14:creationId xmlns:p14="http://schemas.microsoft.com/office/powerpoint/2010/main" val="40417922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22696ABE-36B7-41EE-BDB8-638E742598A7}" type="slidenum">
              <a:rPr lang="es-CO" smtClean="0"/>
              <a:pPr/>
              <a:t>47</a:t>
            </a:fld>
            <a:endParaRPr lang="es-CO" dirty="0"/>
          </a:p>
        </p:txBody>
      </p:sp>
    </p:spTree>
    <p:extLst>
      <p:ext uri="{BB962C8B-B14F-4D97-AF65-F5344CB8AC3E}">
        <p14:creationId xmlns:p14="http://schemas.microsoft.com/office/powerpoint/2010/main" val="40417922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22696ABE-36B7-41EE-BDB8-638E742598A7}" type="slidenum">
              <a:rPr lang="es-CO" smtClean="0"/>
              <a:pPr/>
              <a:t>48</a:t>
            </a:fld>
            <a:endParaRPr lang="es-CO" dirty="0"/>
          </a:p>
        </p:txBody>
      </p:sp>
    </p:spTree>
    <p:extLst>
      <p:ext uri="{BB962C8B-B14F-4D97-AF65-F5344CB8AC3E}">
        <p14:creationId xmlns:p14="http://schemas.microsoft.com/office/powerpoint/2010/main" val="40417922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22696ABE-36B7-41EE-BDB8-638E742598A7}" type="slidenum">
              <a:rPr lang="es-CO" smtClean="0"/>
              <a:pPr/>
              <a:t>49</a:t>
            </a:fld>
            <a:endParaRPr lang="es-CO" dirty="0"/>
          </a:p>
        </p:txBody>
      </p:sp>
    </p:spTree>
    <p:extLst>
      <p:ext uri="{BB962C8B-B14F-4D97-AF65-F5344CB8AC3E}">
        <p14:creationId xmlns:p14="http://schemas.microsoft.com/office/powerpoint/2010/main" val="40417922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22696ABE-36B7-41EE-BDB8-638E742598A7}" type="slidenum">
              <a:rPr lang="es-CO" smtClean="0"/>
              <a:pPr/>
              <a:t>50</a:t>
            </a:fld>
            <a:endParaRPr lang="es-CO" dirty="0"/>
          </a:p>
        </p:txBody>
      </p:sp>
    </p:spTree>
    <p:extLst>
      <p:ext uri="{BB962C8B-B14F-4D97-AF65-F5344CB8AC3E}">
        <p14:creationId xmlns:p14="http://schemas.microsoft.com/office/powerpoint/2010/main" val="40417922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22696ABE-36B7-41EE-BDB8-638E742598A7}" type="slidenum">
              <a:rPr lang="es-CO" smtClean="0"/>
              <a:pPr/>
              <a:t>51</a:t>
            </a:fld>
            <a:endParaRPr lang="es-CO" dirty="0"/>
          </a:p>
        </p:txBody>
      </p:sp>
    </p:spTree>
    <p:extLst>
      <p:ext uri="{BB962C8B-B14F-4D97-AF65-F5344CB8AC3E}">
        <p14:creationId xmlns:p14="http://schemas.microsoft.com/office/powerpoint/2010/main" val="40417922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22696ABE-36B7-41EE-BDB8-638E742598A7}" type="slidenum">
              <a:rPr lang="es-CO" smtClean="0"/>
              <a:pPr/>
              <a:t>52</a:t>
            </a:fld>
            <a:endParaRPr lang="es-CO" dirty="0"/>
          </a:p>
        </p:txBody>
      </p:sp>
    </p:spTree>
    <p:extLst>
      <p:ext uri="{BB962C8B-B14F-4D97-AF65-F5344CB8AC3E}">
        <p14:creationId xmlns:p14="http://schemas.microsoft.com/office/powerpoint/2010/main" val="40417922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22696ABE-36B7-41EE-BDB8-638E742598A7}" type="slidenum">
              <a:rPr lang="es-CO" smtClean="0"/>
              <a:pPr/>
              <a:t>53</a:t>
            </a:fld>
            <a:endParaRPr lang="es-CO" dirty="0"/>
          </a:p>
        </p:txBody>
      </p:sp>
    </p:spTree>
    <p:extLst>
      <p:ext uri="{BB962C8B-B14F-4D97-AF65-F5344CB8AC3E}">
        <p14:creationId xmlns:p14="http://schemas.microsoft.com/office/powerpoint/2010/main" val="40417922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22696ABE-36B7-41EE-BDB8-638E742598A7}" type="slidenum">
              <a:rPr lang="es-CO" smtClean="0"/>
              <a:pPr/>
              <a:t>54</a:t>
            </a:fld>
            <a:endParaRPr lang="es-CO" dirty="0"/>
          </a:p>
        </p:txBody>
      </p:sp>
    </p:spTree>
    <p:extLst>
      <p:ext uri="{BB962C8B-B14F-4D97-AF65-F5344CB8AC3E}">
        <p14:creationId xmlns:p14="http://schemas.microsoft.com/office/powerpoint/2010/main" val="40417922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22696ABE-36B7-41EE-BDB8-638E742598A7}" type="slidenum">
              <a:rPr lang="es-CO" smtClean="0"/>
              <a:pPr/>
              <a:t>55</a:t>
            </a:fld>
            <a:endParaRPr lang="es-CO" dirty="0"/>
          </a:p>
        </p:txBody>
      </p:sp>
    </p:spTree>
    <p:extLst>
      <p:ext uri="{BB962C8B-B14F-4D97-AF65-F5344CB8AC3E}">
        <p14:creationId xmlns:p14="http://schemas.microsoft.com/office/powerpoint/2010/main" val="4041792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47E68616-AD1A-724C-BDB2-7BFD5B0BCC92}" type="slidenum">
              <a:rPr lang="es-ES" smtClean="0">
                <a:solidFill>
                  <a:prstClr val="black"/>
                </a:solidFill>
              </a:rPr>
              <a:pPr/>
              <a:t>8</a:t>
            </a:fld>
            <a:endParaRPr lang="es-ES" dirty="0">
              <a:solidFill>
                <a:prstClr val="black"/>
              </a:solidFill>
            </a:endParaRPr>
          </a:p>
        </p:txBody>
      </p:sp>
    </p:spTree>
    <p:extLst>
      <p:ext uri="{BB962C8B-B14F-4D97-AF65-F5344CB8AC3E}">
        <p14:creationId xmlns:p14="http://schemas.microsoft.com/office/powerpoint/2010/main" val="27002729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22696ABE-36B7-41EE-BDB8-638E742598A7}" type="slidenum">
              <a:rPr lang="es-CO" smtClean="0"/>
              <a:pPr/>
              <a:t>56</a:t>
            </a:fld>
            <a:endParaRPr lang="es-CO" dirty="0"/>
          </a:p>
        </p:txBody>
      </p:sp>
    </p:spTree>
    <p:extLst>
      <p:ext uri="{BB962C8B-B14F-4D97-AF65-F5344CB8AC3E}">
        <p14:creationId xmlns:p14="http://schemas.microsoft.com/office/powerpoint/2010/main" val="40417922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22696ABE-36B7-41EE-BDB8-638E742598A7}" type="slidenum">
              <a:rPr lang="es-CO" smtClean="0"/>
              <a:pPr/>
              <a:t>57</a:t>
            </a:fld>
            <a:endParaRPr lang="es-CO" dirty="0"/>
          </a:p>
        </p:txBody>
      </p:sp>
    </p:spTree>
    <p:extLst>
      <p:ext uri="{BB962C8B-B14F-4D97-AF65-F5344CB8AC3E}">
        <p14:creationId xmlns:p14="http://schemas.microsoft.com/office/powerpoint/2010/main" val="40417922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smtClean="0"/>
              <a:t>Requerimiento para declarar o corregir: Se genera cuando se determina incumplimiento por parte del aportante.</a:t>
            </a:r>
          </a:p>
          <a:p>
            <a:r>
              <a:rPr lang="es-CO" dirty="0" smtClean="0"/>
              <a:t>Liquidación Oficial:</a:t>
            </a:r>
          </a:p>
          <a:p>
            <a:r>
              <a:rPr lang="es-CO" dirty="0" smtClean="0"/>
              <a:t>Recurso</a:t>
            </a:r>
            <a:r>
              <a:rPr lang="es-CO" baseline="0" dirty="0" smtClean="0"/>
              <a:t> de Reconsideración:</a:t>
            </a:r>
          </a:p>
          <a:p>
            <a:endParaRPr lang="es-CO" baseline="0" dirty="0" smtClean="0"/>
          </a:p>
          <a:p>
            <a:r>
              <a:rPr lang="es-CO" dirty="0" smtClean="0"/>
              <a:t>Inexactitud: Cuando se presenta un menor valor declarado y pagado en la autoliquidación de aportes frente a los aportes que efectivamente el aportante estaba obligado a declarar y pagar, según lo ordenado por la ley.</a:t>
            </a:r>
          </a:p>
          <a:p>
            <a:r>
              <a:rPr lang="es-CO" dirty="0" smtClean="0"/>
              <a:t>Evasión: No pago de los aportes parafiscales.</a:t>
            </a:r>
            <a:endParaRPr lang="es-CO" dirty="0"/>
          </a:p>
        </p:txBody>
      </p:sp>
      <p:sp>
        <p:nvSpPr>
          <p:cNvPr id="4" name="3 Marcador de número de diapositiva"/>
          <p:cNvSpPr>
            <a:spLocks noGrp="1"/>
          </p:cNvSpPr>
          <p:nvPr>
            <p:ph type="sldNum" sz="quarter" idx="10"/>
          </p:nvPr>
        </p:nvSpPr>
        <p:spPr/>
        <p:txBody>
          <a:bodyPr/>
          <a:lstStyle/>
          <a:p>
            <a:fld id="{22696ABE-36B7-41EE-BDB8-638E742598A7}" type="slidenum">
              <a:rPr lang="es-CO" smtClean="0"/>
              <a:pPr/>
              <a:t>60</a:t>
            </a:fld>
            <a:endParaRPr lang="es-CO" dirty="0"/>
          </a:p>
        </p:txBody>
      </p:sp>
    </p:spTree>
    <p:extLst>
      <p:ext uri="{BB962C8B-B14F-4D97-AF65-F5344CB8AC3E}">
        <p14:creationId xmlns:p14="http://schemas.microsoft.com/office/powerpoint/2010/main" val="9895763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smtClean="0"/>
              <a:t>Requerimiento para declarar o corregir: Se genera cuando se determina incumplimiento por parte del aportante.</a:t>
            </a:r>
          </a:p>
          <a:p>
            <a:r>
              <a:rPr lang="es-CO" dirty="0" smtClean="0"/>
              <a:t>Liquidación Oficial:</a:t>
            </a:r>
          </a:p>
          <a:p>
            <a:r>
              <a:rPr lang="es-CO" dirty="0" smtClean="0"/>
              <a:t>Recurso</a:t>
            </a:r>
            <a:r>
              <a:rPr lang="es-CO" baseline="0" dirty="0" smtClean="0"/>
              <a:t> de Reconsideración:</a:t>
            </a:r>
          </a:p>
          <a:p>
            <a:endParaRPr lang="es-CO" baseline="0" dirty="0" smtClean="0"/>
          </a:p>
          <a:p>
            <a:r>
              <a:rPr lang="es-CO" dirty="0" smtClean="0"/>
              <a:t>Inexactitud: Cuando se presenta un menor valor declarado y pagado en la autoliquidación de aportes frente a los aportes que efectivamente el aportante estaba obligado a declarar y pagar, según lo ordenado por la ley.</a:t>
            </a:r>
          </a:p>
          <a:p>
            <a:r>
              <a:rPr lang="es-CO" dirty="0" smtClean="0"/>
              <a:t>Evasión: No pago de los aportes parafiscales.</a:t>
            </a:r>
            <a:endParaRPr lang="es-CO" dirty="0"/>
          </a:p>
        </p:txBody>
      </p:sp>
      <p:sp>
        <p:nvSpPr>
          <p:cNvPr id="4" name="3 Marcador de número de diapositiva"/>
          <p:cNvSpPr>
            <a:spLocks noGrp="1"/>
          </p:cNvSpPr>
          <p:nvPr>
            <p:ph type="sldNum" sz="quarter" idx="10"/>
          </p:nvPr>
        </p:nvSpPr>
        <p:spPr/>
        <p:txBody>
          <a:bodyPr/>
          <a:lstStyle/>
          <a:p>
            <a:fld id="{22696ABE-36B7-41EE-BDB8-638E742598A7}" type="slidenum">
              <a:rPr lang="es-CO" smtClean="0"/>
              <a:pPr/>
              <a:t>61</a:t>
            </a:fld>
            <a:endParaRPr lang="es-CO" dirty="0"/>
          </a:p>
        </p:txBody>
      </p:sp>
    </p:spTree>
    <p:extLst>
      <p:ext uri="{BB962C8B-B14F-4D97-AF65-F5344CB8AC3E}">
        <p14:creationId xmlns:p14="http://schemas.microsoft.com/office/powerpoint/2010/main" val="989576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smtClean="0"/>
              <a:t>Requerimiento para declarar o corregir: Se genera cuando se determina incumplimiento por parte del aportante.</a:t>
            </a:r>
          </a:p>
          <a:p>
            <a:r>
              <a:rPr lang="es-CO" dirty="0" smtClean="0"/>
              <a:t>Liquidación Oficial:</a:t>
            </a:r>
          </a:p>
          <a:p>
            <a:r>
              <a:rPr lang="es-CO" dirty="0" smtClean="0"/>
              <a:t>Recurso</a:t>
            </a:r>
            <a:r>
              <a:rPr lang="es-CO" baseline="0" dirty="0" smtClean="0"/>
              <a:t> de Reconsideración:</a:t>
            </a:r>
          </a:p>
          <a:p>
            <a:endParaRPr lang="es-CO" baseline="0" dirty="0" smtClean="0"/>
          </a:p>
          <a:p>
            <a:r>
              <a:rPr lang="es-CO" dirty="0" smtClean="0"/>
              <a:t>Inexactitud: Cuando se presenta un menor valor declarado y pagado en la autoliquidación de aportes frente a los aportes que efectivamente el aportante estaba obligado a declarar y pagar, según lo ordenado por la ley.</a:t>
            </a:r>
          </a:p>
          <a:p>
            <a:r>
              <a:rPr lang="es-CO" dirty="0" smtClean="0"/>
              <a:t>Evasión: No pago de los aportes parafiscales.</a:t>
            </a:r>
            <a:endParaRPr lang="es-CO" dirty="0"/>
          </a:p>
        </p:txBody>
      </p:sp>
      <p:sp>
        <p:nvSpPr>
          <p:cNvPr id="4" name="3 Marcador de número de diapositiva"/>
          <p:cNvSpPr>
            <a:spLocks noGrp="1"/>
          </p:cNvSpPr>
          <p:nvPr>
            <p:ph type="sldNum" sz="quarter" idx="10"/>
          </p:nvPr>
        </p:nvSpPr>
        <p:spPr/>
        <p:txBody>
          <a:bodyPr/>
          <a:lstStyle/>
          <a:p>
            <a:fld id="{22696ABE-36B7-41EE-BDB8-638E742598A7}" type="slidenum">
              <a:rPr lang="es-CO" smtClean="0"/>
              <a:pPr/>
              <a:t>62</a:t>
            </a:fld>
            <a:endParaRPr lang="es-CO" dirty="0"/>
          </a:p>
        </p:txBody>
      </p:sp>
    </p:spTree>
    <p:extLst>
      <p:ext uri="{BB962C8B-B14F-4D97-AF65-F5344CB8AC3E}">
        <p14:creationId xmlns:p14="http://schemas.microsoft.com/office/powerpoint/2010/main" val="9895763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smtClean="0"/>
              <a:t>Requerimiento para declarar o corregir: Se genera cuando se determina incumplimiento por parte del aportante.</a:t>
            </a:r>
          </a:p>
          <a:p>
            <a:r>
              <a:rPr lang="es-CO" dirty="0" smtClean="0"/>
              <a:t>Liquidación Oficial:</a:t>
            </a:r>
          </a:p>
          <a:p>
            <a:r>
              <a:rPr lang="es-CO" dirty="0" smtClean="0"/>
              <a:t>Recurso</a:t>
            </a:r>
            <a:r>
              <a:rPr lang="es-CO" baseline="0" dirty="0" smtClean="0"/>
              <a:t> de Reconsideración:</a:t>
            </a:r>
          </a:p>
          <a:p>
            <a:endParaRPr lang="es-CO" baseline="0" dirty="0" smtClean="0"/>
          </a:p>
          <a:p>
            <a:r>
              <a:rPr lang="es-CO" dirty="0" smtClean="0"/>
              <a:t>Inexactitud: Cuando se presenta un menor valor declarado y pagado en la autoliquidación de aportes frente a los aportes que efectivamente el aportante estaba obligado a declarar y pagar, según lo ordenado por la ley.</a:t>
            </a:r>
          </a:p>
          <a:p>
            <a:r>
              <a:rPr lang="es-CO" dirty="0" smtClean="0"/>
              <a:t>Evasión: No pago de los aportes parafiscales.</a:t>
            </a:r>
            <a:endParaRPr lang="es-CO" dirty="0"/>
          </a:p>
        </p:txBody>
      </p:sp>
      <p:sp>
        <p:nvSpPr>
          <p:cNvPr id="4" name="3 Marcador de número de diapositiva"/>
          <p:cNvSpPr>
            <a:spLocks noGrp="1"/>
          </p:cNvSpPr>
          <p:nvPr>
            <p:ph type="sldNum" sz="quarter" idx="10"/>
          </p:nvPr>
        </p:nvSpPr>
        <p:spPr/>
        <p:txBody>
          <a:bodyPr/>
          <a:lstStyle/>
          <a:p>
            <a:fld id="{22696ABE-36B7-41EE-BDB8-638E742598A7}" type="slidenum">
              <a:rPr lang="es-CO" smtClean="0"/>
              <a:pPr/>
              <a:t>63</a:t>
            </a:fld>
            <a:endParaRPr lang="es-CO" dirty="0"/>
          </a:p>
        </p:txBody>
      </p:sp>
    </p:spTree>
    <p:extLst>
      <p:ext uri="{BB962C8B-B14F-4D97-AF65-F5344CB8AC3E}">
        <p14:creationId xmlns:p14="http://schemas.microsoft.com/office/powerpoint/2010/main" val="98957633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smtClean="0"/>
              <a:t>Requerimiento para declarar o corregir: Se genera cuando se determina incumplimiento por parte del aportante.</a:t>
            </a:r>
          </a:p>
          <a:p>
            <a:r>
              <a:rPr lang="es-CO" dirty="0" smtClean="0"/>
              <a:t>Liquidación Oficial:</a:t>
            </a:r>
          </a:p>
          <a:p>
            <a:r>
              <a:rPr lang="es-CO" dirty="0" smtClean="0"/>
              <a:t>Recurso</a:t>
            </a:r>
            <a:r>
              <a:rPr lang="es-CO" baseline="0" dirty="0" smtClean="0"/>
              <a:t> de Reconsideración:</a:t>
            </a:r>
          </a:p>
          <a:p>
            <a:endParaRPr lang="es-CO" baseline="0" dirty="0" smtClean="0"/>
          </a:p>
          <a:p>
            <a:r>
              <a:rPr lang="es-CO" dirty="0" smtClean="0"/>
              <a:t>Inexactitud: Cuando se presenta un menor valor declarado y pagado en la autoliquidación de aportes frente a los aportes que efectivamente el aportante estaba obligado a declarar y pagar, según lo ordenado por la ley.</a:t>
            </a:r>
          </a:p>
          <a:p>
            <a:r>
              <a:rPr lang="es-CO" dirty="0" smtClean="0"/>
              <a:t>Evasión: No pago de los aportes parafiscales.</a:t>
            </a:r>
            <a:endParaRPr lang="es-CO" dirty="0"/>
          </a:p>
        </p:txBody>
      </p:sp>
      <p:sp>
        <p:nvSpPr>
          <p:cNvPr id="4" name="3 Marcador de número de diapositiva"/>
          <p:cNvSpPr>
            <a:spLocks noGrp="1"/>
          </p:cNvSpPr>
          <p:nvPr>
            <p:ph type="sldNum" sz="quarter" idx="10"/>
          </p:nvPr>
        </p:nvSpPr>
        <p:spPr/>
        <p:txBody>
          <a:bodyPr/>
          <a:lstStyle/>
          <a:p>
            <a:fld id="{22696ABE-36B7-41EE-BDB8-638E742598A7}" type="slidenum">
              <a:rPr lang="es-CO" smtClean="0"/>
              <a:pPr/>
              <a:t>64</a:t>
            </a:fld>
            <a:endParaRPr lang="es-CO" dirty="0"/>
          </a:p>
        </p:txBody>
      </p:sp>
    </p:spTree>
    <p:extLst>
      <p:ext uri="{BB962C8B-B14F-4D97-AF65-F5344CB8AC3E}">
        <p14:creationId xmlns:p14="http://schemas.microsoft.com/office/powerpoint/2010/main" val="9895763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smtClean="0"/>
              <a:t>Requerimiento para declarar o corregir: Se genera cuando se determina incumplimiento por parte del aportante.</a:t>
            </a:r>
          </a:p>
          <a:p>
            <a:r>
              <a:rPr lang="es-CO" dirty="0" smtClean="0"/>
              <a:t>Liquidación Oficial:</a:t>
            </a:r>
          </a:p>
          <a:p>
            <a:r>
              <a:rPr lang="es-CO" dirty="0" smtClean="0"/>
              <a:t>Recurso</a:t>
            </a:r>
            <a:r>
              <a:rPr lang="es-CO" baseline="0" dirty="0" smtClean="0"/>
              <a:t> de Reconsideración:</a:t>
            </a:r>
          </a:p>
          <a:p>
            <a:endParaRPr lang="es-CO" baseline="0" dirty="0" smtClean="0"/>
          </a:p>
          <a:p>
            <a:r>
              <a:rPr lang="es-CO" dirty="0" smtClean="0"/>
              <a:t>Inexactitud: Cuando se presenta un menor valor declarado y pagado en la autoliquidación de aportes frente a los aportes que efectivamente el aportante estaba obligado a declarar y pagar, según lo ordenado por la ley.</a:t>
            </a:r>
          </a:p>
          <a:p>
            <a:r>
              <a:rPr lang="es-CO" dirty="0" smtClean="0"/>
              <a:t>Evasión: No pago de los aportes parafiscales.</a:t>
            </a:r>
            <a:endParaRPr lang="es-CO" dirty="0"/>
          </a:p>
        </p:txBody>
      </p:sp>
      <p:sp>
        <p:nvSpPr>
          <p:cNvPr id="4" name="3 Marcador de número de diapositiva"/>
          <p:cNvSpPr>
            <a:spLocks noGrp="1"/>
          </p:cNvSpPr>
          <p:nvPr>
            <p:ph type="sldNum" sz="quarter" idx="10"/>
          </p:nvPr>
        </p:nvSpPr>
        <p:spPr/>
        <p:txBody>
          <a:bodyPr/>
          <a:lstStyle/>
          <a:p>
            <a:fld id="{22696ABE-36B7-41EE-BDB8-638E742598A7}" type="slidenum">
              <a:rPr lang="es-CO" smtClean="0"/>
              <a:pPr/>
              <a:t>67</a:t>
            </a:fld>
            <a:endParaRPr lang="es-CO" dirty="0"/>
          </a:p>
        </p:txBody>
      </p:sp>
    </p:spTree>
    <p:extLst>
      <p:ext uri="{BB962C8B-B14F-4D97-AF65-F5344CB8AC3E}">
        <p14:creationId xmlns:p14="http://schemas.microsoft.com/office/powerpoint/2010/main" val="9895763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smtClean="0"/>
              <a:t>Requerimiento para declarar o corregir: Se genera cuando se determina incumplimiento por parte del aportante.</a:t>
            </a:r>
          </a:p>
          <a:p>
            <a:r>
              <a:rPr lang="es-CO" dirty="0" smtClean="0"/>
              <a:t>Liquidación Oficial:</a:t>
            </a:r>
          </a:p>
          <a:p>
            <a:r>
              <a:rPr lang="es-CO" dirty="0" smtClean="0"/>
              <a:t>Recurso</a:t>
            </a:r>
            <a:r>
              <a:rPr lang="es-CO" baseline="0" dirty="0" smtClean="0"/>
              <a:t> de Reconsideración:</a:t>
            </a:r>
          </a:p>
          <a:p>
            <a:endParaRPr lang="es-CO" baseline="0" dirty="0" smtClean="0"/>
          </a:p>
          <a:p>
            <a:r>
              <a:rPr lang="es-CO" dirty="0" smtClean="0"/>
              <a:t>Inexactitud: Cuando se presenta un menor valor declarado y pagado en la autoliquidación de aportes frente a los aportes que efectivamente el aportante estaba obligado a declarar y pagar, según lo ordenado por la ley.</a:t>
            </a:r>
          </a:p>
          <a:p>
            <a:r>
              <a:rPr lang="es-CO" dirty="0" smtClean="0"/>
              <a:t>Evasión: No pago de los aportes parafiscales.</a:t>
            </a:r>
            <a:endParaRPr lang="es-CO" dirty="0"/>
          </a:p>
        </p:txBody>
      </p:sp>
      <p:sp>
        <p:nvSpPr>
          <p:cNvPr id="4" name="3 Marcador de número de diapositiva"/>
          <p:cNvSpPr>
            <a:spLocks noGrp="1"/>
          </p:cNvSpPr>
          <p:nvPr>
            <p:ph type="sldNum" sz="quarter" idx="10"/>
          </p:nvPr>
        </p:nvSpPr>
        <p:spPr/>
        <p:txBody>
          <a:bodyPr/>
          <a:lstStyle/>
          <a:p>
            <a:fld id="{22696ABE-36B7-41EE-BDB8-638E742598A7}" type="slidenum">
              <a:rPr lang="es-CO" smtClean="0"/>
              <a:pPr/>
              <a:t>68</a:t>
            </a:fld>
            <a:endParaRPr lang="es-CO" dirty="0"/>
          </a:p>
        </p:txBody>
      </p:sp>
    </p:spTree>
    <p:extLst>
      <p:ext uri="{BB962C8B-B14F-4D97-AF65-F5344CB8AC3E}">
        <p14:creationId xmlns:p14="http://schemas.microsoft.com/office/powerpoint/2010/main" val="98957633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smtClean="0"/>
              <a:t>Requerimiento para declarar o corregir: Se genera cuando se determina incumplimiento por parte del aportante.</a:t>
            </a:r>
          </a:p>
          <a:p>
            <a:r>
              <a:rPr lang="es-CO" dirty="0" smtClean="0"/>
              <a:t>Liquidación Oficial:</a:t>
            </a:r>
          </a:p>
          <a:p>
            <a:r>
              <a:rPr lang="es-CO" dirty="0" smtClean="0"/>
              <a:t>Recurso</a:t>
            </a:r>
            <a:r>
              <a:rPr lang="es-CO" baseline="0" dirty="0" smtClean="0"/>
              <a:t> de Reconsideración:</a:t>
            </a:r>
          </a:p>
          <a:p>
            <a:endParaRPr lang="es-CO" baseline="0" dirty="0" smtClean="0"/>
          </a:p>
          <a:p>
            <a:r>
              <a:rPr lang="es-CO" dirty="0" smtClean="0"/>
              <a:t>Inexactitud: Cuando se presenta un menor valor declarado y pagado en la autoliquidación de aportes frente a los aportes que efectivamente el aportante estaba obligado a declarar y pagar, según lo ordenado por la ley.</a:t>
            </a:r>
          </a:p>
          <a:p>
            <a:r>
              <a:rPr lang="es-CO" dirty="0" smtClean="0"/>
              <a:t>Evasión: No pago de los aportes parafiscales.</a:t>
            </a:r>
            <a:endParaRPr lang="es-CO" dirty="0"/>
          </a:p>
        </p:txBody>
      </p:sp>
      <p:sp>
        <p:nvSpPr>
          <p:cNvPr id="4" name="3 Marcador de número de diapositiva"/>
          <p:cNvSpPr>
            <a:spLocks noGrp="1"/>
          </p:cNvSpPr>
          <p:nvPr>
            <p:ph type="sldNum" sz="quarter" idx="10"/>
          </p:nvPr>
        </p:nvSpPr>
        <p:spPr/>
        <p:txBody>
          <a:bodyPr/>
          <a:lstStyle/>
          <a:p>
            <a:fld id="{22696ABE-36B7-41EE-BDB8-638E742598A7}" type="slidenum">
              <a:rPr lang="es-CO" smtClean="0"/>
              <a:pPr/>
              <a:t>69</a:t>
            </a:fld>
            <a:endParaRPr lang="es-CO" dirty="0"/>
          </a:p>
        </p:txBody>
      </p:sp>
    </p:spTree>
    <p:extLst>
      <p:ext uri="{BB962C8B-B14F-4D97-AF65-F5344CB8AC3E}">
        <p14:creationId xmlns:p14="http://schemas.microsoft.com/office/powerpoint/2010/main" val="989576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47E68616-AD1A-724C-BDB2-7BFD5B0BCC92}" type="slidenum">
              <a:rPr lang="es-ES" smtClean="0">
                <a:solidFill>
                  <a:prstClr val="black"/>
                </a:solidFill>
              </a:rPr>
              <a:pPr/>
              <a:t>9</a:t>
            </a:fld>
            <a:endParaRPr lang="es-ES" dirty="0">
              <a:solidFill>
                <a:prstClr val="black"/>
              </a:solidFill>
            </a:endParaRPr>
          </a:p>
        </p:txBody>
      </p:sp>
    </p:spTree>
    <p:extLst>
      <p:ext uri="{BB962C8B-B14F-4D97-AF65-F5344CB8AC3E}">
        <p14:creationId xmlns:p14="http://schemas.microsoft.com/office/powerpoint/2010/main" val="295505336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smtClean="0"/>
              <a:t>Requerimiento para declarar o corregir: Se genera cuando se determina incumplimiento por parte del aportante.</a:t>
            </a:r>
          </a:p>
          <a:p>
            <a:r>
              <a:rPr lang="es-CO" dirty="0" smtClean="0"/>
              <a:t>Liquidación Oficial:</a:t>
            </a:r>
          </a:p>
          <a:p>
            <a:r>
              <a:rPr lang="es-CO" dirty="0" smtClean="0"/>
              <a:t>Recurso</a:t>
            </a:r>
            <a:r>
              <a:rPr lang="es-CO" baseline="0" dirty="0" smtClean="0"/>
              <a:t> de Reconsideración:</a:t>
            </a:r>
          </a:p>
          <a:p>
            <a:endParaRPr lang="es-CO" baseline="0" dirty="0" smtClean="0"/>
          </a:p>
          <a:p>
            <a:r>
              <a:rPr lang="es-CO" dirty="0" smtClean="0"/>
              <a:t>Inexactitud: Cuando se presenta un menor valor declarado y pagado en la autoliquidación de aportes frente a los aportes que efectivamente el aportante estaba obligado a declarar y pagar, según lo ordenado por la ley.</a:t>
            </a:r>
          </a:p>
          <a:p>
            <a:r>
              <a:rPr lang="es-CO" dirty="0" smtClean="0"/>
              <a:t>Evasión: No pago de los aportes parafiscales.</a:t>
            </a:r>
            <a:endParaRPr lang="es-CO" dirty="0"/>
          </a:p>
        </p:txBody>
      </p:sp>
      <p:sp>
        <p:nvSpPr>
          <p:cNvPr id="4" name="3 Marcador de número de diapositiva"/>
          <p:cNvSpPr>
            <a:spLocks noGrp="1"/>
          </p:cNvSpPr>
          <p:nvPr>
            <p:ph type="sldNum" sz="quarter" idx="10"/>
          </p:nvPr>
        </p:nvSpPr>
        <p:spPr/>
        <p:txBody>
          <a:bodyPr/>
          <a:lstStyle/>
          <a:p>
            <a:fld id="{22696ABE-36B7-41EE-BDB8-638E742598A7}" type="slidenum">
              <a:rPr lang="es-CO" smtClean="0"/>
              <a:pPr/>
              <a:t>70</a:t>
            </a:fld>
            <a:endParaRPr lang="es-CO" dirty="0"/>
          </a:p>
        </p:txBody>
      </p:sp>
    </p:spTree>
    <p:extLst>
      <p:ext uri="{BB962C8B-B14F-4D97-AF65-F5344CB8AC3E}">
        <p14:creationId xmlns:p14="http://schemas.microsoft.com/office/powerpoint/2010/main" val="98957633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22696ABE-36B7-41EE-BDB8-638E742598A7}" type="slidenum">
              <a:rPr lang="es-CO" smtClean="0"/>
              <a:pPr/>
              <a:t>73</a:t>
            </a:fld>
            <a:endParaRPr lang="es-CO" dirty="0"/>
          </a:p>
        </p:txBody>
      </p:sp>
    </p:spTree>
    <p:extLst>
      <p:ext uri="{BB962C8B-B14F-4D97-AF65-F5344CB8AC3E}">
        <p14:creationId xmlns:p14="http://schemas.microsoft.com/office/powerpoint/2010/main" val="404179227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22696ABE-36B7-41EE-BDB8-638E742598A7}" type="slidenum">
              <a:rPr lang="es-CO" smtClean="0"/>
              <a:pPr/>
              <a:t>74</a:t>
            </a:fld>
            <a:endParaRPr lang="es-CO" dirty="0"/>
          </a:p>
        </p:txBody>
      </p:sp>
    </p:spTree>
    <p:extLst>
      <p:ext uri="{BB962C8B-B14F-4D97-AF65-F5344CB8AC3E}">
        <p14:creationId xmlns:p14="http://schemas.microsoft.com/office/powerpoint/2010/main" val="404179227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22696ABE-36B7-41EE-BDB8-638E742598A7}" type="slidenum">
              <a:rPr lang="es-CO" smtClean="0"/>
              <a:pPr/>
              <a:t>75</a:t>
            </a:fld>
            <a:endParaRPr lang="es-CO" dirty="0"/>
          </a:p>
        </p:txBody>
      </p:sp>
    </p:spTree>
    <p:extLst>
      <p:ext uri="{BB962C8B-B14F-4D97-AF65-F5344CB8AC3E}">
        <p14:creationId xmlns:p14="http://schemas.microsoft.com/office/powerpoint/2010/main" val="404179227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smtClean="0"/>
              <a:t>Requerimiento para declarar o corregir: Se genera cuando se determina incumplimiento por parte del aportante.</a:t>
            </a:r>
          </a:p>
          <a:p>
            <a:r>
              <a:rPr lang="es-CO" dirty="0" smtClean="0"/>
              <a:t>Liquidación Oficial:</a:t>
            </a:r>
          </a:p>
          <a:p>
            <a:r>
              <a:rPr lang="es-CO" dirty="0" smtClean="0"/>
              <a:t>Recurso</a:t>
            </a:r>
            <a:r>
              <a:rPr lang="es-CO" baseline="0" dirty="0" smtClean="0"/>
              <a:t> de Reconsideración:</a:t>
            </a:r>
          </a:p>
          <a:p>
            <a:endParaRPr lang="es-CO" baseline="0" dirty="0" smtClean="0"/>
          </a:p>
          <a:p>
            <a:r>
              <a:rPr lang="es-CO" dirty="0" smtClean="0"/>
              <a:t>Inexactitud: Cuando se presenta un menor valor declarado y pagado en la autoliquidación de aportes frente a los aportes que efectivamente el aportante estaba obligado a declarar y pagar, según lo ordenado por la ley.</a:t>
            </a:r>
          </a:p>
          <a:p>
            <a:r>
              <a:rPr lang="es-CO" dirty="0" smtClean="0"/>
              <a:t>Evasión: No pago de los aportes parafiscales.</a:t>
            </a:r>
            <a:endParaRPr lang="es-CO" dirty="0"/>
          </a:p>
        </p:txBody>
      </p:sp>
      <p:sp>
        <p:nvSpPr>
          <p:cNvPr id="4" name="3 Marcador de número de diapositiva"/>
          <p:cNvSpPr>
            <a:spLocks noGrp="1"/>
          </p:cNvSpPr>
          <p:nvPr>
            <p:ph type="sldNum" sz="quarter" idx="10"/>
          </p:nvPr>
        </p:nvSpPr>
        <p:spPr/>
        <p:txBody>
          <a:bodyPr/>
          <a:lstStyle/>
          <a:p>
            <a:fld id="{22696ABE-36B7-41EE-BDB8-638E742598A7}" type="slidenum">
              <a:rPr lang="es-CO" smtClean="0"/>
              <a:pPr/>
              <a:t>78</a:t>
            </a:fld>
            <a:endParaRPr lang="es-CO" dirty="0"/>
          </a:p>
        </p:txBody>
      </p:sp>
    </p:spTree>
    <p:extLst>
      <p:ext uri="{BB962C8B-B14F-4D97-AF65-F5344CB8AC3E}">
        <p14:creationId xmlns:p14="http://schemas.microsoft.com/office/powerpoint/2010/main" val="98957633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smtClean="0"/>
              <a:t>Requerimiento para declarar o corregir: Se genera cuando se determina incumplimiento por parte del aportante.</a:t>
            </a:r>
          </a:p>
          <a:p>
            <a:r>
              <a:rPr lang="es-CO" dirty="0" smtClean="0"/>
              <a:t>Liquidación Oficial:</a:t>
            </a:r>
          </a:p>
          <a:p>
            <a:r>
              <a:rPr lang="es-CO" dirty="0" smtClean="0"/>
              <a:t>Recurso</a:t>
            </a:r>
            <a:r>
              <a:rPr lang="es-CO" baseline="0" dirty="0" smtClean="0"/>
              <a:t> de Reconsideración:</a:t>
            </a:r>
          </a:p>
          <a:p>
            <a:endParaRPr lang="es-CO" baseline="0" dirty="0" smtClean="0"/>
          </a:p>
          <a:p>
            <a:r>
              <a:rPr lang="es-CO" dirty="0" smtClean="0"/>
              <a:t>Inexactitud: Cuando se presenta un menor valor declarado y pagado en la autoliquidación de aportes frente a los aportes que efectivamente el aportante estaba obligado a declarar y pagar, según lo ordenado por la ley.</a:t>
            </a:r>
          </a:p>
          <a:p>
            <a:r>
              <a:rPr lang="es-CO" dirty="0" smtClean="0"/>
              <a:t>Evasión: No pago de los aportes parafiscales.</a:t>
            </a:r>
            <a:endParaRPr lang="es-CO" dirty="0"/>
          </a:p>
        </p:txBody>
      </p:sp>
      <p:sp>
        <p:nvSpPr>
          <p:cNvPr id="4" name="3 Marcador de número de diapositiva"/>
          <p:cNvSpPr>
            <a:spLocks noGrp="1"/>
          </p:cNvSpPr>
          <p:nvPr>
            <p:ph type="sldNum" sz="quarter" idx="10"/>
          </p:nvPr>
        </p:nvSpPr>
        <p:spPr/>
        <p:txBody>
          <a:bodyPr/>
          <a:lstStyle/>
          <a:p>
            <a:fld id="{22696ABE-36B7-41EE-BDB8-638E742598A7}" type="slidenum">
              <a:rPr lang="es-CO" smtClean="0"/>
              <a:pPr/>
              <a:t>79</a:t>
            </a:fld>
            <a:endParaRPr lang="es-CO" dirty="0"/>
          </a:p>
        </p:txBody>
      </p:sp>
    </p:spTree>
    <p:extLst>
      <p:ext uri="{BB962C8B-B14F-4D97-AF65-F5344CB8AC3E}">
        <p14:creationId xmlns:p14="http://schemas.microsoft.com/office/powerpoint/2010/main" val="98957633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smtClean="0"/>
              <a:t>Requerimiento para declarar o corregir: Se genera cuando se determina incumplimiento por parte del aportante.</a:t>
            </a:r>
          </a:p>
          <a:p>
            <a:r>
              <a:rPr lang="es-CO" dirty="0" smtClean="0"/>
              <a:t>Liquidación Oficial:</a:t>
            </a:r>
          </a:p>
          <a:p>
            <a:r>
              <a:rPr lang="es-CO" dirty="0" smtClean="0"/>
              <a:t>Recurso</a:t>
            </a:r>
            <a:r>
              <a:rPr lang="es-CO" baseline="0" dirty="0" smtClean="0"/>
              <a:t> de Reconsideración:</a:t>
            </a:r>
          </a:p>
          <a:p>
            <a:endParaRPr lang="es-CO" baseline="0" dirty="0" smtClean="0"/>
          </a:p>
          <a:p>
            <a:r>
              <a:rPr lang="es-CO" dirty="0" smtClean="0"/>
              <a:t>Inexactitud: Cuando se presenta un menor valor declarado y pagado en la autoliquidación de aportes frente a los aportes que efectivamente el aportante estaba obligado a declarar y pagar, según lo ordenado por la ley.</a:t>
            </a:r>
          </a:p>
          <a:p>
            <a:r>
              <a:rPr lang="es-CO" dirty="0" smtClean="0"/>
              <a:t>Evasión: No pago de los aportes parafiscales.</a:t>
            </a:r>
            <a:endParaRPr lang="es-CO" dirty="0"/>
          </a:p>
        </p:txBody>
      </p:sp>
      <p:sp>
        <p:nvSpPr>
          <p:cNvPr id="4" name="3 Marcador de número de diapositiva"/>
          <p:cNvSpPr>
            <a:spLocks noGrp="1"/>
          </p:cNvSpPr>
          <p:nvPr>
            <p:ph type="sldNum" sz="quarter" idx="10"/>
          </p:nvPr>
        </p:nvSpPr>
        <p:spPr/>
        <p:txBody>
          <a:bodyPr/>
          <a:lstStyle/>
          <a:p>
            <a:fld id="{22696ABE-36B7-41EE-BDB8-638E742598A7}" type="slidenum">
              <a:rPr lang="es-CO" smtClean="0"/>
              <a:pPr/>
              <a:t>80</a:t>
            </a:fld>
            <a:endParaRPr lang="es-CO" dirty="0"/>
          </a:p>
        </p:txBody>
      </p:sp>
    </p:spTree>
    <p:extLst>
      <p:ext uri="{BB962C8B-B14F-4D97-AF65-F5344CB8AC3E}">
        <p14:creationId xmlns:p14="http://schemas.microsoft.com/office/powerpoint/2010/main" val="98957633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smtClean="0"/>
              <a:t>Requerimiento para declarar o corregir: Se genera cuando se determina incumplimiento por parte del aportante.</a:t>
            </a:r>
          </a:p>
          <a:p>
            <a:r>
              <a:rPr lang="es-CO" dirty="0" smtClean="0"/>
              <a:t>Liquidación Oficial:</a:t>
            </a:r>
          </a:p>
          <a:p>
            <a:r>
              <a:rPr lang="es-CO" dirty="0" smtClean="0"/>
              <a:t>Recurso</a:t>
            </a:r>
            <a:r>
              <a:rPr lang="es-CO" baseline="0" dirty="0" smtClean="0"/>
              <a:t> de Reconsideración:</a:t>
            </a:r>
          </a:p>
          <a:p>
            <a:endParaRPr lang="es-CO" baseline="0" dirty="0" smtClean="0"/>
          </a:p>
          <a:p>
            <a:r>
              <a:rPr lang="es-CO" dirty="0" smtClean="0"/>
              <a:t>Inexactitud: Cuando se presenta un menor valor declarado y pagado en la autoliquidación de aportes frente a los aportes que efectivamente el aportante estaba obligado a declarar y pagar, según lo ordenado por la ley.</a:t>
            </a:r>
          </a:p>
          <a:p>
            <a:r>
              <a:rPr lang="es-CO" dirty="0" smtClean="0"/>
              <a:t>Evasión: No pago de los aportes parafiscales.</a:t>
            </a:r>
            <a:endParaRPr lang="es-CO" dirty="0"/>
          </a:p>
        </p:txBody>
      </p:sp>
      <p:sp>
        <p:nvSpPr>
          <p:cNvPr id="4" name="3 Marcador de número de diapositiva"/>
          <p:cNvSpPr>
            <a:spLocks noGrp="1"/>
          </p:cNvSpPr>
          <p:nvPr>
            <p:ph type="sldNum" sz="quarter" idx="10"/>
          </p:nvPr>
        </p:nvSpPr>
        <p:spPr/>
        <p:txBody>
          <a:bodyPr/>
          <a:lstStyle/>
          <a:p>
            <a:fld id="{22696ABE-36B7-41EE-BDB8-638E742598A7}" type="slidenum">
              <a:rPr lang="es-CO" smtClean="0"/>
              <a:pPr/>
              <a:t>83</a:t>
            </a:fld>
            <a:endParaRPr lang="es-CO" dirty="0"/>
          </a:p>
        </p:txBody>
      </p:sp>
    </p:spTree>
    <p:extLst>
      <p:ext uri="{BB962C8B-B14F-4D97-AF65-F5344CB8AC3E}">
        <p14:creationId xmlns:p14="http://schemas.microsoft.com/office/powerpoint/2010/main" val="98957633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47E68616-AD1A-724C-BDB2-7BFD5B0BCC92}" type="slidenum">
              <a:rPr lang="es-ES" smtClean="0">
                <a:solidFill>
                  <a:prstClr val="black"/>
                </a:solidFill>
              </a:rPr>
              <a:pPr/>
              <a:t>90</a:t>
            </a:fld>
            <a:endParaRPr lang="es-ES" dirty="0">
              <a:solidFill>
                <a:prstClr val="black"/>
              </a:solidFill>
            </a:endParaRPr>
          </a:p>
        </p:txBody>
      </p:sp>
    </p:spTree>
    <p:extLst>
      <p:ext uri="{BB962C8B-B14F-4D97-AF65-F5344CB8AC3E}">
        <p14:creationId xmlns:p14="http://schemas.microsoft.com/office/powerpoint/2010/main" val="172760217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smtClean="0"/>
              <a:t>Frente</a:t>
            </a:r>
            <a:r>
              <a:rPr lang="es-CO" baseline="0" dirty="0" smtClean="0"/>
              <a:t> a este punto es importante que evidenciemos un ejemplo, este balance como pueden observar esta al máximo nivel 8 dígitos o niveles, tiene cada una de las cuentas del puc con cada movimiento del año.</a:t>
            </a:r>
            <a:endParaRPr lang="es-CO" dirty="0"/>
          </a:p>
        </p:txBody>
      </p:sp>
      <p:sp>
        <p:nvSpPr>
          <p:cNvPr id="4" name="3 Marcador de número de diapositiva"/>
          <p:cNvSpPr>
            <a:spLocks noGrp="1"/>
          </p:cNvSpPr>
          <p:nvPr>
            <p:ph type="sldNum" sz="quarter" idx="10"/>
          </p:nvPr>
        </p:nvSpPr>
        <p:spPr/>
        <p:txBody>
          <a:bodyPr/>
          <a:lstStyle/>
          <a:p>
            <a:fld id="{22696ABE-36B7-41EE-BDB8-638E742598A7}" type="slidenum">
              <a:rPr lang="es-CO" smtClean="0"/>
              <a:pPr/>
              <a:t>92</a:t>
            </a:fld>
            <a:endParaRPr lang="es-CO" dirty="0"/>
          </a:p>
        </p:txBody>
      </p:sp>
    </p:spTree>
    <p:extLst>
      <p:ext uri="{BB962C8B-B14F-4D97-AF65-F5344CB8AC3E}">
        <p14:creationId xmlns:p14="http://schemas.microsoft.com/office/powerpoint/2010/main" val="519979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47E68616-AD1A-724C-BDB2-7BFD5B0BCC92}" type="slidenum">
              <a:rPr lang="es-ES" smtClean="0">
                <a:solidFill>
                  <a:prstClr val="black"/>
                </a:solidFill>
                <a:latin typeface="Calibri"/>
              </a:rPr>
              <a:pPr/>
              <a:t>10</a:t>
            </a:fld>
            <a:endParaRPr lang="es-ES" dirty="0">
              <a:solidFill>
                <a:prstClr val="black"/>
              </a:solidFill>
              <a:latin typeface="Calibri"/>
            </a:endParaRPr>
          </a:p>
        </p:txBody>
      </p:sp>
    </p:spTree>
    <p:extLst>
      <p:ext uri="{BB962C8B-B14F-4D97-AF65-F5344CB8AC3E}">
        <p14:creationId xmlns:p14="http://schemas.microsoft.com/office/powerpoint/2010/main" val="17276021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smtClean="0"/>
              <a:t>Frente</a:t>
            </a:r>
            <a:r>
              <a:rPr lang="es-CO" baseline="0" dirty="0" smtClean="0"/>
              <a:t> a este punto es importante que evidenciemos un ejemplo, este balance como pueden observar esta al máximo nivel 8 dígitos o niveles, tiene cada una de las cuentas del puc con cada movimiento del año.</a:t>
            </a:r>
            <a:endParaRPr lang="es-CO" dirty="0"/>
          </a:p>
        </p:txBody>
      </p:sp>
      <p:sp>
        <p:nvSpPr>
          <p:cNvPr id="4" name="3 Marcador de número de diapositiva"/>
          <p:cNvSpPr>
            <a:spLocks noGrp="1"/>
          </p:cNvSpPr>
          <p:nvPr>
            <p:ph type="sldNum" sz="quarter" idx="10"/>
          </p:nvPr>
        </p:nvSpPr>
        <p:spPr/>
        <p:txBody>
          <a:bodyPr/>
          <a:lstStyle/>
          <a:p>
            <a:fld id="{22696ABE-36B7-41EE-BDB8-638E742598A7}" type="slidenum">
              <a:rPr lang="es-CO" smtClean="0"/>
              <a:pPr/>
              <a:t>93</a:t>
            </a:fld>
            <a:endParaRPr lang="es-CO" dirty="0"/>
          </a:p>
        </p:txBody>
      </p:sp>
    </p:spTree>
    <p:extLst>
      <p:ext uri="{BB962C8B-B14F-4D97-AF65-F5344CB8AC3E}">
        <p14:creationId xmlns:p14="http://schemas.microsoft.com/office/powerpoint/2010/main" val="51997942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smtClean="0"/>
              <a:t>Los</a:t>
            </a:r>
            <a:r>
              <a:rPr lang="es-CO" baseline="0" dirty="0" smtClean="0"/>
              <a:t> auxiliares por tercero deben tener ciertas especificaciones como lo muestra la estructura que tenemos en la presentación; se nombran cada columna. Además solicitamos las cuentas de servicios (5135) y diversos (5195) a nivel general de la empresa. Finalidad????</a:t>
            </a:r>
            <a:endParaRPr lang="es-CO" dirty="0"/>
          </a:p>
        </p:txBody>
      </p:sp>
      <p:sp>
        <p:nvSpPr>
          <p:cNvPr id="4" name="3 Marcador de número de diapositiva"/>
          <p:cNvSpPr>
            <a:spLocks noGrp="1"/>
          </p:cNvSpPr>
          <p:nvPr>
            <p:ph type="sldNum" sz="quarter" idx="10"/>
          </p:nvPr>
        </p:nvSpPr>
        <p:spPr/>
        <p:txBody>
          <a:bodyPr/>
          <a:lstStyle/>
          <a:p>
            <a:fld id="{22696ABE-36B7-41EE-BDB8-638E742598A7}" type="slidenum">
              <a:rPr lang="es-CO" smtClean="0"/>
              <a:pPr/>
              <a:t>94</a:t>
            </a:fld>
            <a:endParaRPr lang="es-CO" dirty="0"/>
          </a:p>
        </p:txBody>
      </p:sp>
    </p:spTree>
    <p:extLst>
      <p:ext uri="{BB962C8B-B14F-4D97-AF65-F5344CB8AC3E}">
        <p14:creationId xmlns:p14="http://schemas.microsoft.com/office/powerpoint/2010/main" val="358850123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smtClean="0"/>
              <a:t>Los</a:t>
            </a:r>
            <a:r>
              <a:rPr lang="es-CO" baseline="0" dirty="0" smtClean="0"/>
              <a:t> auxiliares por tercero deben tener ciertas especificaciones como lo muestra la estructura que tenemos en la presentación; se nombran cada columna. Además solicitamos las cuentas de servicios (5135) y diversos (5195) a nivel general de la empresa. Finalidad????</a:t>
            </a:r>
            <a:endParaRPr lang="es-CO" dirty="0"/>
          </a:p>
        </p:txBody>
      </p:sp>
      <p:sp>
        <p:nvSpPr>
          <p:cNvPr id="4" name="3 Marcador de número de diapositiva"/>
          <p:cNvSpPr>
            <a:spLocks noGrp="1"/>
          </p:cNvSpPr>
          <p:nvPr>
            <p:ph type="sldNum" sz="quarter" idx="10"/>
          </p:nvPr>
        </p:nvSpPr>
        <p:spPr/>
        <p:txBody>
          <a:bodyPr/>
          <a:lstStyle/>
          <a:p>
            <a:fld id="{22696ABE-36B7-41EE-BDB8-638E742598A7}" type="slidenum">
              <a:rPr lang="es-CO" smtClean="0"/>
              <a:pPr/>
              <a:t>95</a:t>
            </a:fld>
            <a:endParaRPr lang="es-CO" dirty="0"/>
          </a:p>
        </p:txBody>
      </p:sp>
    </p:spTree>
    <p:extLst>
      <p:ext uri="{BB962C8B-B14F-4D97-AF65-F5344CB8AC3E}">
        <p14:creationId xmlns:p14="http://schemas.microsoft.com/office/powerpoint/2010/main" val="358850123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defTabSz="897301">
              <a:defRPr/>
            </a:pPr>
            <a:r>
              <a:rPr lang="es-CO" dirty="0" smtClean="0"/>
              <a:t>Respecto</a:t>
            </a:r>
            <a:r>
              <a:rPr lang="es-CO" baseline="0" dirty="0" smtClean="0"/>
              <a:t> a este punto, para ser mas precisos nos orientaremos con el archivo que actualmente se encuentra en la página web, para el cual realizaremos las siguientes precisiones:</a:t>
            </a:r>
            <a:endParaRPr lang="es-CO" dirty="0" smtClean="0"/>
          </a:p>
          <a:p>
            <a:r>
              <a:rPr lang="es-CO" dirty="0" smtClean="0"/>
              <a:t>Lo primero que encontramos es el instructivo,</a:t>
            </a:r>
            <a:r>
              <a:rPr lang="es-CO" baseline="0" dirty="0" smtClean="0"/>
              <a:t> el cual debe ser leído para poder diligenciar cada uno de los campos del archivo de nómina. Pasando al archivo es de indicar que todas las columnas deben estar completamente diligenciadas y sin filas vacías; </a:t>
            </a:r>
            <a:r>
              <a:rPr lang="es-CO" b="1" baseline="0" dirty="0" smtClean="0">
                <a:solidFill>
                  <a:schemeClr val="accent6">
                    <a:lumMod val="75000"/>
                  </a:schemeClr>
                </a:solidFill>
              </a:rPr>
              <a:t>“se inicia a describir cada columna con lo que se necesita de cada campo”</a:t>
            </a:r>
            <a:endParaRPr lang="es-CO" b="1" dirty="0">
              <a:solidFill>
                <a:schemeClr val="accent6">
                  <a:lumMod val="75000"/>
                </a:schemeClr>
              </a:solidFill>
            </a:endParaRPr>
          </a:p>
        </p:txBody>
      </p:sp>
      <p:sp>
        <p:nvSpPr>
          <p:cNvPr id="4" name="3 Marcador de número de diapositiva"/>
          <p:cNvSpPr>
            <a:spLocks noGrp="1"/>
          </p:cNvSpPr>
          <p:nvPr>
            <p:ph type="sldNum" sz="quarter" idx="10"/>
          </p:nvPr>
        </p:nvSpPr>
        <p:spPr/>
        <p:txBody>
          <a:bodyPr/>
          <a:lstStyle/>
          <a:p>
            <a:fld id="{22696ABE-36B7-41EE-BDB8-638E742598A7}" type="slidenum">
              <a:rPr lang="es-CO" smtClean="0"/>
              <a:pPr/>
              <a:t>96</a:t>
            </a:fld>
            <a:endParaRPr lang="es-CO" dirty="0"/>
          </a:p>
        </p:txBody>
      </p:sp>
    </p:spTree>
    <p:extLst>
      <p:ext uri="{BB962C8B-B14F-4D97-AF65-F5344CB8AC3E}">
        <p14:creationId xmlns:p14="http://schemas.microsoft.com/office/powerpoint/2010/main" val="135526545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defTabSz="897301">
              <a:defRPr/>
            </a:pPr>
            <a:r>
              <a:rPr lang="es-CO" dirty="0" smtClean="0"/>
              <a:t>Respecto</a:t>
            </a:r>
            <a:r>
              <a:rPr lang="es-CO" baseline="0" dirty="0" smtClean="0"/>
              <a:t> a este punto, para ser mas precisos nos orientaremos con el archivo que actualmente se encuentra en la página web, para el cual realizaremos las siguientes precisiones:</a:t>
            </a:r>
            <a:endParaRPr lang="es-CO" dirty="0" smtClean="0"/>
          </a:p>
          <a:p>
            <a:r>
              <a:rPr lang="es-CO" dirty="0" smtClean="0"/>
              <a:t>Lo primero que encontramos es el instructivo,</a:t>
            </a:r>
            <a:r>
              <a:rPr lang="es-CO" baseline="0" dirty="0" smtClean="0"/>
              <a:t> el cual debe ser leído para poder diligenciar cada uno de los campos del archivo de nómina. Pasando al archivo es de indicar que todas las columnas deben estar completamente diligenciadas y sin filas vacías; </a:t>
            </a:r>
            <a:r>
              <a:rPr lang="es-CO" b="1" baseline="0" dirty="0" smtClean="0">
                <a:solidFill>
                  <a:schemeClr val="accent6">
                    <a:lumMod val="75000"/>
                  </a:schemeClr>
                </a:solidFill>
              </a:rPr>
              <a:t>“se inicia a describir cada columna con lo que se necesita de cada campo”</a:t>
            </a:r>
            <a:endParaRPr lang="es-CO" b="1" dirty="0">
              <a:solidFill>
                <a:schemeClr val="accent6">
                  <a:lumMod val="75000"/>
                </a:schemeClr>
              </a:solidFill>
            </a:endParaRPr>
          </a:p>
        </p:txBody>
      </p:sp>
      <p:sp>
        <p:nvSpPr>
          <p:cNvPr id="4" name="3 Marcador de número de diapositiva"/>
          <p:cNvSpPr>
            <a:spLocks noGrp="1"/>
          </p:cNvSpPr>
          <p:nvPr>
            <p:ph type="sldNum" sz="quarter" idx="10"/>
          </p:nvPr>
        </p:nvSpPr>
        <p:spPr/>
        <p:txBody>
          <a:bodyPr/>
          <a:lstStyle/>
          <a:p>
            <a:fld id="{22696ABE-36B7-41EE-BDB8-638E742598A7}" type="slidenum">
              <a:rPr lang="es-CO" smtClean="0"/>
              <a:pPr/>
              <a:t>97</a:t>
            </a:fld>
            <a:endParaRPr lang="es-CO" dirty="0"/>
          </a:p>
        </p:txBody>
      </p:sp>
    </p:spTree>
    <p:extLst>
      <p:ext uri="{BB962C8B-B14F-4D97-AF65-F5344CB8AC3E}">
        <p14:creationId xmlns:p14="http://schemas.microsoft.com/office/powerpoint/2010/main" val="135526545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smtClean="0"/>
              <a:t>Punto 4 es muy claro y todas las</a:t>
            </a:r>
            <a:r>
              <a:rPr lang="es-CO" baseline="0" dirty="0" smtClean="0"/>
              <a:t> empresas tienen al día este numeral</a:t>
            </a:r>
          </a:p>
          <a:p>
            <a:r>
              <a:rPr lang="es-CO" baseline="0" dirty="0" smtClean="0"/>
              <a:t>Con respecto al punto de los aprendices del sena, solicitamos  nos envíen en medio magnético (pdf) cada uno de los contratos por los períodos solicitados.</a:t>
            </a:r>
          </a:p>
          <a:p>
            <a:r>
              <a:rPr lang="es-CO" baseline="0" dirty="0" smtClean="0"/>
              <a:t>El punto 6 hace referencia a los pensionados con contrato laboral, anexamos en pdf copia de las resoluciones de pensión de estas personas.</a:t>
            </a:r>
          </a:p>
          <a:p>
            <a:r>
              <a:rPr lang="es-CO" baseline="0" dirty="0" smtClean="0"/>
              <a:t>Y el punto , aplica para aquellas empresas  que tienen trabajadores extranjeros y cuya cotización por pensión la estén realizando en otro país, para soportar deben anexar también en PDF las certificaciones que Ellos nos suministraron en el momento  de la contratación.</a:t>
            </a:r>
            <a:endParaRPr lang="es-CO" dirty="0"/>
          </a:p>
        </p:txBody>
      </p:sp>
      <p:sp>
        <p:nvSpPr>
          <p:cNvPr id="4" name="3 Marcador de número de diapositiva"/>
          <p:cNvSpPr>
            <a:spLocks noGrp="1"/>
          </p:cNvSpPr>
          <p:nvPr>
            <p:ph type="sldNum" sz="quarter" idx="10"/>
          </p:nvPr>
        </p:nvSpPr>
        <p:spPr/>
        <p:txBody>
          <a:bodyPr/>
          <a:lstStyle/>
          <a:p>
            <a:fld id="{22696ABE-36B7-41EE-BDB8-638E742598A7}" type="slidenum">
              <a:rPr lang="es-CO" smtClean="0"/>
              <a:pPr/>
              <a:t>98</a:t>
            </a:fld>
            <a:endParaRPr lang="es-CO" dirty="0"/>
          </a:p>
        </p:txBody>
      </p:sp>
    </p:spTree>
    <p:extLst>
      <p:ext uri="{BB962C8B-B14F-4D97-AF65-F5344CB8AC3E}">
        <p14:creationId xmlns:p14="http://schemas.microsoft.com/office/powerpoint/2010/main" val="287841542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smtClean="0"/>
              <a:t>Punto 4 es muy claro y todas las</a:t>
            </a:r>
            <a:r>
              <a:rPr lang="es-CO" baseline="0" dirty="0" smtClean="0"/>
              <a:t> empresas tienen al día este numeral</a:t>
            </a:r>
          </a:p>
          <a:p>
            <a:r>
              <a:rPr lang="es-CO" baseline="0" dirty="0" smtClean="0"/>
              <a:t>Con respecto al punto de los aprendices del sena, solicitamos  nos envíen en medio magnético (pdf) cada uno de los contratos por los períodos solicitados.</a:t>
            </a:r>
          </a:p>
          <a:p>
            <a:r>
              <a:rPr lang="es-CO" baseline="0" dirty="0" smtClean="0"/>
              <a:t>El punto 6 hace referencia a los pensionados con contrato laboral, anexamos en pdf copia de las resoluciones de pensión de estas personas.</a:t>
            </a:r>
          </a:p>
          <a:p>
            <a:r>
              <a:rPr lang="es-CO" baseline="0" dirty="0" smtClean="0"/>
              <a:t>Y el punto , aplica para aquellas empresas  que tienen trabajadores extranjeros y cuya cotización por pensión la estén realizando en otro país, para soportar deben anexar también en PDF las certificaciones que Ellos nos suministraron en el momento  de la contratación.</a:t>
            </a:r>
            <a:endParaRPr lang="es-CO" dirty="0"/>
          </a:p>
        </p:txBody>
      </p:sp>
      <p:sp>
        <p:nvSpPr>
          <p:cNvPr id="4" name="3 Marcador de número de diapositiva"/>
          <p:cNvSpPr>
            <a:spLocks noGrp="1"/>
          </p:cNvSpPr>
          <p:nvPr>
            <p:ph type="sldNum" sz="quarter" idx="10"/>
          </p:nvPr>
        </p:nvSpPr>
        <p:spPr/>
        <p:txBody>
          <a:bodyPr/>
          <a:lstStyle/>
          <a:p>
            <a:fld id="{22696ABE-36B7-41EE-BDB8-638E742598A7}" type="slidenum">
              <a:rPr lang="es-CO" smtClean="0"/>
              <a:pPr/>
              <a:t>99</a:t>
            </a:fld>
            <a:endParaRPr lang="es-CO" dirty="0"/>
          </a:p>
        </p:txBody>
      </p:sp>
    </p:spTree>
    <p:extLst>
      <p:ext uri="{BB962C8B-B14F-4D97-AF65-F5344CB8AC3E}">
        <p14:creationId xmlns:p14="http://schemas.microsoft.com/office/powerpoint/2010/main" val="287841542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smtClean="0"/>
              <a:t>Punto 4 es muy claro y todas las</a:t>
            </a:r>
            <a:r>
              <a:rPr lang="es-CO" baseline="0" dirty="0" smtClean="0"/>
              <a:t> empresas tienen al día este numeral</a:t>
            </a:r>
          </a:p>
          <a:p>
            <a:r>
              <a:rPr lang="es-CO" baseline="0" dirty="0" smtClean="0"/>
              <a:t>Con respecto al punto de los aprendices del sena, solicitamos  nos envíen en medio magnético (pdf) cada uno de los contratos por los períodos solicitados.</a:t>
            </a:r>
          </a:p>
          <a:p>
            <a:r>
              <a:rPr lang="es-CO" baseline="0" dirty="0" smtClean="0"/>
              <a:t>El punto 6 hace referencia a los pensionados con contrato laboral, anexamos en pdf copia de las resoluciones de pensión de estas personas.</a:t>
            </a:r>
          </a:p>
          <a:p>
            <a:r>
              <a:rPr lang="es-CO" baseline="0" dirty="0" smtClean="0"/>
              <a:t>Y el punto , aplica para aquellas empresas  que tienen trabajadores extranjeros y cuya cotización por pensión la estén realizando en otro país, para soportar deben anexar también en PDF las certificaciones que Ellos nos suministraron en el momento  de la contratación.</a:t>
            </a:r>
            <a:endParaRPr lang="es-CO" dirty="0"/>
          </a:p>
        </p:txBody>
      </p:sp>
      <p:sp>
        <p:nvSpPr>
          <p:cNvPr id="4" name="3 Marcador de número de diapositiva"/>
          <p:cNvSpPr>
            <a:spLocks noGrp="1"/>
          </p:cNvSpPr>
          <p:nvPr>
            <p:ph type="sldNum" sz="quarter" idx="10"/>
          </p:nvPr>
        </p:nvSpPr>
        <p:spPr/>
        <p:txBody>
          <a:bodyPr/>
          <a:lstStyle/>
          <a:p>
            <a:fld id="{22696ABE-36B7-41EE-BDB8-638E742598A7}" type="slidenum">
              <a:rPr lang="es-CO" smtClean="0"/>
              <a:pPr/>
              <a:t>100</a:t>
            </a:fld>
            <a:endParaRPr lang="es-CO" dirty="0"/>
          </a:p>
        </p:txBody>
      </p:sp>
    </p:spTree>
    <p:extLst>
      <p:ext uri="{BB962C8B-B14F-4D97-AF65-F5344CB8AC3E}">
        <p14:creationId xmlns:p14="http://schemas.microsoft.com/office/powerpoint/2010/main" val="287841542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smtClean="0"/>
              <a:t>Punto 4 es muy claro y todas las</a:t>
            </a:r>
            <a:r>
              <a:rPr lang="es-CO" baseline="0" dirty="0" smtClean="0"/>
              <a:t> empresas tienen al día este numeral</a:t>
            </a:r>
          </a:p>
          <a:p>
            <a:r>
              <a:rPr lang="es-CO" baseline="0" dirty="0" smtClean="0"/>
              <a:t>Con respecto al punto de los aprendices del sena, solicitamos  nos envíen en medio magnético (pdf) cada uno de los contratos por los períodos solicitados.</a:t>
            </a:r>
          </a:p>
          <a:p>
            <a:r>
              <a:rPr lang="es-CO" baseline="0" dirty="0" smtClean="0"/>
              <a:t>El punto 6 hace referencia a los pensionados con contrato laboral, anexamos en pdf copia de las resoluciones de pensión de estas personas.</a:t>
            </a:r>
          </a:p>
          <a:p>
            <a:r>
              <a:rPr lang="es-CO" baseline="0" dirty="0" smtClean="0"/>
              <a:t>Y el punto , aplica para aquellas empresas  que tienen trabajadores extranjeros y cuya cotización por pensión la estén realizando en otro país, para soportar deben anexar también en PDF las certificaciones que Ellos nos suministraron en el momento  de la contratación.</a:t>
            </a:r>
            <a:endParaRPr lang="es-CO" dirty="0"/>
          </a:p>
        </p:txBody>
      </p:sp>
      <p:sp>
        <p:nvSpPr>
          <p:cNvPr id="4" name="3 Marcador de número de diapositiva"/>
          <p:cNvSpPr>
            <a:spLocks noGrp="1"/>
          </p:cNvSpPr>
          <p:nvPr>
            <p:ph type="sldNum" sz="quarter" idx="10"/>
          </p:nvPr>
        </p:nvSpPr>
        <p:spPr/>
        <p:txBody>
          <a:bodyPr/>
          <a:lstStyle/>
          <a:p>
            <a:fld id="{22696ABE-36B7-41EE-BDB8-638E742598A7}" type="slidenum">
              <a:rPr lang="es-CO" smtClean="0"/>
              <a:pPr/>
              <a:t>101</a:t>
            </a:fld>
            <a:endParaRPr lang="es-CO" dirty="0"/>
          </a:p>
        </p:txBody>
      </p:sp>
    </p:spTree>
    <p:extLst>
      <p:ext uri="{BB962C8B-B14F-4D97-AF65-F5344CB8AC3E}">
        <p14:creationId xmlns:p14="http://schemas.microsoft.com/office/powerpoint/2010/main" val="287841542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smtClean="0"/>
              <a:t>Punto 4 es muy claro y todas las</a:t>
            </a:r>
            <a:r>
              <a:rPr lang="es-CO" baseline="0" dirty="0" smtClean="0"/>
              <a:t> empresas tienen al día este numeral</a:t>
            </a:r>
          </a:p>
          <a:p>
            <a:r>
              <a:rPr lang="es-CO" baseline="0" dirty="0" smtClean="0"/>
              <a:t>Con respecto al punto de los aprendices del sena, solicitamos  nos envíen en medio magnético (pdf) cada uno de los contratos por los períodos solicitados.</a:t>
            </a:r>
          </a:p>
          <a:p>
            <a:r>
              <a:rPr lang="es-CO" baseline="0" dirty="0" smtClean="0"/>
              <a:t>El punto 6 hace referencia a los pensionados con contrato laboral, anexamos en pdf copia de las resoluciones de pensión de estas personas.</a:t>
            </a:r>
          </a:p>
          <a:p>
            <a:r>
              <a:rPr lang="es-CO" baseline="0" dirty="0" smtClean="0"/>
              <a:t>Y el punto , aplica para aquellas empresas  que tienen trabajadores extranjeros y cuya cotización por pensión la estén realizando en otro país, para soportar deben anexar también en PDF las certificaciones que Ellos nos suministraron en el momento  de la contratación.</a:t>
            </a:r>
            <a:endParaRPr lang="es-CO" dirty="0"/>
          </a:p>
        </p:txBody>
      </p:sp>
      <p:sp>
        <p:nvSpPr>
          <p:cNvPr id="4" name="3 Marcador de número de diapositiva"/>
          <p:cNvSpPr>
            <a:spLocks noGrp="1"/>
          </p:cNvSpPr>
          <p:nvPr>
            <p:ph type="sldNum" sz="quarter" idx="10"/>
          </p:nvPr>
        </p:nvSpPr>
        <p:spPr/>
        <p:txBody>
          <a:bodyPr/>
          <a:lstStyle/>
          <a:p>
            <a:fld id="{22696ABE-36B7-41EE-BDB8-638E742598A7}" type="slidenum">
              <a:rPr lang="es-CO" smtClean="0"/>
              <a:pPr/>
              <a:t>102</a:t>
            </a:fld>
            <a:endParaRPr lang="es-CO" dirty="0"/>
          </a:p>
        </p:txBody>
      </p:sp>
    </p:spTree>
    <p:extLst>
      <p:ext uri="{BB962C8B-B14F-4D97-AF65-F5344CB8AC3E}">
        <p14:creationId xmlns:p14="http://schemas.microsoft.com/office/powerpoint/2010/main" val="287841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47E68616-AD1A-724C-BDB2-7BFD5B0BCC92}" type="slidenum">
              <a:rPr lang="es-ES" smtClean="0">
                <a:solidFill>
                  <a:prstClr val="black"/>
                </a:solidFill>
              </a:rPr>
              <a:pPr/>
              <a:t>11</a:t>
            </a:fld>
            <a:endParaRPr lang="es-ES">
              <a:solidFill>
                <a:prstClr val="black"/>
              </a:solidFill>
            </a:endParaRPr>
          </a:p>
        </p:txBody>
      </p:sp>
    </p:spTree>
    <p:extLst>
      <p:ext uri="{BB962C8B-B14F-4D97-AF65-F5344CB8AC3E}">
        <p14:creationId xmlns:p14="http://schemas.microsoft.com/office/powerpoint/2010/main" val="293111532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smtClean="0"/>
              <a:t>Punto 4 es muy claro y todas las</a:t>
            </a:r>
            <a:r>
              <a:rPr lang="es-CO" baseline="0" dirty="0" smtClean="0"/>
              <a:t> empresas tienen al día este numeral</a:t>
            </a:r>
          </a:p>
          <a:p>
            <a:r>
              <a:rPr lang="es-CO" baseline="0" dirty="0" smtClean="0"/>
              <a:t>Con respecto al punto de los aprendices del sena, solicitamos  nos envíen en medio magnético (pdf) cada uno de los contratos por los períodos solicitados.</a:t>
            </a:r>
          </a:p>
          <a:p>
            <a:r>
              <a:rPr lang="es-CO" baseline="0" dirty="0" smtClean="0"/>
              <a:t>El punto 6 hace referencia a los pensionados con contrato laboral, anexamos en pdf copia de las resoluciones de pensión de estas personas.</a:t>
            </a:r>
          </a:p>
          <a:p>
            <a:r>
              <a:rPr lang="es-CO" baseline="0" dirty="0" smtClean="0"/>
              <a:t>Y el punto , aplica para aquellas empresas  que tienen trabajadores extranjeros y cuya cotización por pensión la estén realizando en otro país, para soportar deben anexar también en PDF las certificaciones que Ellos nos suministraron en el momento  de la contratación.</a:t>
            </a:r>
            <a:endParaRPr lang="es-CO" dirty="0"/>
          </a:p>
        </p:txBody>
      </p:sp>
      <p:sp>
        <p:nvSpPr>
          <p:cNvPr id="4" name="3 Marcador de número de diapositiva"/>
          <p:cNvSpPr>
            <a:spLocks noGrp="1"/>
          </p:cNvSpPr>
          <p:nvPr>
            <p:ph type="sldNum" sz="quarter" idx="10"/>
          </p:nvPr>
        </p:nvSpPr>
        <p:spPr/>
        <p:txBody>
          <a:bodyPr/>
          <a:lstStyle/>
          <a:p>
            <a:fld id="{22696ABE-36B7-41EE-BDB8-638E742598A7}" type="slidenum">
              <a:rPr lang="es-CO" smtClean="0"/>
              <a:pPr/>
              <a:t>103</a:t>
            </a:fld>
            <a:endParaRPr lang="es-CO" dirty="0"/>
          </a:p>
        </p:txBody>
      </p:sp>
    </p:spTree>
    <p:extLst>
      <p:ext uri="{BB962C8B-B14F-4D97-AF65-F5344CB8AC3E}">
        <p14:creationId xmlns:p14="http://schemas.microsoft.com/office/powerpoint/2010/main" val="287841542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smtClean="0"/>
              <a:t>Punto 4 es muy claro y todas las</a:t>
            </a:r>
            <a:r>
              <a:rPr lang="es-CO" baseline="0" dirty="0" smtClean="0"/>
              <a:t> empresas tienen al día este numeral</a:t>
            </a:r>
          </a:p>
          <a:p>
            <a:r>
              <a:rPr lang="es-CO" baseline="0" dirty="0" smtClean="0"/>
              <a:t>Con respecto al punto de los aprendices del sena, solicitamos  nos envíen en medio magnético (pdf) cada uno de los contratos por los períodos solicitados.</a:t>
            </a:r>
          </a:p>
          <a:p>
            <a:r>
              <a:rPr lang="es-CO" baseline="0" dirty="0" smtClean="0"/>
              <a:t>El punto 6 hace referencia a los pensionados con contrato laboral, anexamos en pdf copia de las resoluciones de pensión de estas personas.</a:t>
            </a:r>
          </a:p>
          <a:p>
            <a:r>
              <a:rPr lang="es-CO" baseline="0" dirty="0" smtClean="0"/>
              <a:t>Y el punto , aplica para aquellas empresas  que tienen trabajadores extranjeros y cuya cotización por pensión la estén realizando en otro país, para soportar deben anexar también en PDF las certificaciones que Ellos nos suministraron en el momento  de la contratación.</a:t>
            </a:r>
            <a:endParaRPr lang="es-CO" dirty="0"/>
          </a:p>
        </p:txBody>
      </p:sp>
      <p:sp>
        <p:nvSpPr>
          <p:cNvPr id="4" name="3 Marcador de número de diapositiva"/>
          <p:cNvSpPr>
            <a:spLocks noGrp="1"/>
          </p:cNvSpPr>
          <p:nvPr>
            <p:ph type="sldNum" sz="quarter" idx="10"/>
          </p:nvPr>
        </p:nvSpPr>
        <p:spPr/>
        <p:txBody>
          <a:bodyPr/>
          <a:lstStyle/>
          <a:p>
            <a:fld id="{22696ABE-36B7-41EE-BDB8-638E742598A7}" type="slidenum">
              <a:rPr lang="es-CO" smtClean="0"/>
              <a:pPr/>
              <a:t>104</a:t>
            </a:fld>
            <a:endParaRPr lang="es-CO" dirty="0"/>
          </a:p>
        </p:txBody>
      </p:sp>
    </p:spTree>
    <p:extLst>
      <p:ext uri="{BB962C8B-B14F-4D97-AF65-F5344CB8AC3E}">
        <p14:creationId xmlns:p14="http://schemas.microsoft.com/office/powerpoint/2010/main" val="287841542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smtClean="0"/>
              <a:t>Punto 4 es muy claro y todas las</a:t>
            </a:r>
            <a:r>
              <a:rPr lang="es-CO" baseline="0" dirty="0" smtClean="0"/>
              <a:t> empresas tienen al día este numeral</a:t>
            </a:r>
          </a:p>
          <a:p>
            <a:r>
              <a:rPr lang="es-CO" baseline="0" dirty="0" smtClean="0"/>
              <a:t>Con respecto al punto de los aprendices del sena, solicitamos  nos envíen en medio magnético (pdf) cada uno de los contratos por los períodos solicitados.</a:t>
            </a:r>
          </a:p>
          <a:p>
            <a:r>
              <a:rPr lang="es-CO" baseline="0" dirty="0" smtClean="0"/>
              <a:t>El punto 6 hace referencia a los pensionados con contrato laboral, anexamos en pdf copia de las resoluciones de pensión de estas personas.</a:t>
            </a:r>
          </a:p>
          <a:p>
            <a:r>
              <a:rPr lang="es-CO" baseline="0" dirty="0" smtClean="0"/>
              <a:t>Y el punto , aplica para aquellas empresas  que tienen trabajadores extranjeros y cuya cotización por pensión la estén realizando en otro país, para soportar deben anexar también en PDF las certificaciones que Ellos nos suministraron en el momento  de la contratación.</a:t>
            </a:r>
            <a:endParaRPr lang="es-CO" dirty="0"/>
          </a:p>
        </p:txBody>
      </p:sp>
      <p:sp>
        <p:nvSpPr>
          <p:cNvPr id="4" name="3 Marcador de número de diapositiva"/>
          <p:cNvSpPr>
            <a:spLocks noGrp="1"/>
          </p:cNvSpPr>
          <p:nvPr>
            <p:ph type="sldNum" sz="quarter" idx="10"/>
          </p:nvPr>
        </p:nvSpPr>
        <p:spPr/>
        <p:txBody>
          <a:bodyPr/>
          <a:lstStyle/>
          <a:p>
            <a:fld id="{22696ABE-36B7-41EE-BDB8-638E742598A7}" type="slidenum">
              <a:rPr lang="es-CO" smtClean="0"/>
              <a:pPr/>
              <a:t>105</a:t>
            </a:fld>
            <a:endParaRPr lang="es-CO" dirty="0"/>
          </a:p>
        </p:txBody>
      </p:sp>
    </p:spTree>
    <p:extLst>
      <p:ext uri="{BB962C8B-B14F-4D97-AF65-F5344CB8AC3E}">
        <p14:creationId xmlns:p14="http://schemas.microsoft.com/office/powerpoint/2010/main" val="287841542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smtClean="0"/>
              <a:t>Punto 8, aplica para las empresas que tienen convenciones,</a:t>
            </a:r>
            <a:r>
              <a:rPr lang="es-CO" baseline="0" dirty="0" smtClean="0"/>
              <a:t> pactos colectivos o similares, y que estuvieron vigentes en los períodos fiscalizados; deben adjuntarlo; con el fin que podamos aclarar las diferentes remuneraciones que tiene cada empleado.</a:t>
            </a:r>
          </a:p>
          <a:p>
            <a:r>
              <a:rPr lang="es-CO" baseline="0" dirty="0" smtClean="0"/>
              <a:t>Punto 9, para el caso de las empresas que no manejan la nómina directa, es decir contratan a un tercero para que les realice dicho proceso, para soportarlo deben enviar copia del contrato y certificación emitida por el contratista, indicando vigencia y objeto del mismo.</a:t>
            </a:r>
          </a:p>
          <a:p>
            <a:r>
              <a:rPr lang="es-CO" baseline="0" dirty="0" smtClean="0"/>
              <a:t>En lo referente al punto 10, es sacar un resumen de todas las planillas teniendo en cuenta la estructura indicada. “vamos al cuadro y enumeramos cada columna”</a:t>
            </a:r>
            <a:endParaRPr lang="es-CO" dirty="0"/>
          </a:p>
        </p:txBody>
      </p:sp>
      <p:sp>
        <p:nvSpPr>
          <p:cNvPr id="4" name="3 Marcador de número de diapositiva"/>
          <p:cNvSpPr>
            <a:spLocks noGrp="1"/>
          </p:cNvSpPr>
          <p:nvPr>
            <p:ph type="sldNum" sz="quarter" idx="10"/>
          </p:nvPr>
        </p:nvSpPr>
        <p:spPr/>
        <p:txBody>
          <a:bodyPr/>
          <a:lstStyle/>
          <a:p>
            <a:fld id="{22696ABE-36B7-41EE-BDB8-638E742598A7}" type="slidenum">
              <a:rPr lang="es-CO" smtClean="0"/>
              <a:pPr/>
              <a:t>106</a:t>
            </a:fld>
            <a:endParaRPr lang="es-CO" dirty="0"/>
          </a:p>
        </p:txBody>
      </p:sp>
    </p:spTree>
    <p:extLst>
      <p:ext uri="{BB962C8B-B14F-4D97-AF65-F5344CB8AC3E}">
        <p14:creationId xmlns:p14="http://schemas.microsoft.com/office/powerpoint/2010/main" val="254106540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smtClean="0"/>
              <a:t>Punto 11, cuando</a:t>
            </a:r>
            <a:r>
              <a:rPr lang="es-CO" baseline="0" dirty="0" smtClean="0"/>
              <a:t> la empresa tiene otra información que puede ser relevante para la verificación y soporte de todos sus pagos, movimientos contables u otros, en este punto los puede citar.</a:t>
            </a:r>
          </a:p>
          <a:p>
            <a:endParaRPr lang="es-CO" baseline="0" dirty="0" smtClean="0"/>
          </a:p>
          <a:p>
            <a:r>
              <a:rPr lang="es-CO" baseline="0" dirty="0" smtClean="0"/>
              <a:t>Punto 12, junto con el requerimiento de información remitidos un formato para autorizar la notificación electrónica, cuando las empresas toman la decisión que se les notifique por correo electrónico deben diligenciar el formato y en adelante no recibirán documento físico. </a:t>
            </a:r>
          </a:p>
          <a:p>
            <a:r>
              <a:rPr lang="es-CO" baseline="0" dirty="0" smtClean="0"/>
              <a:t> y por último les pedimos el favor de contestar cada una de los puntos, en caso de NO Aplica por favor háganoslo saber.</a:t>
            </a:r>
          </a:p>
          <a:p>
            <a:endParaRPr lang="es-CO" dirty="0"/>
          </a:p>
        </p:txBody>
      </p:sp>
      <p:sp>
        <p:nvSpPr>
          <p:cNvPr id="4" name="3 Marcador de número de diapositiva"/>
          <p:cNvSpPr>
            <a:spLocks noGrp="1"/>
          </p:cNvSpPr>
          <p:nvPr>
            <p:ph type="sldNum" sz="quarter" idx="10"/>
          </p:nvPr>
        </p:nvSpPr>
        <p:spPr/>
        <p:txBody>
          <a:bodyPr/>
          <a:lstStyle/>
          <a:p>
            <a:fld id="{22696ABE-36B7-41EE-BDB8-638E742598A7}" type="slidenum">
              <a:rPr lang="es-CO" smtClean="0"/>
              <a:pPr/>
              <a:t>107</a:t>
            </a:fld>
            <a:endParaRPr lang="es-CO" dirty="0"/>
          </a:p>
        </p:txBody>
      </p:sp>
    </p:spTree>
    <p:extLst>
      <p:ext uri="{BB962C8B-B14F-4D97-AF65-F5344CB8AC3E}">
        <p14:creationId xmlns:p14="http://schemas.microsoft.com/office/powerpoint/2010/main" val="3932542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smtClean="0"/>
              <a:t>HACER ÉNFASIS</a:t>
            </a:r>
            <a:r>
              <a:rPr lang="es-CO" baseline="0" dirty="0" smtClean="0"/>
              <a:t> EN QUE NADA DE ESTO EXISTÍA ANTES</a:t>
            </a:r>
            <a:endParaRPr lang="es-CO" dirty="0"/>
          </a:p>
        </p:txBody>
      </p:sp>
      <p:sp>
        <p:nvSpPr>
          <p:cNvPr id="4" name="3 Marcador de número de diapositiva"/>
          <p:cNvSpPr>
            <a:spLocks noGrp="1"/>
          </p:cNvSpPr>
          <p:nvPr>
            <p:ph type="sldNum" sz="quarter" idx="10"/>
          </p:nvPr>
        </p:nvSpPr>
        <p:spPr/>
        <p:txBody>
          <a:bodyPr/>
          <a:lstStyle/>
          <a:p>
            <a:fld id="{47E68616-AD1A-724C-BDB2-7BFD5B0BCC92}" type="slidenum">
              <a:rPr lang="es-ES" smtClean="0">
                <a:solidFill>
                  <a:prstClr val="black"/>
                </a:solidFill>
              </a:rPr>
              <a:pPr/>
              <a:t>12</a:t>
            </a:fld>
            <a:endParaRPr lang="es-ES" dirty="0">
              <a:solidFill>
                <a:prstClr val="black"/>
              </a:solidFill>
            </a:endParaRPr>
          </a:p>
        </p:txBody>
      </p:sp>
    </p:spTree>
    <p:extLst>
      <p:ext uri="{BB962C8B-B14F-4D97-AF65-F5344CB8AC3E}">
        <p14:creationId xmlns:p14="http://schemas.microsoft.com/office/powerpoint/2010/main" val="1188878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47E68616-AD1A-724C-BDB2-7BFD5B0BCC92}" type="slidenum">
              <a:rPr lang="es-ES" smtClean="0"/>
              <a:pPr/>
              <a:t>13</a:t>
            </a:fld>
            <a:endParaRPr lang="es-ES"/>
          </a:p>
        </p:txBody>
      </p:sp>
    </p:spTree>
    <p:extLst>
      <p:ext uri="{BB962C8B-B14F-4D97-AF65-F5344CB8AC3E}">
        <p14:creationId xmlns:p14="http://schemas.microsoft.com/office/powerpoint/2010/main" val="2302771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6C222394-B3DD-BD4F-A75E-10AA810730FE}" type="datetimeFigureOut">
              <a:rPr lang="es-ES" smtClean="0"/>
              <a:pPr/>
              <a:t>08/12/2016</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CF482CA5-1CD0-A446-944C-6E237B726030}" type="slidenum">
              <a:rPr lang="es-ES" smtClean="0"/>
              <a:pPr/>
              <a:t>‹Nº›</a:t>
            </a:fld>
            <a:endParaRPr lang="es-ES" dirty="0"/>
          </a:p>
        </p:txBody>
      </p:sp>
    </p:spTree>
    <p:extLst>
      <p:ext uri="{BB962C8B-B14F-4D97-AF65-F5344CB8AC3E}">
        <p14:creationId xmlns:p14="http://schemas.microsoft.com/office/powerpoint/2010/main" val="4060133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6C222394-B3DD-BD4F-A75E-10AA810730FE}" type="datetimeFigureOut">
              <a:rPr lang="es-ES" smtClean="0"/>
              <a:pPr/>
              <a:t>08/12/2016</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CF482CA5-1CD0-A446-944C-6E237B726030}" type="slidenum">
              <a:rPr lang="es-ES" smtClean="0"/>
              <a:pPr/>
              <a:t>‹Nº›</a:t>
            </a:fld>
            <a:endParaRPr lang="es-ES" dirty="0"/>
          </a:p>
        </p:txBody>
      </p:sp>
    </p:spTree>
    <p:extLst>
      <p:ext uri="{BB962C8B-B14F-4D97-AF65-F5344CB8AC3E}">
        <p14:creationId xmlns:p14="http://schemas.microsoft.com/office/powerpoint/2010/main" val="3594676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6C222394-B3DD-BD4F-A75E-10AA810730FE}" type="datetimeFigureOut">
              <a:rPr lang="es-ES" smtClean="0"/>
              <a:pPr/>
              <a:t>08/12/2016</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CF482CA5-1CD0-A446-944C-6E237B726030}" type="slidenum">
              <a:rPr lang="es-ES" smtClean="0"/>
              <a:pPr/>
              <a:t>‹Nº›</a:t>
            </a:fld>
            <a:endParaRPr lang="es-ES" dirty="0"/>
          </a:p>
        </p:txBody>
      </p:sp>
    </p:spTree>
    <p:extLst>
      <p:ext uri="{BB962C8B-B14F-4D97-AF65-F5344CB8AC3E}">
        <p14:creationId xmlns:p14="http://schemas.microsoft.com/office/powerpoint/2010/main" val="17981305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ontenido con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457200" y="5181600"/>
            <a:ext cx="4953000" cy="1162050"/>
          </a:xfrm>
        </p:spPr>
        <p:txBody>
          <a:bodyPr anchor="b">
            <a:noAutofit/>
          </a:bodyPr>
          <a:lstStyle>
            <a:lvl1pPr algn="l">
              <a:defRPr sz="3000" b="0" i="0">
                <a:solidFill>
                  <a:schemeClr val="bg1"/>
                </a:solidFill>
                <a:latin typeface="Helvetica Neue"/>
                <a:cs typeface="Helvetica Neue"/>
              </a:defRPr>
            </a:lvl1pPr>
          </a:lstStyle>
          <a:p>
            <a:r>
              <a:rPr lang="es-ES_tradnl" noProof="0" dirty="0" smtClean="0"/>
              <a:t>Separador de capítulos</a:t>
            </a:r>
            <a:endParaRPr lang="es-ES_tradnl" noProof="0" dirty="0"/>
          </a:p>
        </p:txBody>
      </p:sp>
    </p:spTree>
    <p:extLst>
      <p:ext uri="{BB962C8B-B14F-4D97-AF65-F5344CB8AC3E}">
        <p14:creationId xmlns:p14="http://schemas.microsoft.com/office/powerpoint/2010/main" val="40684073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6C222394-B3DD-BD4F-A75E-10AA810730FE}" type="datetimeFigureOut">
              <a:rPr lang="es-ES" smtClean="0">
                <a:solidFill>
                  <a:prstClr val="black">
                    <a:tint val="75000"/>
                  </a:prstClr>
                </a:solidFill>
                <a:latin typeface="Calibri"/>
              </a:rPr>
              <a:pPr/>
              <a:t>08/12/2016</a:t>
            </a:fld>
            <a:endParaRPr lang="es-ES" dirty="0">
              <a:solidFill>
                <a:prstClr val="black">
                  <a:tint val="75000"/>
                </a:prstClr>
              </a:solidFill>
              <a:latin typeface="Calibri"/>
            </a:endParaRPr>
          </a:p>
        </p:txBody>
      </p:sp>
      <p:sp>
        <p:nvSpPr>
          <p:cNvPr id="5" name="Marcador de pie de página 4"/>
          <p:cNvSpPr>
            <a:spLocks noGrp="1"/>
          </p:cNvSpPr>
          <p:nvPr>
            <p:ph type="ftr" sz="quarter" idx="11"/>
          </p:nvPr>
        </p:nvSpPr>
        <p:spPr/>
        <p:txBody>
          <a:bodyPr/>
          <a:lstStyle/>
          <a:p>
            <a:endParaRPr lang="es-ES" dirty="0">
              <a:solidFill>
                <a:prstClr val="black">
                  <a:tint val="75000"/>
                </a:prstClr>
              </a:solidFill>
              <a:latin typeface="Calibri"/>
            </a:endParaRPr>
          </a:p>
        </p:txBody>
      </p:sp>
      <p:sp>
        <p:nvSpPr>
          <p:cNvPr id="6" name="Marcador de número de diapositiva 5"/>
          <p:cNvSpPr>
            <a:spLocks noGrp="1"/>
          </p:cNvSpPr>
          <p:nvPr>
            <p:ph type="sldNum" sz="quarter" idx="12"/>
          </p:nvPr>
        </p:nvSpPr>
        <p:spPr/>
        <p:txBody>
          <a:bodyPr/>
          <a:lstStyle/>
          <a:p>
            <a:fld id="{CF482CA5-1CD0-A446-944C-6E237B726030}" type="slidenum">
              <a:rPr lang="es-ES" smtClean="0">
                <a:solidFill>
                  <a:prstClr val="black">
                    <a:tint val="75000"/>
                  </a:prstClr>
                </a:solidFill>
                <a:latin typeface="Calibri"/>
              </a:rPr>
              <a:pPr/>
              <a:t>‹Nº›</a:t>
            </a:fld>
            <a:endParaRPr lang="es-ES" dirty="0">
              <a:solidFill>
                <a:prstClr val="black">
                  <a:tint val="75000"/>
                </a:prstClr>
              </a:solidFill>
              <a:latin typeface="Calibri"/>
            </a:endParaRPr>
          </a:p>
        </p:txBody>
      </p:sp>
    </p:spTree>
    <p:extLst>
      <p:ext uri="{BB962C8B-B14F-4D97-AF65-F5344CB8AC3E}">
        <p14:creationId xmlns:p14="http://schemas.microsoft.com/office/powerpoint/2010/main" val="36006808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6C222394-B3DD-BD4F-A75E-10AA810730FE}" type="datetimeFigureOut">
              <a:rPr lang="es-ES" smtClean="0">
                <a:solidFill>
                  <a:prstClr val="black">
                    <a:tint val="75000"/>
                  </a:prstClr>
                </a:solidFill>
                <a:latin typeface="Calibri"/>
              </a:rPr>
              <a:pPr/>
              <a:t>08/12/2016</a:t>
            </a:fld>
            <a:endParaRPr lang="es-ES" dirty="0">
              <a:solidFill>
                <a:prstClr val="black">
                  <a:tint val="75000"/>
                </a:prstClr>
              </a:solidFill>
              <a:latin typeface="Calibri"/>
            </a:endParaRPr>
          </a:p>
        </p:txBody>
      </p:sp>
      <p:sp>
        <p:nvSpPr>
          <p:cNvPr id="5" name="Marcador de pie de página 4"/>
          <p:cNvSpPr>
            <a:spLocks noGrp="1"/>
          </p:cNvSpPr>
          <p:nvPr>
            <p:ph type="ftr" sz="quarter" idx="11"/>
          </p:nvPr>
        </p:nvSpPr>
        <p:spPr/>
        <p:txBody>
          <a:bodyPr/>
          <a:lstStyle/>
          <a:p>
            <a:endParaRPr lang="es-ES" dirty="0">
              <a:solidFill>
                <a:prstClr val="black">
                  <a:tint val="75000"/>
                </a:prstClr>
              </a:solidFill>
              <a:latin typeface="Calibri"/>
            </a:endParaRPr>
          </a:p>
        </p:txBody>
      </p:sp>
      <p:sp>
        <p:nvSpPr>
          <p:cNvPr id="6" name="Marcador de número de diapositiva 5"/>
          <p:cNvSpPr>
            <a:spLocks noGrp="1"/>
          </p:cNvSpPr>
          <p:nvPr>
            <p:ph type="sldNum" sz="quarter" idx="12"/>
          </p:nvPr>
        </p:nvSpPr>
        <p:spPr/>
        <p:txBody>
          <a:bodyPr/>
          <a:lstStyle/>
          <a:p>
            <a:fld id="{CF482CA5-1CD0-A446-944C-6E237B726030}" type="slidenum">
              <a:rPr lang="es-ES" smtClean="0">
                <a:solidFill>
                  <a:prstClr val="black">
                    <a:tint val="75000"/>
                  </a:prstClr>
                </a:solidFill>
                <a:latin typeface="Calibri"/>
              </a:rPr>
              <a:pPr/>
              <a:t>‹Nº›</a:t>
            </a:fld>
            <a:endParaRPr lang="es-ES" dirty="0">
              <a:solidFill>
                <a:prstClr val="black">
                  <a:tint val="75000"/>
                </a:prstClr>
              </a:solidFill>
              <a:latin typeface="Calibri"/>
            </a:endParaRPr>
          </a:p>
        </p:txBody>
      </p:sp>
    </p:spTree>
    <p:extLst>
      <p:ext uri="{BB962C8B-B14F-4D97-AF65-F5344CB8AC3E}">
        <p14:creationId xmlns:p14="http://schemas.microsoft.com/office/powerpoint/2010/main" val="40263962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6C222394-B3DD-BD4F-A75E-10AA810730FE}" type="datetimeFigureOut">
              <a:rPr lang="es-ES" smtClean="0">
                <a:solidFill>
                  <a:prstClr val="black">
                    <a:tint val="75000"/>
                  </a:prstClr>
                </a:solidFill>
                <a:latin typeface="Calibri"/>
              </a:rPr>
              <a:pPr/>
              <a:t>08/12/2016</a:t>
            </a:fld>
            <a:endParaRPr lang="es-ES" dirty="0">
              <a:solidFill>
                <a:prstClr val="black">
                  <a:tint val="75000"/>
                </a:prstClr>
              </a:solidFill>
              <a:latin typeface="Calibri"/>
            </a:endParaRPr>
          </a:p>
        </p:txBody>
      </p:sp>
      <p:sp>
        <p:nvSpPr>
          <p:cNvPr id="5" name="Marcador de pie de página 4"/>
          <p:cNvSpPr>
            <a:spLocks noGrp="1"/>
          </p:cNvSpPr>
          <p:nvPr>
            <p:ph type="ftr" sz="quarter" idx="11"/>
          </p:nvPr>
        </p:nvSpPr>
        <p:spPr/>
        <p:txBody>
          <a:bodyPr/>
          <a:lstStyle/>
          <a:p>
            <a:endParaRPr lang="es-ES" dirty="0">
              <a:solidFill>
                <a:prstClr val="black">
                  <a:tint val="75000"/>
                </a:prstClr>
              </a:solidFill>
              <a:latin typeface="Calibri"/>
            </a:endParaRPr>
          </a:p>
        </p:txBody>
      </p:sp>
      <p:sp>
        <p:nvSpPr>
          <p:cNvPr id="6" name="Marcador de número de diapositiva 5"/>
          <p:cNvSpPr>
            <a:spLocks noGrp="1"/>
          </p:cNvSpPr>
          <p:nvPr>
            <p:ph type="sldNum" sz="quarter" idx="12"/>
          </p:nvPr>
        </p:nvSpPr>
        <p:spPr/>
        <p:txBody>
          <a:bodyPr/>
          <a:lstStyle/>
          <a:p>
            <a:fld id="{CF482CA5-1CD0-A446-944C-6E237B726030}" type="slidenum">
              <a:rPr lang="es-ES" smtClean="0">
                <a:solidFill>
                  <a:prstClr val="black">
                    <a:tint val="75000"/>
                  </a:prstClr>
                </a:solidFill>
                <a:latin typeface="Calibri"/>
              </a:rPr>
              <a:pPr/>
              <a:t>‹Nº›</a:t>
            </a:fld>
            <a:endParaRPr lang="es-ES" dirty="0">
              <a:solidFill>
                <a:prstClr val="black">
                  <a:tint val="75000"/>
                </a:prstClr>
              </a:solidFill>
              <a:latin typeface="Calibri"/>
            </a:endParaRPr>
          </a:p>
        </p:txBody>
      </p:sp>
    </p:spTree>
    <p:extLst>
      <p:ext uri="{BB962C8B-B14F-4D97-AF65-F5344CB8AC3E}">
        <p14:creationId xmlns:p14="http://schemas.microsoft.com/office/powerpoint/2010/main" val="14656063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6C222394-B3DD-BD4F-A75E-10AA810730FE}" type="datetimeFigureOut">
              <a:rPr lang="es-ES" smtClean="0">
                <a:solidFill>
                  <a:prstClr val="black">
                    <a:tint val="75000"/>
                  </a:prstClr>
                </a:solidFill>
                <a:latin typeface="Calibri"/>
              </a:rPr>
              <a:pPr/>
              <a:t>08/12/2016</a:t>
            </a:fld>
            <a:endParaRPr lang="es-ES" dirty="0">
              <a:solidFill>
                <a:prstClr val="black">
                  <a:tint val="75000"/>
                </a:prstClr>
              </a:solidFill>
              <a:latin typeface="Calibri"/>
            </a:endParaRPr>
          </a:p>
        </p:txBody>
      </p:sp>
      <p:sp>
        <p:nvSpPr>
          <p:cNvPr id="6" name="Marcador de pie de página 5"/>
          <p:cNvSpPr>
            <a:spLocks noGrp="1"/>
          </p:cNvSpPr>
          <p:nvPr>
            <p:ph type="ftr" sz="quarter" idx="11"/>
          </p:nvPr>
        </p:nvSpPr>
        <p:spPr/>
        <p:txBody>
          <a:bodyPr/>
          <a:lstStyle/>
          <a:p>
            <a:endParaRPr lang="es-ES" dirty="0">
              <a:solidFill>
                <a:prstClr val="black">
                  <a:tint val="75000"/>
                </a:prstClr>
              </a:solidFill>
              <a:latin typeface="Calibri"/>
            </a:endParaRPr>
          </a:p>
        </p:txBody>
      </p:sp>
      <p:sp>
        <p:nvSpPr>
          <p:cNvPr id="7" name="Marcador de número de diapositiva 6"/>
          <p:cNvSpPr>
            <a:spLocks noGrp="1"/>
          </p:cNvSpPr>
          <p:nvPr>
            <p:ph type="sldNum" sz="quarter" idx="12"/>
          </p:nvPr>
        </p:nvSpPr>
        <p:spPr/>
        <p:txBody>
          <a:bodyPr/>
          <a:lstStyle/>
          <a:p>
            <a:fld id="{CF482CA5-1CD0-A446-944C-6E237B726030}" type="slidenum">
              <a:rPr lang="es-ES" smtClean="0">
                <a:solidFill>
                  <a:prstClr val="black">
                    <a:tint val="75000"/>
                  </a:prstClr>
                </a:solidFill>
                <a:latin typeface="Calibri"/>
              </a:rPr>
              <a:pPr/>
              <a:t>‹Nº›</a:t>
            </a:fld>
            <a:endParaRPr lang="es-ES" dirty="0">
              <a:solidFill>
                <a:prstClr val="black">
                  <a:tint val="75000"/>
                </a:prstClr>
              </a:solidFill>
              <a:latin typeface="Calibri"/>
            </a:endParaRPr>
          </a:p>
        </p:txBody>
      </p:sp>
    </p:spTree>
    <p:extLst>
      <p:ext uri="{BB962C8B-B14F-4D97-AF65-F5344CB8AC3E}">
        <p14:creationId xmlns:p14="http://schemas.microsoft.com/office/powerpoint/2010/main" val="24821622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6C222394-B3DD-BD4F-A75E-10AA810730FE}" type="datetimeFigureOut">
              <a:rPr lang="es-ES" smtClean="0">
                <a:solidFill>
                  <a:prstClr val="black">
                    <a:tint val="75000"/>
                  </a:prstClr>
                </a:solidFill>
                <a:latin typeface="Calibri"/>
              </a:rPr>
              <a:pPr/>
              <a:t>08/12/2016</a:t>
            </a:fld>
            <a:endParaRPr lang="es-ES" dirty="0">
              <a:solidFill>
                <a:prstClr val="black">
                  <a:tint val="75000"/>
                </a:prstClr>
              </a:solidFill>
              <a:latin typeface="Calibri"/>
            </a:endParaRPr>
          </a:p>
        </p:txBody>
      </p:sp>
      <p:sp>
        <p:nvSpPr>
          <p:cNvPr id="8" name="Marcador de pie de página 7"/>
          <p:cNvSpPr>
            <a:spLocks noGrp="1"/>
          </p:cNvSpPr>
          <p:nvPr>
            <p:ph type="ftr" sz="quarter" idx="11"/>
          </p:nvPr>
        </p:nvSpPr>
        <p:spPr/>
        <p:txBody>
          <a:bodyPr/>
          <a:lstStyle/>
          <a:p>
            <a:endParaRPr lang="es-ES" dirty="0">
              <a:solidFill>
                <a:prstClr val="black">
                  <a:tint val="75000"/>
                </a:prstClr>
              </a:solidFill>
              <a:latin typeface="Calibri"/>
            </a:endParaRPr>
          </a:p>
        </p:txBody>
      </p:sp>
      <p:sp>
        <p:nvSpPr>
          <p:cNvPr id="9" name="Marcador de número de diapositiva 8"/>
          <p:cNvSpPr>
            <a:spLocks noGrp="1"/>
          </p:cNvSpPr>
          <p:nvPr>
            <p:ph type="sldNum" sz="quarter" idx="12"/>
          </p:nvPr>
        </p:nvSpPr>
        <p:spPr/>
        <p:txBody>
          <a:bodyPr/>
          <a:lstStyle/>
          <a:p>
            <a:fld id="{CF482CA5-1CD0-A446-944C-6E237B726030}" type="slidenum">
              <a:rPr lang="es-ES" smtClean="0">
                <a:solidFill>
                  <a:prstClr val="black">
                    <a:tint val="75000"/>
                  </a:prstClr>
                </a:solidFill>
                <a:latin typeface="Calibri"/>
              </a:rPr>
              <a:pPr/>
              <a:t>‹Nº›</a:t>
            </a:fld>
            <a:endParaRPr lang="es-ES" dirty="0">
              <a:solidFill>
                <a:prstClr val="black">
                  <a:tint val="75000"/>
                </a:prstClr>
              </a:solidFill>
              <a:latin typeface="Calibri"/>
            </a:endParaRPr>
          </a:p>
        </p:txBody>
      </p:sp>
    </p:spTree>
    <p:extLst>
      <p:ext uri="{BB962C8B-B14F-4D97-AF65-F5344CB8AC3E}">
        <p14:creationId xmlns:p14="http://schemas.microsoft.com/office/powerpoint/2010/main" val="21823532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6C222394-B3DD-BD4F-A75E-10AA810730FE}" type="datetimeFigureOut">
              <a:rPr lang="es-ES" smtClean="0">
                <a:solidFill>
                  <a:prstClr val="black">
                    <a:tint val="75000"/>
                  </a:prstClr>
                </a:solidFill>
                <a:latin typeface="Calibri"/>
              </a:rPr>
              <a:pPr/>
              <a:t>08/12/2016</a:t>
            </a:fld>
            <a:endParaRPr lang="es-ES" dirty="0">
              <a:solidFill>
                <a:prstClr val="black">
                  <a:tint val="75000"/>
                </a:prstClr>
              </a:solidFill>
              <a:latin typeface="Calibri"/>
            </a:endParaRPr>
          </a:p>
        </p:txBody>
      </p:sp>
      <p:sp>
        <p:nvSpPr>
          <p:cNvPr id="4" name="Marcador de pie de página 3"/>
          <p:cNvSpPr>
            <a:spLocks noGrp="1"/>
          </p:cNvSpPr>
          <p:nvPr>
            <p:ph type="ftr" sz="quarter" idx="11"/>
          </p:nvPr>
        </p:nvSpPr>
        <p:spPr/>
        <p:txBody>
          <a:bodyPr/>
          <a:lstStyle/>
          <a:p>
            <a:endParaRPr lang="es-ES" dirty="0">
              <a:solidFill>
                <a:prstClr val="black">
                  <a:tint val="75000"/>
                </a:prstClr>
              </a:solidFill>
              <a:latin typeface="Calibri"/>
            </a:endParaRPr>
          </a:p>
        </p:txBody>
      </p:sp>
      <p:sp>
        <p:nvSpPr>
          <p:cNvPr id="5" name="Marcador de número de diapositiva 4"/>
          <p:cNvSpPr>
            <a:spLocks noGrp="1"/>
          </p:cNvSpPr>
          <p:nvPr>
            <p:ph type="sldNum" sz="quarter" idx="12"/>
          </p:nvPr>
        </p:nvSpPr>
        <p:spPr/>
        <p:txBody>
          <a:bodyPr/>
          <a:lstStyle/>
          <a:p>
            <a:fld id="{CF482CA5-1CD0-A446-944C-6E237B726030}" type="slidenum">
              <a:rPr lang="es-ES" smtClean="0">
                <a:solidFill>
                  <a:prstClr val="black">
                    <a:tint val="75000"/>
                  </a:prstClr>
                </a:solidFill>
                <a:latin typeface="Calibri"/>
              </a:rPr>
              <a:pPr/>
              <a:t>‹Nº›</a:t>
            </a:fld>
            <a:endParaRPr lang="es-ES" dirty="0">
              <a:solidFill>
                <a:prstClr val="black">
                  <a:tint val="75000"/>
                </a:prstClr>
              </a:solidFill>
              <a:latin typeface="Calibri"/>
            </a:endParaRPr>
          </a:p>
        </p:txBody>
      </p:sp>
    </p:spTree>
    <p:extLst>
      <p:ext uri="{BB962C8B-B14F-4D97-AF65-F5344CB8AC3E}">
        <p14:creationId xmlns:p14="http://schemas.microsoft.com/office/powerpoint/2010/main" val="679913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C222394-B3DD-BD4F-A75E-10AA810730FE}" type="datetimeFigureOut">
              <a:rPr lang="es-ES" smtClean="0">
                <a:solidFill>
                  <a:prstClr val="black">
                    <a:tint val="75000"/>
                  </a:prstClr>
                </a:solidFill>
                <a:latin typeface="Calibri"/>
              </a:rPr>
              <a:pPr/>
              <a:t>08/12/2016</a:t>
            </a:fld>
            <a:endParaRPr lang="es-ES" dirty="0">
              <a:solidFill>
                <a:prstClr val="black">
                  <a:tint val="75000"/>
                </a:prstClr>
              </a:solidFill>
              <a:latin typeface="Calibri"/>
            </a:endParaRPr>
          </a:p>
        </p:txBody>
      </p:sp>
      <p:sp>
        <p:nvSpPr>
          <p:cNvPr id="3" name="Marcador de pie de página 2"/>
          <p:cNvSpPr>
            <a:spLocks noGrp="1"/>
          </p:cNvSpPr>
          <p:nvPr>
            <p:ph type="ftr" sz="quarter" idx="11"/>
          </p:nvPr>
        </p:nvSpPr>
        <p:spPr/>
        <p:txBody>
          <a:bodyPr/>
          <a:lstStyle/>
          <a:p>
            <a:endParaRPr lang="es-ES" dirty="0">
              <a:solidFill>
                <a:prstClr val="black">
                  <a:tint val="75000"/>
                </a:prstClr>
              </a:solidFill>
              <a:latin typeface="Calibri"/>
            </a:endParaRPr>
          </a:p>
        </p:txBody>
      </p:sp>
      <p:sp>
        <p:nvSpPr>
          <p:cNvPr id="4" name="Marcador de número de diapositiva 3"/>
          <p:cNvSpPr>
            <a:spLocks noGrp="1"/>
          </p:cNvSpPr>
          <p:nvPr>
            <p:ph type="sldNum" sz="quarter" idx="12"/>
          </p:nvPr>
        </p:nvSpPr>
        <p:spPr/>
        <p:txBody>
          <a:bodyPr/>
          <a:lstStyle/>
          <a:p>
            <a:fld id="{CF482CA5-1CD0-A446-944C-6E237B726030}" type="slidenum">
              <a:rPr lang="es-ES" smtClean="0">
                <a:solidFill>
                  <a:prstClr val="black">
                    <a:tint val="75000"/>
                  </a:prstClr>
                </a:solidFill>
                <a:latin typeface="Calibri"/>
              </a:rPr>
              <a:pPr/>
              <a:t>‹Nº›</a:t>
            </a:fld>
            <a:endParaRPr lang="es-ES" dirty="0">
              <a:solidFill>
                <a:prstClr val="black">
                  <a:tint val="75000"/>
                </a:prstClr>
              </a:solidFill>
              <a:latin typeface="Calibri"/>
            </a:endParaRPr>
          </a:p>
        </p:txBody>
      </p:sp>
    </p:spTree>
    <p:extLst>
      <p:ext uri="{BB962C8B-B14F-4D97-AF65-F5344CB8AC3E}">
        <p14:creationId xmlns:p14="http://schemas.microsoft.com/office/powerpoint/2010/main" val="514574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6C222394-B3DD-BD4F-A75E-10AA810730FE}" type="datetimeFigureOut">
              <a:rPr lang="es-ES" smtClean="0"/>
              <a:pPr/>
              <a:t>08/12/2016</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CF482CA5-1CD0-A446-944C-6E237B726030}" type="slidenum">
              <a:rPr lang="es-ES" smtClean="0"/>
              <a:pPr/>
              <a:t>‹Nº›</a:t>
            </a:fld>
            <a:endParaRPr lang="es-ES" dirty="0"/>
          </a:p>
        </p:txBody>
      </p:sp>
    </p:spTree>
    <p:extLst>
      <p:ext uri="{BB962C8B-B14F-4D97-AF65-F5344CB8AC3E}">
        <p14:creationId xmlns:p14="http://schemas.microsoft.com/office/powerpoint/2010/main" val="14181012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6C222394-B3DD-BD4F-A75E-10AA810730FE}" type="datetimeFigureOut">
              <a:rPr lang="es-ES" smtClean="0">
                <a:solidFill>
                  <a:prstClr val="black">
                    <a:tint val="75000"/>
                  </a:prstClr>
                </a:solidFill>
                <a:latin typeface="Calibri"/>
              </a:rPr>
              <a:pPr/>
              <a:t>08/12/2016</a:t>
            </a:fld>
            <a:endParaRPr lang="es-ES" dirty="0">
              <a:solidFill>
                <a:prstClr val="black">
                  <a:tint val="75000"/>
                </a:prstClr>
              </a:solidFill>
              <a:latin typeface="Calibri"/>
            </a:endParaRPr>
          </a:p>
        </p:txBody>
      </p:sp>
      <p:sp>
        <p:nvSpPr>
          <p:cNvPr id="6" name="Marcador de pie de página 5"/>
          <p:cNvSpPr>
            <a:spLocks noGrp="1"/>
          </p:cNvSpPr>
          <p:nvPr>
            <p:ph type="ftr" sz="quarter" idx="11"/>
          </p:nvPr>
        </p:nvSpPr>
        <p:spPr/>
        <p:txBody>
          <a:bodyPr/>
          <a:lstStyle/>
          <a:p>
            <a:endParaRPr lang="es-ES" dirty="0">
              <a:solidFill>
                <a:prstClr val="black">
                  <a:tint val="75000"/>
                </a:prstClr>
              </a:solidFill>
              <a:latin typeface="Calibri"/>
            </a:endParaRPr>
          </a:p>
        </p:txBody>
      </p:sp>
      <p:sp>
        <p:nvSpPr>
          <p:cNvPr id="7" name="Marcador de número de diapositiva 6"/>
          <p:cNvSpPr>
            <a:spLocks noGrp="1"/>
          </p:cNvSpPr>
          <p:nvPr>
            <p:ph type="sldNum" sz="quarter" idx="12"/>
          </p:nvPr>
        </p:nvSpPr>
        <p:spPr/>
        <p:txBody>
          <a:bodyPr/>
          <a:lstStyle/>
          <a:p>
            <a:fld id="{CF482CA5-1CD0-A446-944C-6E237B726030}" type="slidenum">
              <a:rPr lang="es-ES" smtClean="0">
                <a:solidFill>
                  <a:prstClr val="black">
                    <a:tint val="75000"/>
                  </a:prstClr>
                </a:solidFill>
                <a:latin typeface="Calibri"/>
              </a:rPr>
              <a:pPr/>
              <a:t>‹Nº›</a:t>
            </a:fld>
            <a:endParaRPr lang="es-ES" dirty="0">
              <a:solidFill>
                <a:prstClr val="black">
                  <a:tint val="75000"/>
                </a:prstClr>
              </a:solidFill>
              <a:latin typeface="Calibri"/>
            </a:endParaRPr>
          </a:p>
        </p:txBody>
      </p:sp>
    </p:spTree>
    <p:extLst>
      <p:ext uri="{BB962C8B-B14F-4D97-AF65-F5344CB8AC3E}">
        <p14:creationId xmlns:p14="http://schemas.microsoft.com/office/powerpoint/2010/main" val="20708992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6C222394-B3DD-BD4F-A75E-10AA810730FE}" type="datetimeFigureOut">
              <a:rPr lang="es-ES" smtClean="0">
                <a:solidFill>
                  <a:prstClr val="black">
                    <a:tint val="75000"/>
                  </a:prstClr>
                </a:solidFill>
                <a:latin typeface="Calibri"/>
              </a:rPr>
              <a:pPr/>
              <a:t>08/12/2016</a:t>
            </a:fld>
            <a:endParaRPr lang="es-ES" dirty="0">
              <a:solidFill>
                <a:prstClr val="black">
                  <a:tint val="75000"/>
                </a:prstClr>
              </a:solidFill>
              <a:latin typeface="Calibri"/>
            </a:endParaRPr>
          </a:p>
        </p:txBody>
      </p:sp>
      <p:sp>
        <p:nvSpPr>
          <p:cNvPr id="6" name="Marcador de pie de página 5"/>
          <p:cNvSpPr>
            <a:spLocks noGrp="1"/>
          </p:cNvSpPr>
          <p:nvPr>
            <p:ph type="ftr" sz="quarter" idx="11"/>
          </p:nvPr>
        </p:nvSpPr>
        <p:spPr/>
        <p:txBody>
          <a:bodyPr/>
          <a:lstStyle/>
          <a:p>
            <a:endParaRPr lang="es-ES" dirty="0">
              <a:solidFill>
                <a:prstClr val="black">
                  <a:tint val="75000"/>
                </a:prstClr>
              </a:solidFill>
              <a:latin typeface="Calibri"/>
            </a:endParaRPr>
          </a:p>
        </p:txBody>
      </p:sp>
      <p:sp>
        <p:nvSpPr>
          <p:cNvPr id="7" name="Marcador de número de diapositiva 6"/>
          <p:cNvSpPr>
            <a:spLocks noGrp="1"/>
          </p:cNvSpPr>
          <p:nvPr>
            <p:ph type="sldNum" sz="quarter" idx="12"/>
          </p:nvPr>
        </p:nvSpPr>
        <p:spPr/>
        <p:txBody>
          <a:bodyPr/>
          <a:lstStyle/>
          <a:p>
            <a:fld id="{CF482CA5-1CD0-A446-944C-6E237B726030}" type="slidenum">
              <a:rPr lang="es-ES" smtClean="0">
                <a:solidFill>
                  <a:prstClr val="black">
                    <a:tint val="75000"/>
                  </a:prstClr>
                </a:solidFill>
                <a:latin typeface="Calibri"/>
              </a:rPr>
              <a:pPr/>
              <a:t>‹Nº›</a:t>
            </a:fld>
            <a:endParaRPr lang="es-ES" dirty="0">
              <a:solidFill>
                <a:prstClr val="black">
                  <a:tint val="75000"/>
                </a:prstClr>
              </a:solidFill>
              <a:latin typeface="Calibri"/>
            </a:endParaRPr>
          </a:p>
        </p:txBody>
      </p:sp>
    </p:spTree>
    <p:extLst>
      <p:ext uri="{BB962C8B-B14F-4D97-AF65-F5344CB8AC3E}">
        <p14:creationId xmlns:p14="http://schemas.microsoft.com/office/powerpoint/2010/main" val="18556864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6C222394-B3DD-BD4F-A75E-10AA810730FE}" type="datetimeFigureOut">
              <a:rPr lang="es-ES" smtClean="0">
                <a:solidFill>
                  <a:prstClr val="black">
                    <a:tint val="75000"/>
                  </a:prstClr>
                </a:solidFill>
                <a:latin typeface="Calibri"/>
              </a:rPr>
              <a:pPr/>
              <a:t>08/12/2016</a:t>
            </a:fld>
            <a:endParaRPr lang="es-ES" dirty="0">
              <a:solidFill>
                <a:prstClr val="black">
                  <a:tint val="75000"/>
                </a:prstClr>
              </a:solidFill>
              <a:latin typeface="Calibri"/>
            </a:endParaRPr>
          </a:p>
        </p:txBody>
      </p:sp>
      <p:sp>
        <p:nvSpPr>
          <p:cNvPr id="5" name="Marcador de pie de página 4"/>
          <p:cNvSpPr>
            <a:spLocks noGrp="1"/>
          </p:cNvSpPr>
          <p:nvPr>
            <p:ph type="ftr" sz="quarter" idx="11"/>
          </p:nvPr>
        </p:nvSpPr>
        <p:spPr/>
        <p:txBody>
          <a:bodyPr/>
          <a:lstStyle/>
          <a:p>
            <a:endParaRPr lang="es-ES" dirty="0">
              <a:solidFill>
                <a:prstClr val="black">
                  <a:tint val="75000"/>
                </a:prstClr>
              </a:solidFill>
              <a:latin typeface="Calibri"/>
            </a:endParaRPr>
          </a:p>
        </p:txBody>
      </p:sp>
      <p:sp>
        <p:nvSpPr>
          <p:cNvPr id="6" name="Marcador de número de diapositiva 5"/>
          <p:cNvSpPr>
            <a:spLocks noGrp="1"/>
          </p:cNvSpPr>
          <p:nvPr>
            <p:ph type="sldNum" sz="quarter" idx="12"/>
          </p:nvPr>
        </p:nvSpPr>
        <p:spPr/>
        <p:txBody>
          <a:bodyPr/>
          <a:lstStyle/>
          <a:p>
            <a:fld id="{CF482CA5-1CD0-A446-944C-6E237B726030}" type="slidenum">
              <a:rPr lang="es-ES" smtClean="0">
                <a:solidFill>
                  <a:prstClr val="black">
                    <a:tint val="75000"/>
                  </a:prstClr>
                </a:solidFill>
                <a:latin typeface="Calibri"/>
              </a:rPr>
              <a:pPr/>
              <a:t>‹Nº›</a:t>
            </a:fld>
            <a:endParaRPr lang="es-ES" dirty="0">
              <a:solidFill>
                <a:prstClr val="black">
                  <a:tint val="75000"/>
                </a:prstClr>
              </a:solidFill>
              <a:latin typeface="Calibri"/>
            </a:endParaRPr>
          </a:p>
        </p:txBody>
      </p:sp>
    </p:spTree>
    <p:extLst>
      <p:ext uri="{BB962C8B-B14F-4D97-AF65-F5344CB8AC3E}">
        <p14:creationId xmlns:p14="http://schemas.microsoft.com/office/powerpoint/2010/main" val="23808738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6C222394-B3DD-BD4F-A75E-10AA810730FE}" type="datetimeFigureOut">
              <a:rPr lang="es-ES" smtClean="0">
                <a:solidFill>
                  <a:prstClr val="black">
                    <a:tint val="75000"/>
                  </a:prstClr>
                </a:solidFill>
                <a:latin typeface="Calibri"/>
              </a:rPr>
              <a:pPr/>
              <a:t>08/12/2016</a:t>
            </a:fld>
            <a:endParaRPr lang="es-ES" dirty="0">
              <a:solidFill>
                <a:prstClr val="black">
                  <a:tint val="75000"/>
                </a:prstClr>
              </a:solidFill>
              <a:latin typeface="Calibri"/>
            </a:endParaRPr>
          </a:p>
        </p:txBody>
      </p:sp>
      <p:sp>
        <p:nvSpPr>
          <p:cNvPr id="5" name="Marcador de pie de página 4"/>
          <p:cNvSpPr>
            <a:spLocks noGrp="1"/>
          </p:cNvSpPr>
          <p:nvPr>
            <p:ph type="ftr" sz="quarter" idx="11"/>
          </p:nvPr>
        </p:nvSpPr>
        <p:spPr/>
        <p:txBody>
          <a:bodyPr/>
          <a:lstStyle/>
          <a:p>
            <a:endParaRPr lang="es-ES" dirty="0">
              <a:solidFill>
                <a:prstClr val="black">
                  <a:tint val="75000"/>
                </a:prstClr>
              </a:solidFill>
              <a:latin typeface="Calibri"/>
            </a:endParaRPr>
          </a:p>
        </p:txBody>
      </p:sp>
      <p:sp>
        <p:nvSpPr>
          <p:cNvPr id="6" name="Marcador de número de diapositiva 5"/>
          <p:cNvSpPr>
            <a:spLocks noGrp="1"/>
          </p:cNvSpPr>
          <p:nvPr>
            <p:ph type="sldNum" sz="quarter" idx="12"/>
          </p:nvPr>
        </p:nvSpPr>
        <p:spPr/>
        <p:txBody>
          <a:bodyPr/>
          <a:lstStyle/>
          <a:p>
            <a:fld id="{CF482CA5-1CD0-A446-944C-6E237B726030}" type="slidenum">
              <a:rPr lang="es-ES" smtClean="0">
                <a:solidFill>
                  <a:prstClr val="black">
                    <a:tint val="75000"/>
                  </a:prstClr>
                </a:solidFill>
                <a:latin typeface="Calibri"/>
              </a:rPr>
              <a:pPr/>
              <a:t>‹Nº›</a:t>
            </a:fld>
            <a:endParaRPr lang="es-ES" dirty="0">
              <a:solidFill>
                <a:prstClr val="black">
                  <a:tint val="75000"/>
                </a:prstClr>
              </a:solidFill>
              <a:latin typeface="Calibri"/>
            </a:endParaRPr>
          </a:p>
        </p:txBody>
      </p:sp>
    </p:spTree>
    <p:extLst>
      <p:ext uri="{BB962C8B-B14F-4D97-AF65-F5344CB8AC3E}">
        <p14:creationId xmlns:p14="http://schemas.microsoft.com/office/powerpoint/2010/main" val="26237184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6C222394-B3DD-BD4F-A75E-10AA810730FE}" type="datetimeFigureOut">
              <a:rPr lang="es-ES" smtClean="0">
                <a:solidFill>
                  <a:prstClr val="black">
                    <a:tint val="75000"/>
                  </a:prstClr>
                </a:solidFill>
              </a:rPr>
              <a:pPr/>
              <a:t>08/12/2016</a:t>
            </a:fld>
            <a:endParaRPr lang="es-ES"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CF482CA5-1CD0-A446-944C-6E237B72603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37004956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6C222394-B3DD-BD4F-A75E-10AA810730FE}" type="datetimeFigureOut">
              <a:rPr lang="es-ES" smtClean="0">
                <a:solidFill>
                  <a:prstClr val="black">
                    <a:tint val="75000"/>
                  </a:prstClr>
                </a:solidFill>
              </a:rPr>
              <a:pPr/>
              <a:t>08/12/2016</a:t>
            </a:fld>
            <a:endParaRPr lang="es-ES"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CF482CA5-1CD0-A446-944C-6E237B72603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25164346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6C222394-B3DD-BD4F-A75E-10AA810730FE}" type="datetimeFigureOut">
              <a:rPr lang="es-ES" smtClean="0">
                <a:solidFill>
                  <a:prstClr val="black">
                    <a:tint val="75000"/>
                  </a:prstClr>
                </a:solidFill>
              </a:rPr>
              <a:pPr/>
              <a:t>08/12/2016</a:t>
            </a:fld>
            <a:endParaRPr lang="es-ES"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CF482CA5-1CD0-A446-944C-6E237B72603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30755712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6C222394-B3DD-BD4F-A75E-10AA810730FE}" type="datetimeFigureOut">
              <a:rPr lang="es-ES" smtClean="0">
                <a:solidFill>
                  <a:prstClr val="black">
                    <a:tint val="75000"/>
                  </a:prstClr>
                </a:solidFill>
              </a:rPr>
              <a:pPr/>
              <a:t>08/12/2016</a:t>
            </a:fld>
            <a:endParaRPr lang="es-ES" dirty="0">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dirty="0">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CF482CA5-1CD0-A446-944C-6E237B72603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14476635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6C222394-B3DD-BD4F-A75E-10AA810730FE}" type="datetimeFigureOut">
              <a:rPr lang="es-ES" smtClean="0">
                <a:solidFill>
                  <a:prstClr val="black">
                    <a:tint val="75000"/>
                  </a:prstClr>
                </a:solidFill>
              </a:rPr>
              <a:pPr/>
              <a:t>08/12/2016</a:t>
            </a:fld>
            <a:endParaRPr lang="es-ES" dirty="0">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ES" dirty="0">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CF482CA5-1CD0-A446-944C-6E237B72603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7330041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6C222394-B3DD-BD4F-A75E-10AA810730FE}" type="datetimeFigureOut">
              <a:rPr lang="es-ES" smtClean="0">
                <a:solidFill>
                  <a:prstClr val="black">
                    <a:tint val="75000"/>
                  </a:prstClr>
                </a:solidFill>
              </a:rPr>
              <a:pPr/>
              <a:t>08/12/2016</a:t>
            </a:fld>
            <a:endParaRPr lang="es-ES" dirty="0">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ES" dirty="0">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CF482CA5-1CD0-A446-944C-6E237B72603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42481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6C222394-B3DD-BD4F-A75E-10AA810730FE}" type="datetimeFigureOut">
              <a:rPr lang="es-ES" smtClean="0"/>
              <a:pPr/>
              <a:t>08/12/2016</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CF482CA5-1CD0-A446-944C-6E237B726030}" type="slidenum">
              <a:rPr lang="es-ES" smtClean="0"/>
              <a:pPr/>
              <a:t>‹Nº›</a:t>
            </a:fld>
            <a:endParaRPr lang="es-ES" dirty="0"/>
          </a:p>
        </p:txBody>
      </p:sp>
    </p:spTree>
    <p:extLst>
      <p:ext uri="{BB962C8B-B14F-4D97-AF65-F5344CB8AC3E}">
        <p14:creationId xmlns:p14="http://schemas.microsoft.com/office/powerpoint/2010/main" val="1351215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C222394-B3DD-BD4F-A75E-10AA810730FE}" type="datetimeFigureOut">
              <a:rPr lang="es-ES" smtClean="0">
                <a:solidFill>
                  <a:prstClr val="black">
                    <a:tint val="75000"/>
                  </a:prstClr>
                </a:solidFill>
              </a:rPr>
              <a:pPr/>
              <a:t>08/12/2016</a:t>
            </a:fld>
            <a:endParaRPr lang="es-ES" dirty="0">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ES" dirty="0">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CF482CA5-1CD0-A446-944C-6E237B72603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37108414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6C222394-B3DD-BD4F-A75E-10AA810730FE}" type="datetimeFigureOut">
              <a:rPr lang="es-ES" smtClean="0">
                <a:solidFill>
                  <a:prstClr val="black">
                    <a:tint val="75000"/>
                  </a:prstClr>
                </a:solidFill>
              </a:rPr>
              <a:pPr/>
              <a:t>08/12/2016</a:t>
            </a:fld>
            <a:endParaRPr lang="es-ES" dirty="0">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dirty="0">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CF482CA5-1CD0-A446-944C-6E237B72603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29083694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6C222394-B3DD-BD4F-A75E-10AA810730FE}" type="datetimeFigureOut">
              <a:rPr lang="es-ES" smtClean="0">
                <a:solidFill>
                  <a:prstClr val="black">
                    <a:tint val="75000"/>
                  </a:prstClr>
                </a:solidFill>
              </a:rPr>
              <a:pPr/>
              <a:t>08/12/2016</a:t>
            </a:fld>
            <a:endParaRPr lang="es-ES" dirty="0">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dirty="0">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CF482CA5-1CD0-A446-944C-6E237B72603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11155826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6C222394-B3DD-BD4F-A75E-10AA810730FE}" type="datetimeFigureOut">
              <a:rPr lang="es-ES" smtClean="0">
                <a:solidFill>
                  <a:prstClr val="black">
                    <a:tint val="75000"/>
                  </a:prstClr>
                </a:solidFill>
              </a:rPr>
              <a:pPr/>
              <a:t>08/12/2016</a:t>
            </a:fld>
            <a:endParaRPr lang="es-ES"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CF482CA5-1CD0-A446-944C-6E237B72603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799007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6C222394-B3DD-BD4F-A75E-10AA810730FE}" type="datetimeFigureOut">
              <a:rPr lang="es-ES" smtClean="0">
                <a:solidFill>
                  <a:prstClr val="black">
                    <a:tint val="75000"/>
                  </a:prstClr>
                </a:solidFill>
              </a:rPr>
              <a:pPr/>
              <a:t>08/12/2016</a:t>
            </a:fld>
            <a:endParaRPr lang="es-ES"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CF482CA5-1CD0-A446-944C-6E237B72603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8944132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6C222394-B3DD-BD4F-A75E-10AA810730FE}" type="datetimeFigureOut">
              <a:rPr lang="es-ES" smtClean="0">
                <a:solidFill>
                  <a:prstClr val="black">
                    <a:tint val="75000"/>
                  </a:prstClr>
                </a:solidFill>
              </a:rPr>
              <a:pPr/>
              <a:t>08/12/2016</a:t>
            </a:fld>
            <a:endParaRPr lang="es-ES"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CF482CA5-1CD0-A446-944C-6E237B72603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18710881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6C222394-B3DD-BD4F-A75E-10AA810730FE}" type="datetimeFigureOut">
              <a:rPr lang="es-ES" smtClean="0">
                <a:solidFill>
                  <a:prstClr val="black">
                    <a:tint val="75000"/>
                  </a:prstClr>
                </a:solidFill>
              </a:rPr>
              <a:pPr/>
              <a:t>08/12/2016</a:t>
            </a:fld>
            <a:endParaRPr lang="es-ES"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CF482CA5-1CD0-A446-944C-6E237B72603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7894607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6C222394-B3DD-BD4F-A75E-10AA810730FE}" type="datetimeFigureOut">
              <a:rPr lang="es-ES" smtClean="0">
                <a:solidFill>
                  <a:prstClr val="black">
                    <a:tint val="75000"/>
                  </a:prstClr>
                </a:solidFill>
              </a:rPr>
              <a:pPr/>
              <a:t>08/12/2016</a:t>
            </a:fld>
            <a:endParaRPr lang="es-ES"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CF482CA5-1CD0-A446-944C-6E237B72603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6593145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6C222394-B3DD-BD4F-A75E-10AA810730FE}" type="datetimeFigureOut">
              <a:rPr lang="es-ES" smtClean="0">
                <a:solidFill>
                  <a:prstClr val="black">
                    <a:tint val="75000"/>
                  </a:prstClr>
                </a:solidFill>
              </a:rPr>
              <a:pPr/>
              <a:t>08/12/2016</a:t>
            </a:fld>
            <a:endParaRPr lang="es-ES" dirty="0">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dirty="0">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CF482CA5-1CD0-A446-944C-6E237B72603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4533208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6C222394-B3DD-BD4F-A75E-10AA810730FE}" type="datetimeFigureOut">
              <a:rPr lang="es-ES" smtClean="0">
                <a:solidFill>
                  <a:prstClr val="black">
                    <a:tint val="75000"/>
                  </a:prstClr>
                </a:solidFill>
              </a:rPr>
              <a:pPr/>
              <a:t>08/12/2016</a:t>
            </a:fld>
            <a:endParaRPr lang="es-ES" dirty="0">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ES" dirty="0">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CF482CA5-1CD0-A446-944C-6E237B72603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795304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6C222394-B3DD-BD4F-A75E-10AA810730FE}" type="datetimeFigureOut">
              <a:rPr lang="es-ES" smtClean="0"/>
              <a:pPr/>
              <a:t>08/12/2016</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CF482CA5-1CD0-A446-944C-6E237B726030}" type="slidenum">
              <a:rPr lang="es-ES" smtClean="0"/>
              <a:pPr/>
              <a:t>‹Nº›</a:t>
            </a:fld>
            <a:endParaRPr lang="es-ES" dirty="0"/>
          </a:p>
        </p:txBody>
      </p:sp>
    </p:spTree>
    <p:extLst>
      <p:ext uri="{BB962C8B-B14F-4D97-AF65-F5344CB8AC3E}">
        <p14:creationId xmlns:p14="http://schemas.microsoft.com/office/powerpoint/2010/main" val="21669394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6C222394-B3DD-BD4F-A75E-10AA810730FE}" type="datetimeFigureOut">
              <a:rPr lang="es-ES" smtClean="0">
                <a:solidFill>
                  <a:prstClr val="black">
                    <a:tint val="75000"/>
                  </a:prstClr>
                </a:solidFill>
              </a:rPr>
              <a:pPr/>
              <a:t>08/12/2016</a:t>
            </a:fld>
            <a:endParaRPr lang="es-ES" dirty="0">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ES" dirty="0">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CF482CA5-1CD0-A446-944C-6E237B72603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15850034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C222394-B3DD-BD4F-A75E-10AA810730FE}" type="datetimeFigureOut">
              <a:rPr lang="es-ES" smtClean="0">
                <a:solidFill>
                  <a:prstClr val="black">
                    <a:tint val="75000"/>
                  </a:prstClr>
                </a:solidFill>
              </a:rPr>
              <a:pPr/>
              <a:t>08/12/2016</a:t>
            </a:fld>
            <a:endParaRPr lang="es-ES" dirty="0">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ES" dirty="0">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CF482CA5-1CD0-A446-944C-6E237B72603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29322494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6C222394-B3DD-BD4F-A75E-10AA810730FE}" type="datetimeFigureOut">
              <a:rPr lang="es-ES" smtClean="0">
                <a:solidFill>
                  <a:prstClr val="black">
                    <a:tint val="75000"/>
                  </a:prstClr>
                </a:solidFill>
              </a:rPr>
              <a:pPr/>
              <a:t>08/12/2016</a:t>
            </a:fld>
            <a:endParaRPr lang="es-ES" dirty="0">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dirty="0">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CF482CA5-1CD0-A446-944C-6E237B72603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21757310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6C222394-B3DD-BD4F-A75E-10AA810730FE}" type="datetimeFigureOut">
              <a:rPr lang="es-ES" smtClean="0">
                <a:solidFill>
                  <a:prstClr val="black">
                    <a:tint val="75000"/>
                  </a:prstClr>
                </a:solidFill>
              </a:rPr>
              <a:pPr/>
              <a:t>08/12/2016</a:t>
            </a:fld>
            <a:endParaRPr lang="es-ES" dirty="0">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dirty="0">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CF482CA5-1CD0-A446-944C-6E237B72603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21279122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6C222394-B3DD-BD4F-A75E-10AA810730FE}" type="datetimeFigureOut">
              <a:rPr lang="es-ES" smtClean="0">
                <a:solidFill>
                  <a:prstClr val="black">
                    <a:tint val="75000"/>
                  </a:prstClr>
                </a:solidFill>
              </a:rPr>
              <a:pPr/>
              <a:t>08/12/2016</a:t>
            </a:fld>
            <a:endParaRPr lang="es-ES"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CF482CA5-1CD0-A446-944C-6E237B72603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39893197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6C222394-B3DD-BD4F-A75E-10AA810730FE}" type="datetimeFigureOut">
              <a:rPr lang="es-ES" smtClean="0">
                <a:solidFill>
                  <a:prstClr val="black">
                    <a:tint val="75000"/>
                  </a:prstClr>
                </a:solidFill>
              </a:rPr>
              <a:pPr/>
              <a:t>08/12/2016</a:t>
            </a:fld>
            <a:endParaRPr lang="es-ES"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CF482CA5-1CD0-A446-944C-6E237B72603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34593249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_Contenido con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457200" y="5181600"/>
            <a:ext cx="4953000" cy="1162050"/>
          </a:xfrm>
        </p:spPr>
        <p:txBody>
          <a:bodyPr anchor="b">
            <a:noAutofit/>
          </a:bodyPr>
          <a:lstStyle>
            <a:lvl1pPr algn="l">
              <a:defRPr sz="3000" b="0" i="0">
                <a:solidFill>
                  <a:schemeClr val="bg1"/>
                </a:solidFill>
                <a:latin typeface="Helvetica Neue"/>
                <a:cs typeface="Helvetica Neue"/>
              </a:defRPr>
            </a:lvl1pPr>
          </a:lstStyle>
          <a:p>
            <a:r>
              <a:rPr lang="es-ES_tradnl" noProof="0" dirty="0" smtClean="0"/>
              <a:t>Separador de capítulos</a:t>
            </a:r>
            <a:endParaRPr lang="es-ES_tradnl" noProof="0" dirty="0"/>
          </a:p>
        </p:txBody>
      </p:sp>
    </p:spTree>
    <p:extLst>
      <p:ext uri="{BB962C8B-B14F-4D97-AF65-F5344CB8AC3E}">
        <p14:creationId xmlns:p14="http://schemas.microsoft.com/office/powerpoint/2010/main" val="18243009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6C222394-B3DD-BD4F-A75E-10AA810730FE}" type="datetimeFigureOut">
              <a:rPr lang="es-ES" smtClean="0">
                <a:solidFill>
                  <a:prstClr val="black">
                    <a:tint val="75000"/>
                  </a:prstClr>
                </a:solidFill>
              </a:rPr>
              <a:pPr/>
              <a:t>08/12/2016</a:t>
            </a:fld>
            <a:endParaRPr lang="es-ES"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CF482CA5-1CD0-A446-944C-6E237B72603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31961298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6C222394-B3DD-BD4F-A75E-10AA810730FE}" type="datetimeFigureOut">
              <a:rPr lang="es-ES" smtClean="0">
                <a:solidFill>
                  <a:prstClr val="black">
                    <a:tint val="75000"/>
                  </a:prstClr>
                </a:solidFill>
              </a:rPr>
              <a:pPr/>
              <a:t>08/12/2016</a:t>
            </a:fld>
            <a:endParaRPr lang="es-ES"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CF482CA5-1CD0-A446-944C-6E237B72603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41373060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6C222394-B3DD-BD4F-A75E-10AA810730FE}" type="datetimeFigureOut">
              <a:rPr lang="es-ES" smtClean="0">
                <a:solidFill>
                  <a:prstClr val="black">
                    <a:tint val="75000"/>
                  </a:prstClr>
                </a:solidFill>
              </a:rPr>
              <a:pPr/>
              <a:t>08/12/2016</a:t>
            </a:fld>
            <a:endParaRPr lang="es-ES"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CF482CA5-1CD0-A446-944C-6E237B72603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1240230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6C222394-B3DD-BD4F-A75E-10AA810730FE}" type="datetimeFigureOut">
              <a:rPr lang="es-ES" smtClean="0"/>
              <a:pPr/>
              <a:t>08/12/2016</a:t>
            </a:fld>
            <a:endParaRPr lang="es-ES" dirty="0"/>
          </a:p>
        </p:txBody>
      </p:sp>
      <p:sp>
        <p:nvSpPr>
          <p:cNvPr id="8" name="Marcador de pie de página 7"/>
          <p:cNvSpPr>
            <a:spLocks noGrp="1"/>
          </p:cNvSpPr>
          <p:nvPr>
            <p:ph type="ftr" sz="quarter" idx="11"/>
          </p:nvPr>
        </p:nvSpPr>
        <p:spPr/>
        <p:txBody>
          <a:bodyPr/>
          <a:lstStyle/>
          <a:p>
            <a:endParaRPr lang="es-ES" dirty="0"/>
          </a:p>
        </p:txBody>
      </p:sp>
      <p:sp>
        <p:nvSpPr>
          <p:cNvPr id="9" name="Marcador de número de diapositiva 8"/>
          <p:cNvSpPr>
            <a:spLocks noGrp="1"/>
          </p:cNvSpPr>
          <p:nvPr>
            <p:ph type="sldNum" sz="quarter" idx="12"/>
          </p:nvPr>
        </p:nvSpPr>
        <p:spPr/>
        <p:txBody>
          <a:bodyPr/>
          <a:lstStyle/>
          <a:p>
            <a:fld id="{CF482CA5-1CD0-A446-944C-6E237B726030}" type="slidenum">
              <a:rPr lang="es-ES" smtClean="0"/>
              <a:pPr/>
              <a:t>‹Nº›</a:t>
            </a:fld>
            <a:endParaRPr lang="es-ES" dirty="0"/>
          </a:p>
        </p:txBody>
      </p:sp>
    </p:spTree>
    <p:extLst>
      <p:ext uri="{BB962C8B-B14F-4D97-AF65-F5344CB8AC3E}">
        <p14:creationId xmlns:p14="http://schemas.microsoft.com/office/powerpoint/2010/main" val="219249074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6C222394-B3DD-BD4F-A75E-10AA810730FE}" type="datetimeFigureOut">
              <a:rPr lang="es-ES" smtClean="0">
                <a:solidFill>
                  <a:prstClr val="black">
                    <a:tint val="75000"/>
                  </a:prstClr>
                </a:solidFill>
              </a:rPr>
              <a:pPr/>
              <a:t>08/12/2016</a:t>
            </a:fld>
            <a:endParaRPr lang="es-ES" dirty="0">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dirty="0">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CF482CA5-1CD0-A446-944C-6E237B72603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8717729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6C222394-B3DD-BD4F-A75E-10AA810730FE}" type="datetimeFigureOut">
              <a:rPr lang="es-ES" smtClean="0">
                <a:solidFill>
                  <a:prstClr val="black">
                    <a:tint val="75000"/>
                  </a:prstClr>
                </a:solidFill>
              </a:rPr>
              <a:pPr/>
              <a:t>08/12/2016</a:t>
            </a:fld>
            <a:endParaRPr lang="es-ES" dirty="0">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ES" dirty="0">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CF482CA5-1CD0-A446-944C-6E237B72603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328986111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6C222394-B3DD-BD4F-A75E-10AA810730FE}" type="datetimeFigureOut">
              <a:rPr lang="es-ES" smtClean="0">
                <a:solidFill>
                  <a:prstClr val="black">
                    <a:tint val="75000"/>
                  </a:prstClr>
                </a:solidFill>
              </a:rPr>
              <a:pPr/>
              <a:t>08/12/2016</a:t>
            </a:fld>
            <a:endParaRPr lang="es-ES" dirty="0">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ES" dirty="0">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CF482CA5-1CD0-A446-944C-6E237B72603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23726978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C222394-B3DD-BD4F-A75E-10AA810730FE}" type="datetimeFigureOut">
              <a:rPr lang="es-ES" smtClean="0">
                <a:solidFill>
                  <a:prstClr val="black">
                    <a:tint val="75000"/>
                  </a:prstClr>
                </a:solidFill>
              </a:rPr>
              <a:pPr/>
              <a:t>08/12/2016</a:t>
            </a:fld>
            <a:endParaRPr lang="es-ES" dirty="0">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ES" dirty="0">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CF482CA5-1CD0-A446-944C-6E237B72603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183164754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6C222394-B3DD-BD4F-A75E-10AA810730FE}" type="datetimeFigureOut">
              <a:rPr lang="es-ES" smtClean="0">
                <a:solidFill>
                  <a:prstClr val="black">
                    <a:tint val="75000"/>
                  </a:prstClr>
                </a:solidFill>
              </a:rPr>
              <a:pPr/>
              <a:t>08/12/2016</a:t>
            </a:fld>
            <a:endParaRPr lang="es-ES" dirty="0">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dirty="0">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CF482CA5-1CD0-A446-944C-6E237B72603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8731844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6C222394-B3DD-BD4F-A75E-10AA810730FE}" type="datetimeFigureOut">
              <a:rPr lang="es-ES" smtClean="0">
                <a:solidFill>
                  <a:prstClr val="black">
                    <a:tint val="75000"/>
                  </a:prstClr>
                </a:solidFill>
              </a:rPr>
              <a:pPr/>
              <a:t>08/12/2016</a:t>
            </a:fld>
            <a:endParaRPr lang="es-ES" dirty="0">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dirty="0">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CF482CA5-1CD0-A446-944C-6E237B72603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41339507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6C222394-B3DD-BD4F-A75E-10AA810730FE}" type="datetimeFigureOut">
              <a:rPr lang="es-ES" smtClean="0">
                <a:solidFill>
                  <a:prstClr val="black">
                    <a:tint val="75000"/>
                  </a:prstClr>
                </a:solidFill>
              </a:rPr>
              <a:pPr/>
              <a:t>08/12/2016</a:t>
            </a:fld>
            <a:endParaRPr lang="es-ES"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CF482CA5-1CD0-A446-944C-6E237B72603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349678555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6C222394-B3DD-BD4F-A75E-10AA810730FE}" type="datetimeFigureOut">
              <a:rPr lang="es-ES" smtClean="0">
                <a:solidFill>
                  <a:prstClr val="black">
                    <a:tint val="75000"/>
                  </a:prstClr>
                </a:solidFill>
              </a:rPr>
              <a:pPr/>
              <a:t>08/12/2016</a:t>
            </a:fld>
            <a:endParaRPr lang="es-ES"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CF482CA5-1CD0-A446-944C-6E237B72603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103797229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2_Contenido con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457200" y="5181600"/>
            <a:ext cx="4953000" cy="1162050"/>
          </a:xfrm>
        </p:spPr>
        <p:txBody>
          <a:bodyPr anchor="b">
            <a:noAutofit/>
          </a:bodyPr>
          <a:lstStyle>
            <a:lvl1pPr algn="l">
              <a:defRPr sz="3000" b="0" i="0">
                <a:solidFill>
                  <a:schemeClr val="bg1"/>
                </a:solidFill>
                <a:latin typeface="Helvetica Neue"/>
                <a:cs typeface="Helvetica Neue"/>
              </a:defRPr>
            </a:lvl1pPr>
          </a:lstStyle>
          <a:p>
            <a:r>
              <a:rPr lang="es-ES_tradnl" noProof="0" dirty="0" smtClean="0"/>
              <a:t>Separador de capítulos</a:t>
            </a:r>
            <a:endParaRPr lang="es-ES_tradnl" noProof="0" dirty="0"/>
          </a:p>
        </p:txBody>
      </p:sp>
    </p:spTree>
    <p:extLst>
      <p:ext uri="{BB962C8B-B14F-4D97-AF65-F5344CB8AC3E}">
        <p14:creationId xmlns:p14="http://schemas.microsoft.com/office/powerpoint/2010/main" val="419501469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6C222394-B3DD-BD4F-A75E-10AA810730FE}" type="datetimeFigureOut">
              <a:rPr lang="es-ES" smtClean="0">
                <a:solidFill>
                  <a:prstClr val="black">
                    <a:tint val="75000"/>
                  </a:prstClr>
                </a:solidFill>
              </a:rPr>
              <a:pPr/>
              <a:t>08/12/2016</a:t>
            </a:fld>
            <a:endParaRPr lang="es-ES"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CF482CA5-1CD0-A446-944C-6E237B72603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2437224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6C222394-B3DD-BD4F-A75E-10AA810730FE}" type="datetimeFigureOut">
              <a:rPr lang="es-ES" smtClean="0"/>
              <a:pPr/>
              <a:t>08/12/2016</a:t>
            </a:fld>
            <a:endParaRPr lang="es-ES" dirty="0"/>
          </a:p>
        </p:txBody>
      </p:sp>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CF482CA5-1CD0-A446-944C-6E237B726030}" type="slidenum">
              <a:rPr lang="es-ES" smtClean="0"/>
              <a:pPr/>
              <a:t>‹Nº›</a:t>
            </a:fld>
            <a:endParaRPr lang="es-ES" dirty="0"/>
          </a:p>
        </p:txBody>
      </p:sp>
    </p:spTree>
    <p:extLst>
      <p:ext uri="{BB962C8B-B14F-4D97-AF65-F5344CB8AC3E}">
        <p14:creationId xmlns:p14="http://schemas.microsoft.com/office/powerpoint/2010/main" val="163102952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6C222394-B3DD-BD4F-A75E-10AA810730FE}" type="datetimeFigureOut">
              <a:rPr lang="es-ES" smtClean="0">
                <a:solidFill>
                  <a:prstClr val="black">
                    <a:tint val="75000"/>
                  </a:prstClr>
                </a:solidFill>
              </a:rPr>
              <a:pPr/>
              <a:t>08/12/2016</a:t>
            </a:fld>
            <a:endParaRPr lang="es-ES"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CF482CA5-1CD0-A446-944C-6E237B72603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340088864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6C222394-B3DD-BD4F-A75E-10AA810730FE}" type="datetimeFigureOut">
              <a:rPr lang="es-ES" smtClean="0">
                <a:solidFill>
                  <a:prstClr val="black">
                    <a:tint val="75000"/>
                  </a:prstClr>
                </a:solidFill>
              </a:rPr>
              <a:pPr/>
              <a:t>08/12/2016</a:t>
            </a:fld>
            <a:endParaRPr lang="es-ES"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CF482CA5-1CD0-A446-944C-6E237B72603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191352999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6C222394-B3DD-BD4F-A75E-10AA810730FE}" type="datetimeFigureOut">
              <a:rPr lang="es-ES" smtClean="0">
                <a:solidFill>
                  <a:prstClr val="black">
                    <a:tint val="75000"/>
                  </a:prstClr>
                </a:solidFill>
              </a:rPr>
              <a:pPr/>
              <a:t>08/12/2016</a:t>
            </a:fld>
            <a:endParaRPr lang="es-ES" dirty="0">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dirty="0">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CF482CA5-1CD0-A446-944C-6E237B72603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327260242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6C222394-B3DD-BD4F-A75E-10AA810730FE}" type="datetimeFigureOut">
              <a:rPr lang="es-ES" smtClean="0">
                <a:solidFill>
                  <a:prstClr val="black">
                    <a:tint val="75000"/>
                  </a:prstClr>
                </a:solidFill>
              </a:rPr>
              <a:pPr/>
              <a:t>08/12/2016</a:t>
            </a:fld>
            <a:endParaRPr lang="es-ES" dirty="0">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ES" dirty="0">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CF482CA5-1CD0-A446-944C-6E237B72603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293074629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6C222394-B3DD-BD4F-A75E-10AA810730FE}" type="datetimeFigureOut">
              <a:rPr lang="es-ES" smtClean="0">
                <a:solidFill>
                  <a:prstClr val="black">
                    <a:tint val="75000"/>
                  </a:prstClr>
                </a:solidFill>
              </a:rPr>
              <a:pPr/>
              <a:t>08/12/2016</a:t>
            </a:fld>
            <a:endParaRPr lang="es-ES" dirty="0">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ES" dirty="0">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CF482CA5-1CD0-A446-944C-6E237B72603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410283790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C222394-B3DD-BD4F-A75E-10AA810730FE}" type="datetimeFigureOut">
              <a:rPr lang="es-ES" smtClean="0">
                <a:solidFill>
                  <a:prstClr val="black">
                    <a:tint val="75000"/>
                  </a:prstClr>
                </a:solidFill>
              </a:rPr>
              <a:pPr/>
              <a:t>08/12/2016</a:t>
            </a:fld>
            <a:endParaRPr lang="es-ES" dirty="0">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ES" dirty="0">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CF482CA5-1CD0-A446-944C-6E237B72603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367452120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6C222394-B3DD-BD4F-A75E-10AA810730FE}" type="datetimeFigureOut">
              <a:rPr lang="es-ES" smtClean="0">
                <a:solidFill>
                  <a:prstClr val="black">
                    <a:tint val="75000"/>
                  </a:prstClr>
                </a:solidFill>
              </a:rPr>
              <a:pPr/>
              <a:t>08/12/2016</a:t>
            </a:fld>
            <a:endParaRPr lang="es-ES" dirty="0">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dirty="0">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CF482CA5-1CD0-A446-944C-6E237B72603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41293915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6C222394-B3DD-BD4F-A75E-10AA810730FE}" type="datetimeFigureOut">
              <a:rPr lang="es-ES" smtClean="0">
                <a:solidFill>
                  <a:prstClr val="black">
                    <a:tint val="75000"/>
                  </a:prstClr>
                </a:solidFill>
              </a:rPr>
              <a:pPr/>
              <a:t>08/12/2016</a:t>
            </a:fld>
            <a:endParaRPr lang="es-ES" dirty="0">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dirty="0">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CF482CA5-1CD0-A446-944C-6E237B72603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94893487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6C222394-B3DD-BD4F-A75E-10AA810730FE}" type="datetimeFigureOut">
              <a:rPr lang="es-ES" smtClean="0">
                <a:solidFill>
                  <a:prstClr val="black">
                    <a:tint val="75000"/>
                  </a:prstClr>
                </a:solidFill>
              </a:rPr>
              <a:pPr/>
              <a:t>08/12/2016</a:t>
            </a:fld>
            <a:endParaRPr lang="es-ES"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CF482CA5-1CD0-A446-944C-6E237B72603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242708021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6C222394-B3DD-BD4F-A75E-10AA810730FE}" type="datetimeFigureOut">
              <a:rPr lang="es-ES" smtClean="0">
                <a:solidFill>
                  <a:prstClr val="black">
                    <a:tint val="75000"/>
                  </a:prstClr>
                </a:solidFill>
              </a:rPr>
              <a:pPr/>
              <a:t>08/12/2016</a:t>
            </a:fld>
            <a:endParaRPr lang="es-ES"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CF482CA5-1CD0-A446-944C-6E237B72603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16210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C222394-B3DD-BD4F-A75E-10AA810730FE}" type="datetimeFigureOut">
              <a:rPr lang="es-ES" smtClean="0"/>
              <a:pPr/>
              <a:t>08/12/2016</a:t>
            </a:fld>
            <a:endParaRPr lang="es-ES" dirty="0"/>
          </a:p>
        </p:txBody>
      </p:sp>
      <p:sp>
        <p:nvSpPr>
          <p:cNvPr id="3" name="Marcador de pie de página 2"/>
          <p:cNvSpPr>
            <a:spLocks noGrp="1"/>
          </p:cNvSpPr>
          <p:nvPr>
            <p:ph type="ftr" sz="quarter" idx="11"/>
          </p:nvPr>
        </p:nvSpPr>
        <p:spPr/>
        <p:txBody>
          <a:bodyPr/>
          <a:lstStyle/>
          <a:p>
            <a:endParaRPr lang="es-ES" dirty="0"/>
          </a:p>
        </p:txBody>
      </p:sp>
      <p:sp>
        <p:nvSpPr>
          <p:cNvPr id="4" name="Marcador de número de diapositiva 3"/>
          <p:cNvSpPr>
            <a:spLocks noGrp="1"/>
          </p:cNvSpPr>
          <p:nvPr>
            <p:ph type="sldNum" sz="quarter" idx="12"/>
          </p:nvPr>
        </p:nvSpPr>
        <p:spPr/>
        <p:txBody>
          <a:bodyPr/>
          <a:lstStyle/>
          <a:p>
            <a:fld id="{CF482CA5-1CD0-A446-944C-6E237B726030}" type="slidenum">
              <a:rPr lang="es-ES" smtClean="0"/>
              <a:pPr/>
              <a:t>‹Nº›</a:t>
            </a:fld>
            <a:endParaRPr lang="es-ES" dirty="0"/>
          </a:p>
        </p:txBody>
      </p:sp>
    </p:spTree>
    <p:extLst>
      <p:ext uri="{BB962C8B-B14F-4D97-AF65-F5344CB8AC3E}">
        <p14:creationId xmlns:p14="http://schemas.microsoft.com/office/powerpoint/2010/main" val="37536371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2_Contenido con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457200" y="5181600"/>
            <a:ext cx="4953000" cy="1162050"/>
          </a:xfrm>
        </p:spPr>
        <p:txBody>
          <a:bodyPr anchor="b">
            <a:noAutofit/>
          </a:bodyPr>
          <a:lstStyle>
            <a:lvl1pPr algn="l">
              <a:defRPr sz="3000" b="0" i="0">
                <a:solidFill>
                  <a:schemeClr val="bg1"/>
                </a:solidFill>
                <a:latin typeface="Helvetica Neue"/>
                <a:cs typeface="Helvetica Neue"/>
              </a:defRPr>
            </a:lvl1pPr>
          </a:lstStyle>
          <a:p>
            <a:r>
              <a:rPr lang="es-ES_tradnl" noProof="0" dirty="0" smtClean="0"/>
              <a:t>Separador de capítulos</a:t>
            </a:r>
            <a:endParaRPr lang="es-ES_tradnl" noProof="0" dirty="0"/>
          </a:p>
        </p:txBody>
      </p:sp>
    </p:spTree>
    <p:extLst>
      <p:ext uri="{BB962C8B-B14F-4D97-AF65-F5344CB8AC3E}">
        <p14:creationId xmlns:p14="http://schemas.microsoft.com/office/powerpoint/2010/main" val="397305857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6C222394-B3DD-BD4F-A75E-10AA810730FE}" type="datetimeFigureOut">
              <a:rPr lang="es-ES" smtClean="0">
                <a:solidFill>
                  <a:prstClr val="black">
                    <a:tint val="75000"/>
                  </a:prstClr>
                </a:solidFill>
              </a:rPr>
              <a:pPr/>
              <a:t>08/12/2016</a:t>
            </a:fld>
            <a:endParaRPr lang="es-ES"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CF482CA5-1CD0-A446-944C-6E237B72603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297379835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6C222394-B3DD-BD4F-A75E-10AA810730FE}" type="datetimeFigureOut">
              <a:rPr lang="es-ES" smtClean="0">
                <a:solidFill>
                  <a:prstClr val="black">
                    <a:tint val="75000"/>
                  </a:prstClr>
                </a:solidFill>
              </a:rPr>
              <a:pPr/>
              <a:t>08/12/2016</a:t>
            </a:fld>
            <a:endParaRPr lang="es-ES"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CF482CA5-1CD0-A446-944C-6E237B72603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56395365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6C222394-B3DD-BD4F-A75E-10AA810730FE}" type="datetimeFigureOut">
              <a:rPr lang="es-ES" smtClean="0">
                <a:solidFill>
                  <a:prstClr val="black">
                    <a:tint val="75000"/>
                  </a:prstClr>
                </a:solidFill>
              </a:rPr>
              <a:pPr/>
              <a:t>08/12/2016</a:t>
            </a:fld>
            <a:endParaRPr lang="es-ES"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CF482CA5-1CD0-A446-944C-6E237B72603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253114180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6C222394-B3DD-BD4F-A75E-10AA810730FE}" type="datetimeFigureOut">
              <a:rPr lang="es-ES" smtClean="0">
                <a:solidFill>
                  <a:prstClr val="black">
                    <a:tint val="75000"/>
                  </a:prstClr>
                </a:solidFill>
              </a:rPr>
              <a:pPr/>
              <a:t>08/12/2016</a:t>
            </a:fld>
            <a:endParaRPr lang="es-ES" dirty="0">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dirty="0">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CF482CA5-1CD0-A446-944C-6E237B72603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122744130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6C222394-B3DD-BD4F-A75E-10AA810730FE}" type="datetimeFigureOut">
              <a:rPr lang="es-ES" smtClean="0">
                <a:solidFill>
                  <a:prstClr val="black">
                    <a:tint val="75000"/>
                  </a:prstClr>
                </a:solidFill>
              </a:rPr>
              <a:pPr/>
              <a:t>08/12/2016</a:t>
            </a:fld>
            <a:endParaRPr lang="es-ES" dirty="0">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ES" dirty="0">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CF482CA5-1CD0-A446-944C-6E237B72603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400038908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6C222394-B3DD-BD4F-A75E-10AA810730FE}" type="datetimeFigureOut">
              <a:rPr lang="es-ES" smtClean="0">
                <a:solidFill>
                  <a:prstClr val="black">
                    <a:tint val="75000"/>
                  </a:prstClr>
                </a:solidFill>
              </a:rPr>
              <a:pPr/>
              <a:t>08/12/2016</a:t>
            </a:fld>
            <a:endParaRPr lang="es-ES" dirty="0">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ES" dirty="0">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CF482CA5-1CD0-A446-944C-6E237B72603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19156389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C222394-B3DD-BD4F-A75E-10AA810730FE}" type="datetimeFigureOut">
              <a:rPr lang="es-ES" smtClean="0">
                <a:solidFill>
                  <a:prstClr val="black">
                    <a:tint val="75000"/>
                  </a:prstClr>
                </a:solidFill>
              </a:rPr>
              <a:pPr/>
              <a:t>08/12/2016</a:t>
            </a:fld>
            <a:endParaRPr lang="es-ES" dirty="0">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ES" dirty="0">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CF482CA5-1CD0-A446-944C-6E237B72603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346164626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6C222394-B3DD-BD4F-A75E-10AA810730FE}" type="datetimeFigureOut">
              <a:rPr lang="es-ES" smtClean="0">
                <a:solidFill>
                  <a:prstClr val="black">
                    <a:tint val="75000"/>
                  </a:prstClr>
                </a:solidFill>
              </a:rPr>
              <a:pPr/>
              <a:t>08/12/2016</a:t>
            </a:fld>
            <a:endParaRPr lang="es-ES" dirty="0">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dirty="0">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CF482CA5-1CD0-A446-944C-6E237B72603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287719243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6C222394-B3DD-BD4F-A75E-10AA810730FE}" type="datetimeFigureOut">
              <a:rPr lang="es-ES" smtClean="0">
                <a:solidFill>
                  <a:prstClr val="black">
                    <a:tint val="75000"/>
                  </a:prstClr>
                </a:solidFill>
              </a:rPr>
              <a:pPr/>
              <a:t>08/12/2016</a:t>
            </a:fld>
            <a:endParaRPr lang="es-ES" dirty="0">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dirty="0">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CF482CA5-1CD0-A446-944C-6E237B72603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2671890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6C222394-B3DD-BD4F-A75E-10AA810730FE}" type="datetimeFigureOut">
              <a:rPr lang="es-ES" smtClean="0"/>
              <a:pPr/>
              <a:t>08/12/2016</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CF482CA5-1CD0-A446-944C-6E237B726030}" type="slidenum">
              <a:rPr lang="es-ES" smtClean="0"/>
              <a:pPr/>
              <a:t>‹Nº›</a:t>
            </a:fld>
            <a:endParaRPr lang="es-ES" dirty="0"/>
          </a:p>
        </p:txBody>
      </p:sp>
    </p:spTree>
    <p:extLst>
      <p:ext uri="{BB962C8B-B14F-4D97-AF65-F5344CB8AC3E}">
        <p14:creationId xmlns:p14="http://schemas.microsoft.com/office/powerpoint/2010/main" val="137919023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6C222394-B3DD-BD4F-A75E-10AA810730FE}" type="datetimeFigureOut">
              <a:rPr lang="es-ES" smtClean="0">
                <a:solidFill>
                  <a:prstClr val="black">
                    <a:tint val="75000"/>
                  </a:prstClr>
                </a:solidFill>
              </a:rPr>
              <a:pPr/>
              <a:t>08/12/2016</a:t>
            </a:fld>
            <a:endParaRPr lang="es-ES"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CF482CA5-1CD0-A446-944C-6E237B72603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128719437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6C222394-B3DD-BD4F-A75E-10AA810730FE}" type="datetimeFigureOut">
              <a:rPr lang="es-ES" smtClean="0">
                <a:solidFill>
                  <a:prstClr val="black">
                    <a:tint val="75000"/>
                  </a:prstClr>
                </a:solidFill>
              </a:rPr>
              <a:pPr/>
              <a:t>08/12/2016</a:t>
            </a:fld>
            <a:endParaRPr lang="es-ES"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CF482CA5-1CD0-A446-944C-6E237B72603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283250522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2_Contenido con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457200" y="5181600"/>
            <a:ext cx="4953000" cy="1162050"/>
          </a:xfrm>
        </p:spPr>
        <p:txBody>
          <a:bodyPr anchor="b">
            <a:noAutofit/>
          </a:bodyPr>
          <a:lstStyle>
            <a:lvl1pPr algn="l">
              <a:defRPr sz="3000" b="0" i="0">
                <a:solidFill>
                  <a:schemeClr val="bg1"/>
                </a:solidFill>
                <a:latin typeface="Helvetica Neue"/>
                <a:cs typeface="Helvetica Neue"/>
              </a:defRPr>
            </a:lvl1pPr>
          </a:lstStyle>
          <a:p>
            <a:r>
              <a:rPr lang="es-ES_tradnl" noProof="0" dirty="0" smtClean="0"/>
              <a:t>Separador de capítulos</a:t>
            </a:r>
            <a:endParaRPr lang="es-ES_tradnl" noProof="0" dirty="0"/>
          </a:p>
        </p:txBody>
      </p:sp>
    </p:spTree>
    <p:extLst>
      <p:ext uri="{BB962C8B-B14F-4D97-AF65-F5344CB8AC3E}">
        <p14:creationId xmlns:p14="http://schemas.microsoft.com/office/powerpoint/2010/main" val="3408436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6C222394-B3DD-BD4F-A75E-10AA810730FE}" type="datetimeFigureOut">
              <a:rPr lang="es-ES" smtClean="0"/>
              <a:pPr/>
              <a:t>08/12/2016</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CF482CA5-1CD0-A446-944C-6E237B726030}" type="slidenum">
              <a:rPr lang="es-ES" smtClean="0"/>
              <a:pPr/>
              <a:t>‹Nº›</a:t>
            </a:fld>
            <a:endParaRPr lang="es-ES" dirty="0"/>
          </a:p>
        </p:txBody>
      </p:sp>
    </p:spTree>
    <p:extLst>
      <p:ext uri="{BB962C8B-B14F-4D97-AF65-F5344CB8AC3E}">
        <p14:creationId xmlns:p14="http://schemas.microsoft.com/office/powerpoint/2010/main" val="594910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theme" Target="../theme/theme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theme" Target="../theme/theme7.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222394-B3DD-BD4F-A75E-10AA810730FE}" type="datetimeFigureOut">
              <a:rPr lang="es-ES" smtClean="0"/>
              <a:pPr/>
              <a:t>08/12/2016</a:t>
            </a:fld>
            <a:endParaRPr lang="es-ES" dirty="0"/>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82CA5-1CD0-A446-944C-6E237B726030}" type="slidenum">
              <a:rPr lang="es-ES" smtClean="0"/>
              <a:pPr/>
              <a:t>‹Nº›</a:t>
            </a:fld>
            <a:endParaRPr lang="es-ES" dirty="0"/>
          </a:p>
        </p:txBody>
      </p:sp>
    </p:spTree>
    <p:extLst>
      <p:ext uri="{BB962C8B-B14F-4D97-AF65-F5344CB8AC3E}">
        <p14:creationId xmlns:p14="http://schemas.microsoft.com/office/powerpoint/2010/main" val="11354891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817"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222394-B3DD-BD4F-A75E-10AA810730FE}" type="datetimeFigureOut">
              <a:rPr lang="es-ES" smtClean="0">
                <a:solidFill>
                  <a:prstClr val="black">
                    <a:tint val="75000"/>
                  </a:prstClr>
                </a:solidFill>
                <a:latin typeface="Calibri"/>
              </a:rPr>
              <a:pPr/>
              <a:t>08/12/2016</a:t>
            </a:fld>
            <a:endParaRPr lang="es-ES" dirty="0">
              <a:solidFill>
                <a:prstClr val="black">
                  <a:tint val="75000"/>
                </a:prstClr>
              </a:solidFill>
              <a:latin typeface="Calibri"/>
            </a:endParaRPr>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solidFill>
                <a:prstClr val="black">
                  <a:tint val="75000"/>
                </a:prstClr>
              </a:solidFill>
              <a:latin typeface="Calibri"/>
            </a:endParaRPr>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82CA5-1CD0-A446-944C-6E237B726030}" type="slidenum">
              <a:rPr lang="es-ES" smtClean="0">
                <a:solidFill>
                  <a:prstClr val="black">
                    <a:tint val="75000"/>
                  </a:prstClr>
                </a:solidFill>
                <a:latin typeface="Calibri"/>
              </a:rPr>
              <a:pPr/>
              <a:t>‹Nº›</a:t>
            </a:fld>
            <a:endParaRPr lang="es-ES" dirty="0">
              <a:solidFill>
                <a:prstClr val="black">
                  <a:tint val="75000"/>
                </a:prstClr>
              </a:solidFill>
              <a:latin typeface="Calibri"/>
            </a:endParaRPr>
          </a:p>
        </p:txBody>
      </p:sp>
    </p:spTree>
    <p:extLst>
      <p:ext uri="{BB962C8B-B14F-4D97-AF65-F5344CB8AC3E}">
        <p14:creationId xmlns:p14="http://schemas.microsoft.com/office/powerpoint/2010/main" val="7158695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222394-B3DD-BD4F-A75E-10AA810730FE}" type="datetimeFigureOut">
              <a:rPr lang="es-ES" smtClean="0">
                <a:solidFill>
                  <a:prstClr val="black">
                    <a:tint val="75000"/>
                  </a:prstClr>
                </a:solidFill>
              </a:rPr>
              <a:pPr/>
              <a:t>08/12/2016</a:t>
            </a:fld>
            <a:endParaRPr lang="es-ES" dirty="0">
              <a:solidFill>
                <a:prstClr val="black">
                  <a:tint val="75000"/>
                </a:prstClr>
              </a:solidFill>
            </a:endParaRPr>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solidFill>
                <a:prstClr val="black">
                  <a:tint val="75000"/>
                </a:prstClr>
              </a:solidFill>
            </a:endParaRPr>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82CA5-1CD0-A446-944C-6E237B72603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309165102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222394-B3DD-BD4F-A75E-10AA810730FE}" type="datetimeFigureOut">
              <a:rPr lang="es-ES" smtClean="0">
                <a:solidFill>
                  <a:prstClr val="black">
                    <a:tint val="75000"/>
                  </a:prstClr>
                </a:solidFill>
              </a:rPr>
              <a:pPr/>
              <a:t>08/12/2016</a:t>
            </a:fld>
            <a:endParaRPr lang="es-ES" dirty="0">
              <a:solidFill>
                <a:prstClr val="black">
                  <a:tint val="75000"/>
                </a:prstClr>
              </a:solidFill>
            </a:endParaRPr>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solidFill>
                <a:prstClr val="black">
                  <a:tint val="75000"/>
                </a:prstClr>
              </a:solidFill>
            </a:endParaRPr>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82CA5-1CD0-A446-944C-6E237B72603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116139649"/>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856"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222394-B3DD-BD4F-A75E-10AA810730FE}" type="datetimeFigureOut">
              <a:rPr lang="es-ES" smtClean="0">
                <a:solidFill>
                  <a:prstClr val="black">
                    <a:tint val="75000"/>
                  </a:prstClr>
                </a:solidFill>
              </a:rPr>
              <a:pPr/>
              <a:t>08/12/2016</a:t>
            </a:fld>
            <a:endParaRPr lang="es-ES" dirty="0">
              <a:solidFill>
                <a:prstClr val="black">
                  <a:tint val="75000"/>
                </a:prstClr>
              </a:solidFill>
            </a:endParaRPr>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solidFill>
                <a:prstClr val="black">
                  <a:tint val="75000"/>
                </a:prstClr>
              </a:solidFill>
            </a:endParaRPr>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82CA5-1CD0-A446-944C-6E237B72603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3048038360"/>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222394-B3DD-BD4F-A75E-10AA810730FE}" type="datetimeFigureOut">
              <a:rPr lang="es-ES" smtClean="0">
                <a:solidFill>
                  <a:prstClr val="black">
                    <a:tint val="75000"/>
                  </a:prstClr>
                </a:solidFill>
              </a:rPr>
              <a:pPr/>
              <a:t>08/12/2016</a:t>
            </a:fld>
            <a:endParaRPr lang="es-ES" dirty="0">
              <a:solidFill>
                <a:prstClr val="black">
                  <a:tint val="75000"/>
                </a:prstClr>
              </a:solidFill>
            </a:endParaRPr>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solidFill>
                <a:prstClr val="black">
                  <a:tint val="75000"/>
                </a:prstClr>
              </a:solidFill>
            </a:endParaRPr>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82CA5-1CD0-A446-944C-6E237B72603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3332055571"/>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222394-B3DD-BD4F-A75E-10AA810730FE}" type="datetimeFigureOut">
              <a:rPr lang="es-ES" smtClean="0">
                <a:solidFill>
                  <a:prstClr val="black">
                    <a:tint val="75000"/>
                  </a:prstClr>
                </a:solidFill>
              </a:rPr>
              <a:pPr/>
              <a:t>08/12/2016</a:t>
            </a:fld>
            <a:endParaRPr lang="es-ES" dirty="0">
              <a:solidFill>
                <a:prstClr val="black">
                  <a:tint val="75000"/>
                </a:prstClr>
              </a:solidFill>
            </a:endParaRPr>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solidFill>
                <a:prstClr val="black">
                  <a:tint val="75000"/>
                </a:prstClr>
              </a:solidFill>
            </a:endParaRPr>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82CA5-1CD0-A446-944C-6E237B72603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1446130443"/>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5.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5.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5.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5.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5.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5.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9.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4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0.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0.xml"/><Relationship Id="rId1" Type="http://schemas.openxmlformats.org/officeDocument/2006/relationships/vmlDrawing" Target="../drawings/vmlDrawing1.vml"/><Relationship Id="rId6" Type="http://schemas.openxmlformats.org/officeDocument/2006/relationships/image" Target="../media/image10.wmf"/><Relationship Id="rId5" Type="http://schemas.openxmlformats.org/officeDocument/2006/relationships/package" Target="../embeddings/Hoja_de_c_lculo_de_Microsoft_Excel1.xlsx"/><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0.xml"/></Relationships>
</file>

<file path=ppt/slides/_rels/slide5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5.xml"/><Relationship Id="rId1" Type="http://schemas.openxmlformats.org/officeDocument/2006/relationships/slideLayout" Target="../slideLayouts/slideLayout4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0.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0.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6.xml"/></Relationships>
</file>

<file path=ppt/slides/_rels/slide67.xml.rels><?xml version="1.0" encoding="UTF-8" standalone="yes"?>
<Relationships xmlns="http://schemas.openxmlformats.org/package/2006/relationships"><Relationship Id="rId3" Type="http://schemas.openxmlformats.org/officeDocument/2006/relationships/hyperlink" Target="http://www.ugpp.gov.co/" TargetMode="External"/><Relationship Id="rId2" Type="http://schemas.openxmlformats.org/officeDocument/2006/relationships/notesSlide" Target="../notesSlides/notesSlide47.xml"/><Relationship Id="rId1" Type="http://schemas.openxmlformats.org/officeDocument/2006/relationships/slideLayout" Target="../slideLayouts/slideLayout3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0.xml"/></Relationships>
</file>

<file path=ppt/slides/_rels/slide7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0.xml"/><Relationship Id="rId1" Type="http://schemas.openxmlformats.org/officeDocument/2006/relationships/slideLayout" Target="../slideLayouts/slideLayout3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0.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0.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0.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0.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0.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0.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3" Type="http://schemas.openxmlformats.org/officeDocument/2006/relationships/hyperlink" Target="mailto:contactenos@ugpp.gov.co" TargetMode="External"/><Relationship Id="rId2" Type="http://schemas.openxmlformats.org/officeDocument/2006/relationships/hyperlink" Target="http://www.ugpp.gov.co/" TargetMode="Externa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hyperlink" Target="http://www.ugpp.gov.co/" TargetMode="Externa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0.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9.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9.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9.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9.xm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29.xml"/><Relationship Id="rId1" Type="http://schemas.openxmlformats.org/officeDocument/2006/relationships/vmlDrawing" Target="../drawings/vmlDrawing2.vml"/><Relationship Id="rId6" Type="http://schemas.openxmlformats.org/officeDocument/2006/relationships/image" Target="../media/image10.wmf"/><Relationship Id="rId5" Type="http://schemas.openxmlformats.org/officeDocument/2006/relationships/package" Target="../embeddings/Hoja_de_c_lculo_de_Microsoft_Excel2.xlsx"/><Relationship Id="rId4" Type="http://schemas.openxmlformats.org/officeDocument/2006/relationships/oleObject" Target="../embeddings/oleObject2.bin"/></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9.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5.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pacero\Documents\UGPP\Identidad Visual Corporativa\logosimbolo-slogancurva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513" y="811881"/>
            <a:ext cx="7660724" cy="416969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C:\Users\pacero\Documents\UGPP\Identidad Visual Corporativa\MinHacienda - Prosperida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575" y="5524500"/>
            <a:ext cx="7010400" cy="1047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794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52623"/>
        </a:solidFill>
        <a:effectLst/>
      </p:bgPr>
    </p:bg>
    <p:spTree>
      <p:nvGrpSpPr>
        <p:cNvPr id="1" name=""/>
        <p:cNvGrpSpPr/>
        <p:nvPr/>
      </p:nvGrpSpPr>
      <p:grpSpPr>
        <a:xfrm>
          <a:off x="0" y="0"/>
          <a:ext cx="0" cy="0"/>
          <a:chOff x="0" y="0"/>
          <a:chExt cx="0" cy="0"/>
        </a:xfrm>
      </p:grpSpPr>
      <p:sp>
        <p:nvSpPr>
          <p:cNvPr id="12" name="Marcador de contenido 2"/>
          <p:cNvSpPr txBox="1">
            <a:spLocks/>
          </p:cNvSpPr>
          <p:nvPr/>
        </p:nvSpPr>
        <p:spPr>
          <a:xfrm>
            <a:off x="5359347" y="1564436"/>
            <a:ext cx="3380045" cy="172466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es-ES" sz="1800" dirty="0" smtClean="0">
                <a:solidFill>
                  <a:prstClr val="white"/>
                </a:solidFill>
                <a:latin typeface="Helvetica Neue Bold Condensed"/>
                <a:cs typeface="Helvetica Neue Bold Condensed"/>
              </a:rPr>
              <a:t>Creación de la capacidad  del </a:t>
            </a:r>
            <a:r>
              <a:rPr lang="es-ES" sz="1800" b="1" dirty="0" smtClean="0">
                <a:solidFill>
                  <a:prstClr val="white"/>
                </a:solidFill>
                <a:latin typeface="Helvetica Neue Bold Condensed"/>
                <a:cs typeface="Helvetica Neue Bold Condensed"/>
              </a:rPr>
              <a:t>SISTEMA</a:t>
            </a:r>
            <a:r>
              <a:rPr lang="es-ES" sz="1800" dirty="0" smtClean="0">
                <a:solidFill>
                  <a:prstClr val="white"/>
                </a:solidFill>
                <a:latin typeface="Helvetica Neue Bold Condensed"/>
                <a:cs typeface="Helvetica Neue Bold Condensed"/>
              </a:rPr>
              <a:t> para hacer cumplir las obligaciones de los 6 subsistemas de la Protección social</a:t>
            </a:r>
          </a:p>
        </p:txBody>
      </p:sp>
      <p:sp>
        <p:nvSpPr>
          <p:cNvPr id="13" name="Marcador de contenido 2"/>
          <p:cNvSpPr txBox="1">
            <a:spLocks/>
          </p:cNvSpPr>
          <p:nvPr/>
        </p:nvSpPr>
        <p:spPr>
          <a:xfrm>
            <a:off x="5392835" y="880464"/>
            <a:ext cx="3498573" cy="466294"/>
          </a:xfrm>
          <a:prstGeom prst="rect">
            <a:avLst/>
          </a:prstGeom>
        </p:spPr>
        <p:txBody>
          <a:bodyPr vert="horz" lIns="91440" tIns="45720" rIns="91440" bIns="45720" rtlCol="0">
            <a:noAutofit/>
          </a:bodyPr>
          <a:lstStyle>
            <a:defPPr>
              <a:defRPr lang="es-ES"/>
            </a:defPPr>
            <a:lvl1pPr indent="0">
              <a:spcBef>
                <a:spcPct val="20000"/>
              </a:spcBef>
              <a:buFont typeface="Arial"/>
              <a:buNone/>
              <a:defRPr sz="3200">
                <a:solidFill>
                  <a:schemeClr val="bg1"/>
                </a:solidFill>
                <a:effectLst>
                  <a:outerShdw blurRad="38100" dist="38100" dir="2700000" algn="tl">
                    <a:srgbClr val="000000">
                      <a:alpha val="43137"/>
                    </a:srgbClr>
                  </a:outerShdw>
                </a:effectLst>
                <a:latin typeface="Helvetica Neue Bold Condensed"/>
                <a:cs typeface="Helvetica Neue Bold Condensed"/>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s-ES" b="1" dirty="0" smtClean="0">
                <a:solidFill>
                  <a:prstClr val="white"/>
                </a:solidFill>
              </a:rPr>
              <a:t>PARAFISCALES </a:t>
            </a:r>
            <a:endParaRPr lang="es-ES" b="1" dirty="0">
              <a:solidFill>
                <a:prstClr val="white"/>
              </a:solidFill>
            </a:endParaRPr>
          </a:p>
        </p:txBody>
      </p:sp>
      <p:sp>
        <p:nvSpPr>
          <p:cNvPr id="14" name="Marcador de contenido 2"/>
          <p:cNvSpPr txBox="1">
            <a:spLocks/>
          </p:cNvSpPr>
          <p:nvPr/>
        </p:nvSpPr>
        <p:spPr>
          <a:xfrm>
            <a:off x="424832" y="1520320"/>
            <a:ext cx="4092578" cy="196525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s-ES" sz="2000" dirty="0" smtClean="0">
                <a:solidFill>
                  <a:prstClr val="white"/>
                </a:solidFill>
                <a:latin typeface="Helvetica Neue Bold Condensed"/>
                <a:cs typeface="Helvetica Neue Bold Condensed"/>
              </a:rPr>
              <a:t>Solución </a:t>
            </a:r>
            <a:r>
              <a:rPr lang="es-ES" sz="2000" dirty="0">
                <a:solidFill>
                  <a:prstClr val="white"/>
                </a:solidFill>
                <a:latin typeface="Helvetica Neue Bold Condensed"/>
                <a:cs typeface="Helvetica Neue Bold Condensed"/>
              </a:rPr>
              <a:t>a la problemática pensional </a:t>
            </a:r>
            <a:r>
              <a:rPr lang="es-ES" sz="2000" dirty="0" smtClean="0">
                <a:solidFill>
                  <a:prstClr val="white"/>
                </a:solidFill>
                <a:latin typeface="Helvetica Neue Bold Condensed"/>
                <a:cs typeface="Helvetica Neue Bold Condensed"/>
              </a:rPr>
              <a:t>de </a:t>
            </a:r>
            <a:r>
              <a:rPr lang="es-ES" sz="2000" dirty="0">
                <a:solidFill>
                  <a:prstClr val="white"/>
                </a:solidFill>
                <a:latin typeface="Helvetica Neue Bold Condensed"/>
                <a:cs typeface="Helvetica Neue Bold Condensed"/>
              </a:rPr>
              <a:t>Cajanal, </a:t>
            </a:r>
            <a:r>
              <a:rPr lang="es-ES" sz="2000" dirty="0" smtClean="0">
                <a:solidFill>
                  <a:prstClr val="white"/>
                </a:solidFill>
                <a:latin typeface="Helvetica Neue Bold Condensed"/>
                <a:cs typeface="Helvetica Neue Bold Condensed"/>
              </a:rPr>
              <a:t>Puertos de Colombia </a:t>
            </a:r>
            <a:r>
              <a:rPr lang="es-ES" sz="2000" dirty="0">
                <a:solidFill>
                  <a:prstClr val="white"/>
                </a:solidFill>
                <a:latin typeface="Helvetica Neue Bold Condensed"/>
                <a:cs typeface="Helvetica Neue Bold Condensed"/>
              </a:rPr>
              <a:t>y </a:t>
            </a:r>
            <a:r>
              <a:rPr lang="es-ES" sz="2000" dirty="0" smtClean="0">
                <a:solidFill>
                  <a:prstClr val="white"/>
                </a:solidFill>
                <a:latin typeface="Helvetica Neue Bold Condensed"/>
                <a:cs typeface="Helvetica Neue Bold Condensed"/>
              </a:rPr>
              <a:t>13 </a:t>
            </a:r>
            <a:r>
              <a:rPr lang="es-ES" sz="2000" dirty="0">
                <a:solidFill>
                  <a:prstClr val="white"/>
                </a:solidFill>
                <a:latin typeface="Helvetica Neue Bold Condensed"/>
                <a:cs typeface="Helvetica Neue Bold Condensed"/>
              </a:rPr>
              <a:t>entidades </a:t>
            </a:r>
            <a:r>
              <a:rPr lang="es-ES" sz="2000" dirty="0" smtClean="0">
                <a:solidFill>
                  <a:prstClr val="white"/>
                </a:solidFill>
                <a:latin typeface="Helvetica Neue Bold Condensed"/>
                <a:cs typeface="Helvetica Neue Bold Condensed"/>
              </a:rPr>
              <a:t>más, </a:t>
            </a:r>
            <a:r>
              <a:rPr lang="en-US" sz="2000" dirty="0" smtClean="0">
                <a:solidFill>
                  <a:prstClr val="white"/>
                </a:solidFill>
                <a:latin typeface="Helvetica Neue "/>
              </a:rPr>
              <a:t>de</a:t>
            </a:r>
            <a:r>
              <a:rPr lang="es-ES" sz="2000" dirty="0" smtClean="0">
                <a:solidFill>
                  <a:prstClr val="white"/>
                </a:solidFill>
                <a:latin typeface="Helvetica Neue "/>
              </a:rPr>
              <a:t> </a:t>
            </a:r>
            <a:r>
              <a:rPr lang="es-ES" sz="2000" b="1" dirty="0">
                <a:solidFill>
                  <a:prstClr val="white"/>
                </a:solidFill>
                <a:latin typeface="Helvetica Neue "/>
              </a:rPr>
              <a:t>40 entidades públicas </a:t>
            </a:r>
            <a:r>
              <a:rPr lang="es-ES" sz="2000" dirty="0">
                <a:solidFill>
                  <a:prstClr val="white"/>
                </a:solidFill>
                <a:latin typeface="Helvetica Neue "/>
              </a:rPr>
              <a:t>del orden nacional liquidadas o en proceso de liquidación**</a:t>
            </a:r>
          </a:p>
          <a:p>
            <a:pPr marL="0" indent="0">
              <a:buFont typeface="Arial"/>
              <a:buNone/>
            </a:pPr>
            <a:r>
              <a:rPr lang="es-ES" sz="2000" dirty="0" smtClean="0">
                <a:solidFill>
                  <a:prstClr val="white"/>
                </a:solidFill>
                <a:latin typeface="Helvetica Neue Bold Condensed"/>
                <a:cs typeface="Helvetica Neue Bold Condensed"/>
              </a:rPr>
              <a:t> </a:t>
            </a:r>
            <a:endParaRPr lang="es-ES" sz="2000" dirty="0">
              <a:solidFill>
                <a:prstClr val="white"/>
              </a:solidFill>
              <a:latin typeface="Helvetica Neue Bold Condensed"/>
              <a:cs typeface="Helvetica Neue Bold Condensed"/>
            </a:endParaRPr>
          </a:p>
        </p:txBody>
      </p:sp>
      <p:sp>
        <p:nvSpPr>
          <p:cNvPr id="15" name="Marcador de contenido 2"/>
          <p:cNvSpPr txBox="1">
            <a:spLocks/>
          </p:cNvSpPr>
          <p:nvPr/>
        </p:nvSpPr>
        <p:spPr>
          <a:xfrm>
            <a:off x="331086" y="926986"/>
            <a:ext cx="3498573" cy="50016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s-ES" b="1" dirty="0" smtClean="0">
                <a:solidFill>
                  <a:prstClr val="white"/>
                </a:solidFill>
                <a:effectLst>
                  <a:outerShdw blurRad="38100" dist="38100" dir="2700000" algn="tl">
                    <a:srgbClr val="000000">
                      <a:alpha val="43137"/>
                    </a:srgbClr>
                  </a:outerShdw>
                </a:effectLst>
                <a:latin typeface="Helvetica Neue Bold Condensed"/>
                <a:cs typeface="Helvetica Neue Bold Condensed"/>
              </a:rPr>
              <a:t>PENSIONES</a:t>
            </a:r>
            <a:r>
              <a:rPr lang="es-ES" dirty="0" smtClean="0">
                <a:solidFill>
                  <a:prstClr val="white"/>
                </a:solidFill>
                <a:effectLst>
                  <a:outerShdw blurRad="38100" dist="38100" dir="2700000" algn="tl">
                    <a:srgbClr val="000000">
                      <a:alpha val="43137"/>
                    </a:srgbClr>
                  </a:outerShdw>
                </a:effectLst>
                <a:latin typeface="Helvetica Neue Bold Condensed"/>
                <a:cs typeface="Helvetica Neue Bold Condensed"/>
              </a:rPr>
              <a:t> </a:t>
            </a:r>
            <a:endParaRPr lang="es-ES" dirty="0">
              <a:solidFill>
                <a:prstClr val="white"/>
              </a:solidFill>
              <a:effectLst>
                <a:outerShdw blurRad="38100" dist="38100" dir="2700000" algn="tl">
                  <a:srgbClr val="000000">
                    <a:alpha val="43137"/>
                  </a:srgbClr>
                </a:outerShdw>
              </a:effectLst>
              <a:latin typeface="Helvetica Neue Bold Condensed"/>
              <a:cs typeface="Helvetica Neue Bold Condensed"/>
            </a:endParaRPr>
          </a:p>
        </p:txBody>
      </p:sp>
      <p:grpSp>
        <p:nvGrpSpPr>
          <p:cNvPr id="16" name="Agrupar 2"/>
          <p:cNvGrpSpPr/>
          <p:nvPr/>
        </p:nvGrpSpPr>
        <p:grpSpPr>
          <a:xfrm>
            <a:off x="5105125" y="3436503"/>
            <a:ext cx="3644291" cy="2334649"/>
            <a:chOff x="4902808" y="3273523"/>
            <a:chExt cx="3644291" cy="2334649"/>
          </a:xfrm>
        </p:grpSpPr>
        <p:sp>
          <p:nvSpPr>
            <p:cNvPr id="17" name="Rectángulo 15"/>
            <p:cNvSpPr/>
            <p:nvPr/>
          </p:nvSpPr>
          <p:spPr>
            <a:xfrm>
              <a:off x="5300979" y="3454240"/>
              <a:ext cx="3246120" cy="1513841"/>
            </a:xfrm>
            <a:prstGeom prst="rect">
              <a:avLst/>
            </a:prstGeom>
            <a:solidFill>
              <a:srgbClr val="EEEC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solidFill>
                  <a:prstClr val="white"/>
                </a:solidFill>
              </a:endParaRPr>
            </a:p>
          </p:txBody>
        </p:sp>
        <p:sp>
          <p:nvSpPr>
            <p:cNvPr id="18" name="Marcador de contenido 2"/>
            <p:cNvSpPr txBox="1">
              <a:spLocks/>
            </p:cNvSpPr>
            <p:nvPr/>
          </p:nvSpPr>
          <p:spPr>
            <a:xfrm>
              <a:off x="7061200" y="4701321"/>
              <a:ext cx="1475876" cy="27432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Font typeface="Arial"/>
                <a:buNone/>
              </a:pPr>
              <a:r>
                <a:rPr lang="es-ES" sz="1200" dirty="0" smtClean="0">
                  <a:solidFill>
                    <a:srgbClr val="C00000"/>
                  </a:solidFill>
                </a:rPr>
                <a:t>*</a:t>
              </a:r>
              <a:r>
                <a:rPr lang="es-ES" sz="1200" dirty="0" smtClean="0">
                  <a:solidFill>
                    <a:srgbClr val="C00000"/>
                  </a:solidFill>
                  <a:effectLst>
                    <a:outerShdw blurRad="38100" dist="38100" dir="2700000" algn="tl">
                      <a:srgbClr val="000000">
                        <a:alpha val="43137"/>
                      </a:srgbClr>
                    </a:outerShdw>
                  </a:effectLst>
                </a:rPr>
                <a:t>Cifra de 2013</a:t>
              </a:r>
              <a:endParaRPr lang="es-ES" sz="1200" dirty="0">
                <a:solidFill>
                  <a:srgbClr val="C00000"/>
                </a:solidFill>
                <a:effectLst>
                  <a:outerShdw blurRad="38100" dist="38100" dir="2700000" algn="tl">
                    <a:srgbClr val="000000">
                      <a:alpha val="43137"/>
                    </a:srgbClr>
                  </a:outerShdw>
                </a:effectLst>
              </a:endParaRPr>
            </a:p>
          </p:txBody>
        </p:sp>
        <p:sp>
          <p:nvSpPr>
            <p:cNvPr id="19" name="Marcador de contenido 2"/>
            <p:cNvSpPr txBox="1">
              <a:spLocks/>
            </p:cNvSpPr>
            <p:nvPr/>
          </p:nvSpPr>
          <p:spPr>
            <a:xfrm>
              <a:off x="5300979" y="4314864"/>
              <a:ext cx="2966720" cy="797937"/>
            </a:xfrm>
            <a:prstGeom prst="rect">
              <a:avLst/>
            </a:prstGeom>
            <a:ln>
              <a:noFill/>
            </a:ln>
          </p:spPr>
          <p:txBody>
            <a:bodyPr vert="horz" lIns="91440" tIns="45720" rIns="91440" bIns="45720" rtlCol="0">
              <a:normAutofit/>
            </a:bodyPr>
            <a:lstStyle>
              <a:lvl1pPr indent="0">
                <a:spcBef>
                  <a:spcPct val="20000"/>
                </a:spcBef>
                <a:buFont typeface="Arial"/>
                <a:buNone/>
                <a:defRPr sz="2400">
                  <a:solidFill>
                    <a:schemeClr val="tx1">
                      <a:lumMod val="85000"/>
                      <a:lumOff val="15000"/>
                    </a:schemeClr>
                  </a:solidFill>
                  <a:latin typeface="Helvetica Neue Light"/>
                  <a:cs typeface="Helvetica Neue Light"/>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s-ES" sz="2800" b="1" dirty="0" smtClean="0">
                  <a:solidFill>
                    <a:srgbClr val="C00000"/>
                  </a:solidFill>
                  <a:effectLst>
                    <a:outerShdw blurRad="38100" dist="38100" dir="2700000" algn="tl">
                      <a:srgbClr val="000000">
                        <a:alpha val="43137"/>
                      </a:srgbClr>
                    </a:outerShdw>
                  </a:effectLst>
                  <a:latin typeface="Helvetica Neue Bold Condensed"/>
                  <a:cs typeface="Helvetica Neue Bold Condensed"/>
                </a:rPr>
                <a:t>Recaudo Anual</a:t>
              </a:r>
              <a:endParaRPr lang="es-ES" sz="2800" b="1" dirty="0">
                <a:solidFill>
                  <a:srgbClr val="C00000"/>
                </a:solidFill>
                <a:effectLst>
                  <a:outerShdw blurRad="38100" dist="38100" dir="2700000" algn="tl">
                    <a:srgbClr val="000000">
                      <a:alpha val="43137"/>
                    </a:srgbClr>
                  </a:outerShdw>
                </a:effectLst>
                <a:latin typeface="Helvetica Neue Bold Condensed"/>
                <a:cs typeface="Helvetica Neue Bold Condensed"/>
              </a:endParaRPr>
            </a:p>
          </p:txBody>
        </p:sp>
        <p:sp>
          <p:nvSpPr>
            <p:cNvPr id="20" name="Marcador de contenido 2"/>
            <p:cNvSpPr txBox="1">
              <a:spLocks/>
            </p:cNvSpPr>
            <p:nvPr/>
          </p:nvSpPr>
          <p:spPr>
            <a:xfrm>
              <a:off x="5300978" y="3273523"/>
              <a:ext cx="3236097" cy="61975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s-ES" sz="6000" b="1" dirty="0" smtClean="0">
                  <a:solidFill>
                    <a:srgbClr val="C00000"/>
                  </a:solidFill>
                  <a:effectLst>
                    <a:outerShdw blurRad="38100" dist="38100" dir="2700000" algn="tl">
                      <a:srgbClr val="000000">
                        <a:alpha val="43137"/>
                      </a:srgbClr>
                    </a:outerShdw>
                  </a:effectLst>
                  <a:latin typeface="Helvetica Neue Bold Condensed"/>
                  <a:cs typeface="Helvetica Neue Bold Condensed"/>
                </a:rPr>
                <a:t>$ 43,6 B</a:t>
              </a:r>
              <a:endParaRPr lang="es-ES" sz="6000" b="1" dirty="0">
                <a:solidFill>
                  <a:srgbClr val="C00000"/>
                </a:solidFill>
                <a:effectLst>
                  <a:outerShdw blurRad="38100" dist="38100" dir="2700000" algn="tl">
                    <a:srgbClr val="000000">
                      <a:alpha val="43137"/>
                    </a:srgbClr>
                  </a:outerShdw>
                </a:effectLst>
                <a:latin typeface="Helvetica Neue Bold Condensed"/>
                <a:cs typeface="Helvetica Neue Bold Condensed"/>
              </a:endParaRPr>
            </a:p>
          </p:txBody>
        </p:sp>
        <p:sp>
          <p:nvSpPr>
            <p:cNvPr id="21" name="Marcador de contenido 2"/>
            <p:cNvSpPr txBox="1">
              <a:spLocks/>
            </p:cNvSpPr>
            <p:nvPr/>
          </p:nvSpPr>
          <p:spPr>
            <a:xfrm>
              <a:off x="4902808" y="4984476"/>
              <a:ext cx="3644291" cy="623696"/>
            </a:xfrm>
            <a:prstGeom prst="rect">
              <a:avLst/>
            </a:prstGeom>
            <a:ln>
              <a:noFill/>
            </a:ln>
          </p:spPr>
          <p:txBody>
            <a:bodyPr vert="horz" lIns="91440" tIns="45720" rIns="91440" bIns="45720" rtlCol="0">
              <a:noAutofit/>
            </a:bodyPr>
            <a:lstStyle>
              <a:defPPr>
                <a:defRPr lang="es-ES"/>
              </a:defPPr>
              <a:lvl1pPr indent="0">
                <a:spcBef>
                  <a:spcPct val="20000"/>
                </a:spcBef>
                <a:buFont typeface="Arial"/>
                <a:buNone/>
                <a:defRPr sz="1500">
                  <a:solidFill>
                    <a:schemeClr val="tx1">
                      <a:lumMod val="85000"/>
                      <a:lumOff val="15000"/>
                    </a:schemeClr>
                  </a:solidFill>
                  <a:latin typeface="Helvetica Neue Light"/>
                  <a:cs typeface="Helvetica Neue Light"/>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algn="r"/>
              <a:r>
                <a:rPr lang="es-ES_tradnl" sz="1100" b="1" dirty="0" smtClean="0">
                  <a:solidFill>
                    <a:prstClr val="white"/>
                  </a:solidFill>
                  <a:latin typeface="Helvetica Neue "/>
                </a:rPr>
                <a:t>Año 2012 –  $39,9 B</a:t>
              </a:r>
            </a:p>
            <a:p>
              <a:pPr algn="r"/>
              <a:r>
                <a:rPr lang="es-ES_tradnl" sz="1100" b="1" dirty="0" smtClean="0">
                  <a:solidFill>
                    <a:prstClr val="white"/>
                  </a:solidFill>
                  <a:latin typeface="Helvetica Neue "/>
                </a:rPr>
                <a:t>Incremento 9,3%</a:t>
              </a:r>
            </a:p>
          </p:txBody>
        </p:sp>
      </p:grpSp>
      <p:grpSp>
        <p:nvGrpSpPr>
          <p:cNvPr id="22" name="Agrupar 1"/>
          <p:cNvGrpSpPr/>
          <p:nvPr/>
        </p:nvGrpSpPr>
        <p:grpSpPr>
          <a:xfrm>
            <a:off x="424831" y="3485575"/>
            <a:ext cx="3609682" cy="2589708"/>
            <a:chOff x="1092199" y="3252291"/>
            <a:chExt cx="3609682" cy="2589708"/>
          </a:xfrm>
        </p:grpSpPr>
        <p:sp>
          <p:nvSpPr>
            <p:cNvPr id="23" name="Rectángulo 20"/>
            <p:cNvSpPr/>
            <p:nvPr/>
          </p:nvSpPr>
          <p:spPr>
            <a:xfrm>
              <a:off x="1092199" y="3399650"/>
              <a:ext cx="3404827" cy="1513839"/>
            </a:xfrm>
            <a:prstGeom prst="rect">
              <a:avLst/>
            </a:prstGeom>
            <a:solidFill>
              <a:srgbClr val="EEEC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solidFill>
                  <a:prstClr val="white"/>
                </a:solidFill>
              </a:endParaRPr>
            </a:p>
          </p:txBody>
        </p:sp>
        <p:sp>
          <p:nvSpPr>
            <p:cNvPr id="24" name="Marcador de contenido 2"/>
            <p:cNvSpPr txBox="1">
              <a:spLocks/>
            </p:cNvSpPr>
            <p:nvPr/>
          </p:nvSpPr>
          <p:spPr>
            <a:xfrm>
              <a:off x="1226821" y="4302352"/>
              <a:ext cx="3270205" cy="797937"/>
            </a:xfrm>
            <a:prstGeom prst="rect">
              <a:avLst/>
            </a:prstGeom>
            <a:ln>
              <a:noFill/>
            </a:ln>
          </p:spPr>
          <p:txBody>
            <a:bodyPr vert="horz" lIns="91440" tIns="45720" rIns="91440" bIns="45720" rtlCol="0">
              <a:noAutofit/>
            </a:bodyPr>
            <a:lstStyle>
              <a:lvl1pPr indent="0">
                <a:spcBef>
                  <a:spcPct val="20000"/>
                </a:spcBef>
                <a:buFont typeface="Arial"/>
                <a:buNone/>
                <a:defRPr sz="2400">
                  <a:solidFill>
                    <a:schemeClr val="tx1">
                      <a:lumMod val="85000"/>
                      <a:lumOff val="15000"/>
                    </a:schemeClr>
                  </a:solidFill>
                  <a:latin typeface="Helvetica Neue Light"/>
                  <a:cs typeface="Helvetica Neue Light"/>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s-ES" sz="3600" b="1" dirty="0" smtClean="0">
                  <a:solidFill>
                    <a:srgbClr val="F79646">
                      <a:lumMod val="75000"/>
                    </a:srgbClr>
                  </a:solidFill>
                  <a:effectLst>
                    <a:outerShdw blurRad="38100" dist="38100" dir="2700000" algn="tl">
                      <a:srgbClr val="000000">
                        <a:alpha val="43137"/>
                      </a:srgbClr>
                    </a:outerShdw>
                  </a:effectLst>
                  <a:latin typeface="Helvetica Neue Bold Condensed"/>
                  <a:cs typeface="Helvetica Neue Bold Condensed"/>
                </a:rPr>
                <a:t>Pensionados</a:t>
              </a:r>
              <a:endParaRPr lang="es-ES" sz="3600" b="1" dirty="0">
                <a:solidFill>
                  <a:srgbClr val="F79646">
                    <a:lumMod val="75000"/>
                  </a:srgbClr>
                </a:solidFill>
                <a:effectLst>
                  <a:outerShdw blurRad="38100" dist="38100" dir="2700000" algn="tl">
                    <a:srgbClr val="000000">
                      <a:alpha val="43137"/>
                    </a:srgbClr>
                  </a:outerShdw>
                </a:effectLst>
                <a:latin typeface="Helvetica Neue Bold Condensed"/>
                <a:cs typeface="Helvetica Neue Bold Condensed"/>
              </a:endParaRPr>
            </a:p>
          </p:txBody>
        </p:sp>
        <p:sp>
          <p:nvSpPr>
            <p:cNvPr id="25" name="Marcador de contenido 2"/>
            <p:cNvSpPr txBox="1">
              <a:spLocks/>
            </p:cNvSpPr>
            <p:nvPr/>
          </p:nvSpPr>
          <p:spPr>
            <a:xfrm>
              <a:off x="1092200" y="3252291"/>
              <a:ext cx="3251198" cy="61975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s-ES" sz="6600" b="1" dirty="0" smtClean="0">
                  <a:solidFill>
                    <a:srgbClr val="F79646">
                      <a:lumMod val="75000"/>
                    </a:srgbClr>
                  </a:solidFill>
                  <a:effectLst>
                    <a:outerShdw blurRad="38100" dist="38100" dir="2700000" algn="tl">
                      <a:srgbClr val="000000">
                        <a:alpha val="43137"/>
                      </a:srgbClr>
                    </a:outerShdw>
                  </a:effectLst>
                  <a:latin typeface="Helvetica Neue Bold Condensed"/>
                  <a:cs typeface="Helvetica Neue Bold Condensed"/>
                </a:rPr>
                <a:t>341.026</a:t>
              </a:r>
              <a:endParaRPr lang="es-ES" sz="6600" b="1" dirty="0">
                <a:solidFill>
                  <a:srgbClr val="F79646">
                    <a:lumMod val="75000"/>
                  </a:srgbClr>
                </a:solidFill>
                <a:effectLst>
                  <a:outerShdw blurRad="38100" dist="38100" dir="2700000" algn="tl">
                    <a:srgbClr val="000000">
                      <a:alpha val="43137"/>
                    </a:srgbClr>
                  </a:outerShdw>
                </a:effectLst>
                <a:latin typeface="Helvetica Neue Bold Condensed"/>
                <a:cs typeface="Helvetica Neue Bold Condensed"/>
              </a:endParaRPr>
            </a:p>
          </p:txBody>
        </p:sp>
        <p:sp>
          <p:nvSpPr>
            <p:cNvPr id="26" name="Marcador de contenido 2"/>
            <p:cNvSpPr txBox="1">
              <a:spLocks/>
            </p:cNvSpPr>
            <p:nvPr/>
          </p:nvSpPr>
          <p:spPr>
            <a:xfrm>
              <a:off x="1092199" y="4978400"/>
              <a:ext cx="3496261" cy="863599"/>
            </a:xfrm>
            <a:prstGeom prst="rect">
              <a:avLst/>
            </a:prstGeom>
            <a:ln>
              <a:noFill/>
            </a:ln>
          </p:spPr>
          <p:txBody>
            <a:bodyPr vert="horz" lIns="91440" tIns="45720" rIns="91440" bIns="45720" rtlCol="0">
              <a:normAutofit/>
            </a:bodyPr>
            <a:lstStyle>
              <a:lvl1pPr indent="0">
                <a:spcBef>
                  <a:spcPct val="20000"/>
                </a:spcBef>
                <a:buFont typeface="Arial"/>
                <a:buNone/>
                <a:defRPr sz="2400">
                  <a:solidFill>
                    <a:schemeClr val="tx1">
                      <a:lumMod val="85000"/>
                      <a:lumOff val="15000"/>
                    </a:schemeClr>
                  </a:solidFill>
                  <a:latin typeface="Helvetica Neue Light"/>
                  <a:cs typeface="Helvetica Neue Light"/>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endParaRPr lang="es-ES" sz="1600" dirty="0">
                <a:solidFill>
                  <a:prstClr val="white"/>
                </a:solidFill>
                <a:latin typeface="Helvetica Neue "/>
              </a:endParaRPr>
            </a:p>
          </p:txBody>
        </p:sp>
        <p:sp>
          <p:nvSpPr>
            <p:cNvPr id="27" name="Marcador de contenido 2"/>
            <p:cNvSpPr txBox="1">
              <a:spLocks/>
            </p:cNvSpPr>
            <p:nvPr/>
          </p:nvSpPr>
          <p:spPr>
            <a:xfrm>
              <a:off x="1092199" y="4977457"/>
              <a:ext cx="3609682" cy="389466"/>
            </a:xfrm>
            <a:prstGeom prst="rect">
              <a:avLst/>
            </a:prstGeom>
            <a:ln>
              <a:noFill/>
            </a:ln>
          </p:spPr>
          <p:txBody>
            <a:bodyPr vert="horz" lIns="91440" tIns="45720" rIns="91440" bIns="45720" rtlCol="0">
              <a:noAutofit/>
            </a:bodyPr>
            <a:lstStyle>
              <a:lvl1pPr indent="0">
                <a:spcBef>
                  <a:spcPct val="20000"/>
                </a:spcBef>
                <a:buFont typeface="Arial"/>
                <a:buNone/>
                <a:defRPr sz="2400">
                  <a:solidFill>
                    <a:schemeClr val="tx1">
                      <a:lumMod val="85000"/>
                      <a:lumOff val="15000"/>
                    </a:schemeClr>
                  </a:solidFill>
                  <a:latin typeface="Helvetica Neue Light"/>
                  <a:cs typeface="Helvetica Neue Light"/>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s-ES_tradnl" sz="1100" b="1" dirty="0" smtClean="0">
                  <a:solidFill>
                    <a:prstClr val="white"/>
                  </a:solidFill>
                  <a:latin typeface="Helvetica Neue "/>
                </a:rPr>
                <a:t>** Hoy la UGPP ha recibido 300.600  (88%) pensionados de 15 entidades.</a:t>
              </a:r>
              <a:endParaRPr lang="es-ES" sz="1100" b="1" dirty="0">
                <a:solidFill>
                  <a:prstClr val="white"/>
                </a:solidFill>
                <a:latin typeface="Helvetica Neue "/>
              </a:endParaRPr>
            </a:p>
          </p:txBody>
        </p:sp>
      </p:grpSp>
      <p:sp>
        <p:nvSpPr>
          <p:cNvPr id="28" name="Marcador de contenido 2"/>
          <p:cNvSpPr txBox="1">
            <a:spLocks/>
          </p:cNvSpPr>
          <p:nvPr/>
        </p:nvSpPr>
        <p:spPr>
          <a:xfrm>
            <a:off x="481307" y="5437502"/>
            <a:ext cx="3609682" cy="509772"/>
          </a:xfrm>
          <a:prstGeom prst="rect">
            <a:avLst/>
          </a:prstGeom>
          <a:ln>
            <a:noFill/>
          </a:ln>
        </p:spPr>
        <p:txBody>
          <a:bodyPr vert="horz" lIns="91440" tIns="45720" rIns="91440" bIns="45720" rtlCol="0">
            <a:noAutofit/>
          </a:bodyPr>
          <a:lstStyle>
            <a:lvl1pPr indent="0">
              <a:spcBef>
                <a:spcPct val="20000"/>
              </a:spcBef>
              <a:buFont typeface="Arial"/>
              <a:buNone/>
              <a:defRPr sz="2400">
                <a:solidFill>
                  <a:schemeClr val="tx1">
                    <a:lumMod val="85000"/>
                    <a:lumOff val="15000"/>
                  </a:schemeClr>
                </a:solidFill>
                <a:latin typeface="Helvetica Neue Light"/>
                <a:cs typeface="Helvetica Neue Light"/>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endParaRPr lang="es-ES" sz="1000" dirty="0">
              <a:solidFill>
                <a:prstClr val="white"/>
              </a:solidFill>
              <a:latin typeface="Helvetica Neue "/>
            </a:endParaRPr>
          </a:p>
        </p:txBody>
      </p:sp>
    </p:spTree>
    <p:extLst>
      <p:ext uri="{BB962C8B-B14F-4D97-AF65-F5344CB8AC3E}">
        <p14:creationId xmlns:p14="http://schemas.microsoft.com/office/powerpoint/2010/main" val="3374514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3366547325"/>
              </p:ext>
            </p:extLst>
          </p:nvPr>
        </p:nvGraphicFramePr>
        <p:xfrm>
          <a:off x="846880" y="1543393"/>
          <a:ext cx="8087376" cy="4080242"/>
        </p:xfrm>
        <a:graphic>
          <a:graphicData uri="http://schemas.openxmlformats.org/drawingml/2006/table">
            <a:tbl>
              <a:tblPr/>
              <a:tblGrid>
                <a:gridCol w="1347896"/>
                <a:gridCol w="1347896"/>
                <a:gridCol w="1347896"/>
                <a:gridCol w="1347896"/>
                <a:gridCol w="1347896"/>
                <a:gridCol w="1347896"/>
              </a:tblGrid>
              <a:tr h="1224236">
                <a:tc>
                  <a:txBody>
                    <a:bodyPr/>
                    <a:lstStyle/>
                    <a:p>
                      <a:pPr algn="ctr" fontAlgn="ctr"/>
                      <a:r>
                        <a:rPr lang="es-CO" sz="1100" b="0" i="0" u="none" strike="noStrike" dirty="0">
                          <a:solidFill>
                            <a:srgbClr val="FFFFFF"/>
                          </a:solidFill>
                          <a:effectLst/>
                          <a:latin typeface="Arial Narrow"/>
                        </a:rPr>
                        <a:t>16.2. Nombre cuenta contable </a:t>
                      </a:r>
                      <a:r>
                        <a:rPr lang="es-CO" sz="1100" b="1" i="0" u="none" strike="noStrike" dirty="0">
                          <a:solidFill>
                            <a:srgbClr val="FFFFFF"/>
                          </a:solidFill>
                          <a:effectLst/>
                          <a:latin typeface="Arial Narrow"/>
                        </a:rPr>
                        <a:t>INCAPACIDADES</a:t>
                      </a:r>
                      <a:endParaRPr lang="es-CO" sz="1100" b="0" i="0" u="none" strike="noStrike" dirty="0">
                        <a:solidFill>
                          <a:srgbClr val="FFFFFF"/>
                        </a:solidFill>
                        <a:effectLst/>
                        <a:latin typeface="Arial Narrow"/>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fontAlgn="b"/>
                      <a:endParaRPr lang="es-CO" sz="1200" b="1" i="0" u="none" strike="noStrike" dirty="0">
                        <a:solidFill>
                          <a:srgbClr val="000000"/>
                        </a:solidFill>
                        <a:effectLst/>
                        <a:latin typeface="Arial Narrow"/>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s-CO" sz="1200" b="1" i="0" u="none" strike="noStrike" dirty="0">
                        <a:solidFill>
                          <a:srgbClr val="000000"/>
                        </a:solidFill>
                        <a:effectLst/>
                        <a:latin typeface="Arial Narrow"/>
                      </a:endParaRPr>
                    </a:p>
                  </a:txBody>
                  <a:tcPr marL="0" marR="0" marT="0" marB="0" anchor="b">
                    <a:lnL>
                      <a:noFill/>
                    </a:lnL>
                    <a:lnR>
                      <a:noFill/>
                    </a:lnR>
                    <a:lnT>
                      <a:noFill/>
                    </a:lnT>
                    <a:lnB>
                      <a:noFill/>
                    </a:lnB>
                  </a:tcPr>
                </a:tc>
                <a:tc>
                  <a:txBody>
                    <a:bodyPr/>
                    <a:lstStyle/>
                    <a:p>
                      <a:pPr algn="ctr" fontAlgn="b"/>
                      <a:endParaRPr lang="es-CO" sz="1200" b="1" i="0" u="none" strike="noStrike" dirty="0">
                        <a:solidFill>
                          <a:srgbClr val="000000"/>
                        </a:solidFill>
                        <a:effectLst/>
                        <a:latin typeface="Arial Narrow"/>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s-CO" sz="1100" b="0" i="0" u="none" strike="noStrike" dirty="0">
                          <a:solidFill>
                            <a:srgbClr val="FFFFFF"/>
                          </a:solidFill>
                          <a:effectLst/>
                          <a:latin typeface="Arial Narrow"/>
                        </a:rPr>
                        <a:t>20.2. Nombre cuenta contable permisos o licencias remuneradas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fontAlgn="b"/>
                      <a:endParaRPr lang="es-CO" sz="1200" b="1" i="0" u="none" strike="noStrike" dirty="0">
                        <a:solidFill>
                          <a:srgbClr val="000000"/>
                        </a:solidFill>
                        <a:effectLst/>
                        <a:latin typeface="Arial Narrow"/>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r>
              <a:tr h="204039">
                <a:tc>
                  <a:txBody>
                    <a:bodyPr/>
                    <a:lstStyle/>
                    <a:p>
                      <a:pPr algn="ctr" fontAlgn="ctr"/>
                      <a:r>
                        <a:rPr lang="es-CO" sz="1100" b="0" i="0" u="none" strike="noStrike" dirty="0">
                          <a:solidFill>
                            <a:srgbClr val="FFFFFF"/>
                          </a:solidFill>
                          <a:effectLst/>
                          <a:latin typeface="Arial Narrow"/>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s-CO" sz="1200" b="1" i="0" u="none" strike="noStrike" dirty="0">
                        <a:solidFill>
                          <a:srgbClr val="000000"/>
                        </a:solidFill>
                        <a:effectLst/>
                        <a:latin typeface="Arial Narrow"/>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s-CO" sz="1200" b="1" i="0" u="none" strike="noStrike" dirty="0">
                        <a:solidFill>
                          <a:srgbClr val="000000"/>
                        </a:solidFill>
                        <a:effectLst/>
                        <a:latin typeface="Arial Narrow"/>
                      </a:endParaRPr>
                    </a:p>
                  </a:txBody>
                  <a:tcPr marL="0" marR="0" marT="0" marB="0" anchor="b">
                    <a:lnL>
                      <a:noFill/>
                    </a:lnL>
                    <a:lnR>
                      <a:noFill/>
                    </a:lnR>
                    <a:lnT>
                      <a:noFill/>
                    </a:lnT>
                    <a:lnB>
                      <a:noFill/>
                    </a:lnB>
                  </a:tcPr>
                </a:tc>
                <a:tc>
                  <a:txBody>
                    <a:bodyPr/>
                    <a:lstStyle/>
                    <a:p>
                      <a:pPr algn="ctr" fontAlgn="b"/>
                      <a:endParaRPr lang="es-CO" sz="1200" b="1" i="0" u="none" strike="noStrike" dirty="0">
                        <a:solidFill>
                          <a:srgbClr val="000000"/>
                        </a:solidFill>
                        <a:effectLst/>
                        <a:latin typeface="Arial Narrow"/>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s-CO" sz="1100" b="0" i="0" u="none" strike="noStrike" dirty="0">
                          <a:solidFill>
                            <a:srgbClr val="FFFFFF"/>
                          </a:solidFill>
                          <a:effectLst/>
                          <a:latin typeface="Arial Narrow"/>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s-CO" sz="1200" b="1" i="0" u="none" strike="noStrike" dirty="0">
                        <a:solidFill>
                          <a:srgbClr val="000000"/>
                        </a:solidFill>
                        <a:effectLst/>
                        <a:latin typeface="Arial Narrow"/>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r>
              <a:tr h="1020197">
                <a:tc>
                  <a:txBody>
                    <a:bodyPr/>
                    <a:lstStyle/>
                    <a:p>
                      <a:pPr algn="ctr" fontAlgn="ctr"/>
                      <a:r>
                        <a:rPr lang="es-CO" sz="1100" b="0" i="0" u="none" strike="noStrike" dirty="0">
                          <a:solidFill>
                            <a:srgbClr val="FFFFFF"/>
                          </a:solidFill>
                          <a:effectLst/>
                          <a:latin typeface="Arial Narrow"/>
                        </a:rPr>
                        <a:t>16.1. Cuenta contable incapacidades </a:t>
                      </a:r>
                      <a:r>
                        <a:rPr lang="es-CO" sz="1100" b="1" i="0" u="none" strike="noStrike" dirty="0">
                          <a:solidFill>
                            <a:srgbClr val="FFFFFF"/>
                          </a:solidFill>
                          <a:effectLst/>
                          <a:latin typeface="Arial Narrow"/>
                        </a:rPr>
                        <a:t>5105XXX</a:t>
                      </a:r>
                      <a:endParaRPr lang="es-CO" sz="1100" b="0" i="0" u="none" strike="noStrike" dirty="0">
                        <a:solidFill>
                          <a:srgbClr val="FFFFFF"/>
                        </a:solidFill>
                        <a:effectLst/>
                        <a:latin typeface="Arial Narrow"/>
                      </a:endParaRP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l" fontAlgn="b"/>
                      <a:endParaRPr lang="es-CO" sz="1100" b="0" i="0" u="none" strike="noStrike" dirty="0">
                        <a:solidFill>
                          <a:srgbClr val="000000"/>
                        </a:solidFill>
                        <a:effectLst/>
                        <a:latin typeface="Arial Narrow"/>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CO" sz="1100" b="0" i="0" u="none" strike="noStrike" dirty="0">
                        <a:solidFill>
                          <a:srgbClr val="000000"/>
                        </a:solidFill>
                        <a:effectLst/>
                        <a:latin typeface="Arial Narrow"/>
                      </a:endParaRPr>
                    </a:p>
                  </a:txBody>
                  <a:tcPr marL="0" marR="0" marT="0" marB="0" anchor="b">
                    <a:lnL>
                      <a:noFill/>
                    </a:lnL>
                    <a:lnR>
                      <a:noFill/>
                    </a:lnR>
                    <a:lnT>
                      <a:noFill/>
                    </a:lnT>
                    <a:lnB>
                      <a:noFill/>
                    </a:lnB>
                  </a:tcPr>
                </a:tc>
                <a:tc>
                  <a:txBody>
                    <a:bodyPr/>
                    <a:lstStyle/>
                    <a:p>
                      <a:pPr algn="l" fontAlgn="b"/>
                      <a:endParaRPr lang="es-CO" sz="1100" b="0" i="0" u="none" strike="noStrike" dirty="0">
                        <a:solidFill>
                          <a:srgbClr val="000000"/>
                        </a:solidFill>
                        <a:effectLst/>
                        <a:latin typeface="Arial Narrow"/>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s-CO" sz="1100" b="0" i="0" u="none" strike="noStrike" dirty="0">
                          <a:solidFill>
                            <a:srgbClr val="FFFFFF"/>
                          </a:solidFill>
                          <a:effectLst/>
                          <a:latin typeface="Arial Narrow"/>
                        </a:rPr>
                        <a:t>20.1. Cuenta contable permisos o licencias remuneradas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l" fontAlgn="b"/>
                      <a:endParaRPr lang="es-CO" sz="1100" b="0" i="0" u="none" strike="noStrike" dirty="0">
                        <a:solidFill>
                          <a:srgbClr val="000000"/>
                        </a:solidFill>
                        <a:effectLst/>
                        <a:latin typeface="Arial Narrow"/>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r>
              <a:tr h="213314">
                <a:tc>
                  <a:txBody>
                    <a:bodyPr/>
                    <a:lstStyle/>
                    <a:p>
                      <a:pPr algn="ctr" fontAlgn="ctr"/>
                      <a:r>
                        <a:rPr lang="es-CO" sz="1100" b="0" i="0" u="none" strike="noStrike" dirty="0">
                          <a:solidFill>
                            <a:srgbClr val="FFFFFF"/>
                          </a:solidFill>
                          <a:effectLst/>
                          <a:latin typeface="Arial Narrow"/>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CO" sz="1100" b="0" i="0" u="none" strike="noStrike" dirty="0">
                        <a:solidFill>
                          <a:srgbClr val="000000"/>
                        </a:solidFill>
                        <a:effectLst/>
                        <a:latin typeface="Arial Narrow"/>
                      </a:endParaRP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s-CO" sz="1200" b="1" i="0" u="none" strike="noStrike" dirty="0">
                        <a:solidFill>
                          <a:srgbClr val="000000"/>
                        </a:solidFill>
                        <a:effectLst/>
                        <a:latin typeface="Arial Narrow"/>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CO" sz="1100" b="0" i="0" u="none" strike="noStrike" dirty="0">
                        <a:solidFill>
                          <a:srgbClr val="000000"/>
                        </a:solidFill>
                        <a:effectLst/>
                        <a:latin typeface="Arial Narrow"/>
                      </a:endParaRP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FFFFFF"/>
                          </a:solidFill>
                          <a:effectLst/>
                          <a:latin typeface="Arial Narrow"/>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CO" sz="1100" b="0" i="0" u="none" strike="noStrike" dirty="0">
                        <a:solidFill>
                          <a:srgbClr val="000000"/>
                        </a:solidFill>
                        <a:effectLst/>
                        <a:latin typeface="Arial Narrow"/>
                      </a:endParaRP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r>
              <a:tr h="899084">
                <a:tc>
                  <a:txBody>
                    <a:bodyPr/>
                    <a:lstStyle/>
                    <a:p>
                      <a:pPr algn="ctr" fontAlgn="ctr"/>
                      <a:r>
                        <a:rPr lang="es-CO" sz="1100" b="0" i="0" u="none" strike="noStrike" dirty="0">
                          <a:solidFill>
                            <a:srgbClr val="FFFFFF"/>
                          </a:solidFill>
                          <a:effectLst/>
                          <a:latin typeface="Arial"/>
                        </a:rPr>
                        <a:t>16. Valor </a:t>
                      </a:r>
                      <a:r>
                        <a:rPr lang="es-CO" sz="1100" b="0" i="0" u="none" strike="noStrike" dirty="0" smtClean="0">
                          <a:solidFill>
                            <a:srgbClr val="FFFFFF"/>
                          </a:solidFill>
                          <a:effectLst/>
                          <a:latin typeface="Arial"/>
                        </a:rPr>
                        <a:t>incapacidades</a:t>
                      </a:r>
                      <a:endParaRPr lang="es-CO" sz="1100" b="0" i="0" u="none" strike="noStrike" dirty="0">
                        <a:solidFill>
                          <a:srgbClr val="FFFFFF"/>
                        </a:solidFill>
                        <a:effectLst/>
                        <a:latin typeface="Arial"/>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fontAlgn="ctr"/>
                      <a:r>
                        <a:rPr lang="es-CO" sz="1100" b="0" i="0" u="none" strike="noStrike" dirty="0">
                          <a:solidFill>
                            <a:srgbClr val="FFFFFF"/>
                          </a:solidFill>
                          <a:effectLst/>
                          <a:latin typeface="Arial"/>
                        </a:rPr>
                        <a:t>17. Número días incapacidades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fontAlgn="ctr"/>
                      <a:r>
                        <a:rPr lang="es-CO" sz="1100" b="0" i="0" u="none" strike="noStrike" dirty="0">
                          <a:solidFill>
                            <a:srgbClr val="FFFFFF"/>
                          </a:solidFill>
                          <a:effectLst/>
                          <a:latin typeface="Arial"/>
                        </a:rPr>
                        <a:t>18. Valor suspensiones, permisos o licencias, no remuneradas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fontAlgn="ctr"/>
                      <a:r>
                        <a:rPr lang="es-CO" sz="1100" b="0" i="0" u="none" strike="noStrike" dirty="0">
                          <a:solidFill>
                            <a:srgbClr val="FFFFFF"/>
                          </a:solidFill>
                          <a:effectLst/>
                          <a:latin typeface="Arial"/>
                        </a:rPr>
                        <a:t>19. Número días de suspensión, permiso o licencia, no remuneradas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fontAlgn="ctr"/>
                      <a:r>
                        <a:rPr lang="pt-BR" sz="1100" b="0" i="0" u="none" strike="noStrike" dirty="0">
                          <a:solidFill>
                            <a:srgbClr val="FFFFFF"/>
                          </a:solidFill>
                          <a:effectLst/>
                          <a:latin typeface="Arial"/>
                        </a:rPr>
                        <a:t>20. Valor </a:t>
                      </a:r>
                      <a:r>
                        <a:rPr lang="pt-BR" sz="1100" b="0" i="0" u="none" strike="noStrike" dirty="0" err="1">
                          <a:solidFill>
                            <a:srgbClr val="FFFFFF"/>
                          </a:solidFill>
                          <a:effectLst/>
                          <a:latin typeface="Arial"/>
                        </a:rPr>
                        <a:t>permisos</a:t>
                      </a:r>
                      <a:r>
                        <a:rPr lang="pt-BR" sz="1100" b="0" i="0" u="none" strike="noStrike" dirty="0">
                          <a:solidFill>
                            <a:srgbClr val="FFFFFF"/>
                          </a:solidFill>
                          <a:effectLst/>
                          <a:latin typeface="Arial"/>
                        </a:rPr>
                        <a:t> </a:t>
                      </a:r>
                      <a:endParaRPr lang="pt-BR" sz="1100" b="0" i="0" u="none" strike="noStrike" dirty="0" smtClean="0">
                        <a:solidFill>
                          <a:srgbClr val="FFFFFF"/>
                        </a:solidFill>
                        <a:effectLst/>
                        <a:latin typeface="Arial"/>
                      </a:endParaRPr>
                    </a:p>
                    <a:p>
                      <a:pPr algn="ctr" fontAlgn="ctr"/>
                      <a:r>
                        <a:rPr lang="pt-BR" sz="1100" b="0" i="0" u="none" strike="noStrike" dirty="0" smtClean="0">
                          <a:solidFill>
                            <a:srgbClr val="FFFFFF"/>
                          </a:solidFill>
                          <a:effectLst/>
                          <a:latin typeface="Arial"/>
                        </a:rPr>
                        <a:t>o </a:t>
                      </a:r>
                      <a:r>
                        <a:rPr lang="pt-BR" sz="1100" b="0" i="0" u="none" strike="noStrike" dirty="0">
                          <a:solidFill>
                            <a:srgbClr val="FFFFFF"/>
                          </a:solidFill>
                          <a:effectLst/>
                          <a:latin typeface="Arial"/>
                        </a:rPr>
                        <a:t>licencias remuneradas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fontAlgn="ctr"/>
                      <a:r>
                        <a:rPr lang="es-CO" sz="1100" b="0" i="0" u="none" strike="noStrike" dirty="0">
                          <a:solidFill>
                            <a:srgbClr val="FFFFFF"/>
                          </a:solidFill>
                          <a:effectLst/>
                          <a:latin typeface="Arial"/>
                        </a:rPr>
                        <a:t>21. Número días de permiso o licencia remuneradas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r>
              <a:tr h="259686">
                <a:tc>
                  <a:txBody>
                    <a:bodyPr/>
                    <a:lstStyle/>
                    <a:p>
                      <a:pPr algn="ctr" fontAlgn="ctr"/>
                      <a:r>
                        <a:rPr lang="es-CO" sz="1200" b="0" i="0" u="none" strike="noStrike" dirty="0">
                          <a:solidFill>
                            <a:srgbClr val="000000"/>
                          </a:solidFill>
                          <a:effectLst/>
                          <a:latin typeface="Arial"/>
                        </a:rPr>
                        <a:t>2.500.000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s-CO" sz="1600" b="1" i="0" u="none" strike="noStrike" kern="1200" dirty="0">
                          <a:solidFill>
                            <a:schemeClr val="accent6">
                              <a:lumMod val="75000"/>
                            </a:schemeClr>
                          </a:solidFill>
                          <a:effectLst/>
                          <a:latin typeface="Arial"/>
                          <a:ea typeface="+mn-ea"/>
                          <a:cs typeface="+mn-cs"/>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200" b="0" i="0" u="none" strike="noStrike" dirty="0">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200" b="0" i="0" u="none" strike="noStrike" dirty="0">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9686">
                <a:tc>
                  <a:txBody>
                    <a:bodyPr/>
                    <a:lstStyle/>
                    <a:p>
                      <a:pPr algn="ctr" fontAlgn="ctr"/>
                      <a:r>
                        <a:rPr lang="es-CO" sz="1200" b="0" i="0" u="none" strike="noStrike" dirty="0">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200" b="0" i="0" u="none" strike="noStrike" dirty="0">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200" b="0" i="0" u="none" strike="noStrike" dirty="0">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cxnSp>
        <p:nvCxnSpPr>
          <p:cNvPr id="7" name="Conector recto de flecha 20"/>
          <p:cNvCxnSpPr/>
          <p:nvPr/>
        </p:nvCxnSpPr>
        <p:spPr>
          <a:xfrm flipV="1">
            <a:off x="450376" y="698047"/>
            <a:ext cx="8229600" cy="17167"/>
          </a:xfrm>
          <a:prstGeom prst="straightConnector1">
            <a:avLst/>
          </a:prstGeom>
          <a:ln>
            <a:solidFill>
              <a:schemeClr val="tx1">
                <a:lumMod val="85000"/>
                <a:lumOff val="1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8" name="Elipse 23"/>
          <p:cNvSpPr/>
          <p:nvPr/>
        </p:nvSpPr>
        <p:spPr>
          <a:xfrm>
            <a:off x="3698240" y="528480"/>
            <a:ext cx="325120" cy="339134"/>
          </a:xfrm>
          <a:prstGeom prst="ellipse">
            <a:avLst/>
          </a:prstGeom>
          <a:solidFill>
            <a:srgbClr val="AFC6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solidFill>
                <a:prstClr val="white"/>
              </a:solidFill>
            </a:endParaRPr>
          </a:p>
        </p:txBody>
      </p:sp>
      <p:sp>
        <p:nvSpPr>
          <p:cNvPr id="9" name="Marcador de contenido 2"/>
          <p:cNvSpPr txBox="1">
            <a:spLocks/>
          </p:cNvSpPr>
          <p:nvPr/>
        </p:nvSpPr>
        <p:spPr>
          <a:xfrm>
            <a:off x="3982719" y="336141"/>
            <a:ext cx="4806439" cy="396240"/>
          </a:xfrm>
          <a:prstGeom prst="rect">
            <a:avLst/>
          </a:prstGeom>
        </p:spPr>
        <p:txBody>
          <a:bodyPr vert="horz" lIns="91440" tIns="45720" rIns="91440" bIns="45720" rtlCol="0">
            <a:noAutofit/>
          </a:bodyPr>
          <a:lstStyle>
            <a:lvl1pPr indent="0">
              <a:spcBef>
                <a:spcPct val="20000"/>
              </a:spcBef>
              <a:buFont typeface="Arial"/>
              <a:buNone/>
              <a:defRPr sz="2400">
                <a:solidFill>
                  <a:schemeClr val="tx1">
                    <a:lumMod val="85000"/>
                    <a:lumOff val="15000"/>
                  </a:schemeClr>
                </a:solidFill>
                <a:latin typeface="Helvetica Neue Light"/>
                <a:cs typeface="Helvetica Neue Light"/>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s-ES" sz="2000" dirty="0" smtClean="0">
                <a:solidFill>
                  <a:prstClr val="black">
                    <a:lumMod val="85000"/>
                    <a:lumOff val="15000"/>
                  </a:prstClr>
                </a:solidFill>
                <a:latin typeface="Helvetica Neue "/>
              </a:rPr>
              <a:t>PROCESO DE DETERMINACIÓN</a:t>
            </a:r>
            <a:endParaRPr lang="es-ES" sz="2000" dirty="0">
              <a:solidFill>
                <a:prstClr val="black">
                  <a:lumMod val="85000"/>
                  <a:lumOff val="15000"/>
                </a:prstClr>
              </a:solidFill>
              <a:latin typeface="Helvetica Neue "/>
            </a:endParaRPr>
          </a:p>
        </p:txBody>
      </p:sp>
      <p:sp>
        <p:nvSpPr>
          <p:cNvPr id="10" name="Elipse 9"/>
          <p:cNvSpPr/>
          <p:nvPr/>
        </p:nvSpPr>
        <p:spPr>
          <a:xfrm>
            <a:off x="3695865" y="530666"/>
            <a:ext cx="325120" cy="339134"/>
          </a:xfrm>
          <a:prstGeom prst="ellipse">
            <a:avLst/>
          </a:prstGeom>
          <a:solidFill>
            <a:srgbClr val="008000"/>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s-ES" dirty="0">
              <a:solidFill>
                <a:prstClr val="white"/>
              </a:solidFill>
            </a:endParaRPr>
          </a:p>
        </p:txBody>
      </p:sp>
    </p:spTree>
    <p:extLst>
      <p:ext uri="{BB962C8B-B14F-4D97-AF65-F5344CB8AC3E}">
        <p14:creationId xmlns:p14="http://schemas.microsoft.com/office/powerpoint/2010/main" val="1951112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4049842620"/>
              </p:ext>
            </p:extLst>
          </p:nvPr>
        </p:nvGraphicFramePr>
        <p:xfrm>
          <a:off x="771895" y="1343547"/>
          <a:ext cx="7213126" cy="4508203"/>
        </p:xfrm>
        <a:graphic>
          <a:graphicData uri="http://schemas.openxmlformats.org/drawingml/2006/table">
            <a:tbl>
              <a:tblPr/>
              <a:tblGrid>
                <a:gridCol w="1424331"/>
                <a:gridCol w="1424331"/>
                <a:gridCol w="1424331"/>
                <a:gridCol w="1424331"/>
                <a:gridCol w="1515802"/>
              </a:tblGrid>
              <a:tr h="1293659">
                <a:tc>
                  <a:txBody>
                    <a:bodyPr/>
                    <a:lstStyle/>
                    <a:p>
                      <a:pPr algn="ctr" fontAlgn="ctr"/>
                      <a:r>
                        <a:rPr lang="es-CO" sz="1200" b="0" i="0" u="none" strike="noStrike" dirty="0">
                          <a:solidFill>
                            <a:srgbClr val="FFFFFF"/>
                          </a:solidFill>
                          <a:effectLst/>
                          <a:latin typeface="Arial Narrow"/>
                        </a:rPr>
                        <a:t>22.2. Nombre cuenta contable vacaciones disfrutadas en tiempo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fontAlgn="b"/>
                      <a:endParaRPr lang="es-CO" sz="1300" b="1" i="0" u="none" strike="noStrike" dirty="0">
                        <a:solidFill>
                          <a:srgbClr val="000000"/>
                        </a:solidFill>
                        <a:effectLst/>
                        <a:latin typeface="Arial Narrow"/>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s-CO" sz="1300" b="1" i="0" u="none" strike="noStrike" dirty="0">
                        <a:solidFill>
                          <a:srgbClr val="000000"/>
                        </a:solidFill>
                        <a:effectLst/>
                        <a:latin typeface="Arial Narrow"/>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s-CO" sz="1200" b="0" i="0" u="none" strike="noStrike" dirty="0">
                          <a:solidFill>
                            <a:srgbClr val="FFFFFF"/>
                          </a:solidFill>
                          <a:effectLst/>
                          <a:latin typeface="Arial Narrow"/>
                        </a:rPr>
                        <a:t>25.2. Nombre cuenta contable vacaciones compensadas en dinero durante vigencia del contrato</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fontAlgn="ctr"/>
                      <a:r>
                        <a:rPr lang="es-CO" sz="1200" b="0" i="0" u="none" strike="noStrike" dirty="0">
                          <a:solidFill>
                            <a:srgbClr val="FFFFFF"/>
                          </a:solidFill>
                          <a:effectLst/>
                          <a:latin typeface="Arial Narrow"/>
                        </a:rPr>
                        <a:t>26.2. Nombre cuenta contable vacaciones compensadas en dinero por terminación del contrato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r>
              <a:tr h="215609">
                <a:tc>
                  <a:txBody>
                    <a:bodyPr/>
                    <a:lstStyle/>
                    <a:p>
                      <a:pPr algn="ctr" fontAlgn="ctr"/>
                      <a:r>
                        <a:rPr lang="es-CO" sz="1200" b="0" i="0" u="none" strike="noStrike" dirty="0">
                          <a:solidFill>
                            <a:srgbClr val="FFFFFF"/>
                          </a:solidFill>
                          <a:effectLst/>
                          <a:latin typeface="Arial Narrow"/>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s-CO" sz="1300" b="1" i="0" u="none" strike="noStrike" dirty="0">
                        <a:solidFill>
                          <a:srgbClr val="000000"/>
                        </a:solidFill>
                        <a:effectLst/>
                        <a:latin typeface="Arial Narrow"/>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s-CO" sz="1300" b="1" i="0" u="none" strike="noStrike" dirty="0">
                        <a:solidFill>
                          <a:srgbClr val="000000"/>
                        </a:solidFill>
                        <a:effectLst/>
                        <a:latin typeface="Arial Narrow"/>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s-CO" sz="1200" b="0" i="0" u="none" strike="noStrike" dirty="0">
                          <a:solidFill>
                            <a:srgbClr val="FFFFFF"/>
                          </a:solidFill>
                          <a:effectLst/>
                          <a:latin typeface="Arial Narrow"/>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dirty="0">
                          <a:solidFill>
                            <a:srgbClr val="FFFFFF"/>
                          </a:solidFill>
                          <a:effectLst/>
                          <a:latin typeface="Arial Narrow"/>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78049">
                <a:tc>
                  <a:txBody>
                    <a:bodyPr/>
                    <a:lstStyle/>
                    <a:p>
                      <a:pPr algn="ctr" fontAlgn="ctr"/>
                      <a:r>
                        <a:rPr lang="es-CO" sz="1200" b="0" i="0" u="none" strike="noStrike" dirty="0">
                          <a:solidFill>
                            <a:srgbClr val="FFFFFF"/>
                          </a:solidFill>
                          <a:effectLst/>
                          <a:latin typeface="Arial Narrow"/>
                        </a:rPr>
                        <a:t>22.1. Cuenta contable vacaciones disfrutadas en tiempo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l" fontAlgn="b"/>
                      <a:endParaRPr lang="es-CO" sz="1200" b="0" i="0" u="none" strike="noStrike" dirty="0">
                        <a:solidFill>
                          <a:srgbClr val="000000"/>
                        </a:solidFill>
                        <a:effectLst/>
                        <a:latin typeface="Arial Narrow"/>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CO" sz="1200" b="0" i="0" u="none" strike="noStrike" dirty="0">
                        <a:solidFill>
                          <a:srgbClr val="000000"/>
                        </a:solidFill>
                        <a:effectLst/>
                        <a:latin typeface="Arial Narrow"/>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s-CO" sz="1200" b="0" i="0" u="none" strike="noStrike" dirty="0">
                          <a:solidFill>
                            <a:srgbClr val="FFFFFF"/>
                          </a:solidFill>
                          <a:effectLst/>
                          <a:latin typeface="Arial Narrow"/>
                        </a:rPr>
                        <a:t>25.1. Cuenta contable vacaciones compensadas en dinero durante vigencia del contrato</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fontAlgn="ctr"/>
                      <a:r>
                        <a:rPr lang="es-CO" sz="1200" b="0" i="0" u="none" strike="noStrike" dirty="0">
                          <a:solidFill>
                            <a:srgbClr val="FFFFFF"/>
                          </a:solidFill>
                          <a:effectLst/>
                          <a:latin typeface="Arial Narrow"/>
                        </a:rPr>
                        <a:t>26.1. Cuenta contable vacaciones compensadas en dinero por terminación del contrato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r>
              <a:tr h="225410">
                <a:tc>
                  <a:txBody>
                    <a:bodyPr/>
                    <a:lstStyle/>
                    <a:p>
                      <a:pPr algn="ctr" fontAlgn="ctr"/>
                      <a:r>
                        <a:rPr lang="es-CO" sz="1200" b="0" i="0" u="none" strike="noStrike" dirty="0">
                          <a:solidFill>
                            <a:srgbClr val="FFFFFF"/>
                          </a:solidFill>
                          <a:effectLst/>
                          <a:latin typeface="Arial Narrow"/>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CO" sz="1200" b="0" i="0" u="none" strike="noStrike" dirty="0">
                        <a:solidFill>
                          <a:srgbClr val="000000"/>
                        </a:solidFill>
                        <a:effectLst/>
                        <a:latin typeface="Arial Narrow"/>
                      </a:endParaRP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CO" sz="1200" b="0" i="0" u="none" strike="noStrike" dirty="0">
                        <a:solidFill>
                          <a:srgbClr val="000000"/>
                        </a:solidFill>
                        <a:effectLst/>
                        <a:latin typeface="Arial Narrow"/>
                      </a:endParaRP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s-CO" sz="1200" b="0" i="0" u="none" strike="noStrike" dirty="0">
                          <a:solidFill>
                            <a:srgbClr val="FFFFFF"/>
                          </a:solidFill>
                          <a:effectLst/>
                          <a:latin typeface="Arial Narrow"/>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dirty="0">
                          <a:solidFill>
                            <a:srgbClr val="FFFFFF"/>
                          </a:solidFill>
                          <a:effectLst/>
                          <a:latin typeface="Arial Narrow"/>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46652">
                <a:tc>
                  <a:txBody>
                    <a:bodyPr/>
                    <a:lstStyle/>
                    <a:p>
                      <a:pPr algn="ctr" fontAlgn="ctr"/>
                      <a:r>
                        <a:rPr lang="es-CO" sz="1200" b="0" i="0" u="none" strike="noStrike" dirty="0">
                          <a:solidFill>
                            <a:srgbClr val="FFFFFF"/>
                          </a:solidFill>
                          <a:effectLst/>
                          <a:latin typeface="Arial"/>
                        </a:rPr>
                        <a:t>22. Valor vacaciones disfrutadas en tiempo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fontAlgn="ctr"/>
                      <a:r>
                        <a:rPr lang="es-CO" sz="1200" b="0" i="0" u="none" strike="noStrike" dirty="0">
                          <a:solidFill>
                            <a:srgbClr val="FFFFFF"/>
                          </a:solidFill>
                          <a:effectLst/>
                          <a:latin typeface="Arial"/>
                        </a:rPr>
                        <a:t>23. Fecha de inicio vacaciones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fontAlgn="ctr"/>
                      <a:r>
                        <a:rPr lang="es-CO" sz="1200" b="0" i="0" u="none" strike="noStrike" dirty="0">
                          <a:solidFill>
                            <a:srgbClr val="FFFFFF"/>
                          </a:solidFill>
                          <a:effectLst/>
                          <a:latin typeface="Arial"/>
                        </a:rPr>
                        <a:t>24. Fecha final vacaciones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fontAlgn="ctr"/>
                      <a:r>
                        <a:rPr lang="es-CO" sz="1200" b="0" i="0" u="none" strike="noStrike" dirty="0">
                          <a:solidFill>
                            <a:srgbClr val="FFFFFF"/>
                          </a:solidFill>
                          <a:effectLst/>
                          <a:latin typeface="Arial"/>
                        </a:rPr>
                        <a:t>25. Valor vacaciones compensadas en dinero durante vigencia del contrato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fontAlgn="ctr"/>
                      <a:r>
                        <a:rPr lang="es-CO" sz="1200" b="0" i="0" u="none" strike="noStrike" dirty="0">
                          <a:solidFill>
                            <a:srgbClr val="FFFFFF"/>
                          </a:solidFill>
                          <a:effectLst/>
                          <a:latin typeface="Arial"/>
                        </a:rPr>
                        <a:t>26. Valor vacaciones compensadas en dinero por terminación del contrato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r>
              <a:tr h="274412">
                <a:tc>
                  <a:txBody>
                    <a:bodyPr/>
                    <a:lstStyle/>
                    <a:p>
                      <a:pPr algn="ctr" fontAlgn="ctr"/>
                      <a:r>
                        <a:rPr lang="es-CO" sz="1300" b="0" i="0" u="none" strike="noStrike" dirty="0">
                          <a:solidFill>
                            <a:srgbClr val="000000"/>
                          </a:solidFill>
                          <a:effectLst/>
                          <a:latin typeface="Arial"/>
                        </a:rPr>
                        <a:t>2.500.000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600" b="1" i="0" u="none" strike="noStrike" dirty="0">
                          <a:solidFill>
                            <a:schemeClr val="accent6">
                              <a:lumMod val="75000"/>
                            </a:schemeClr>
                          </a:solidFill>
                          <a:effectLst/>
                          <a:latin typeface="Arial"/>
                        </a:rPr>
                        <a:t>26/06/2012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600" b="1" i="0" u="none" strike="noStrike" dirty="0">
                          <a:solidFill>
                            <a:schemeClr val="accent6">
                              <a:lumMod val="75000"/>
                            </a:schemeClr>
                          </a:solidFill>
                          <a:effectLst/>
                          <a:latin typeface="Arial"/>
                        </a:rPr>
                        <a:t>30/06/2012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300" b="0" i="0" u="none" strike="noStrike" dirty="0">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300" b="0" i="0" u="none" strike="noStrike" dirty="0">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4412">
                <a:tc>
                  <a:txBody>
                    <a:bodyPr/>
                    <a:lstStyle/>
                    <a:p>
                      <a:pPr algn="l" fontAlgn="ctr"/>
                      <a:r>
                        <a:rPr lang="es-CO" sz="1300" b="0" i="0" u="none" strike="noStrike" dirty="0">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300" b="0" i="0" u="none" strike="noStrike" dirty="0">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300" b="0" i="0" u="none" strike="noStrike" dirty="0">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300" b="0" i="0" u="none" strike="noStrike" dirty="0">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300" b="0" i="0" u="none" strike="noStrike" dirty="0">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cxnSp>
        <p:nvCxnSpPr>
          <p:cNvPr id="7" name="Conector recto de flecha 20"/>
          <p:cNvCxnSpPr/>
          <p:nvPr/>
        </p:nvCxnSpPr>
        <p:spPr>
          <a:xfrm flipV="1">
            <a:off x="450376" y="698047"/>
            <a:ext cx="8229600" cy="17167"/>
          </a:xfrm>
          <a:prstGeom prst="straightConnector1">
            <a:avLst/>
          </a:prstGeom>
          <a:ln>
            <a:solidFill>
              <a:schemeClr val="tx1">
                <a:lumMod val="85000"/>
                <a:lumOff val="1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8" name="Elipse 23"/>
          <p:cNvSpPr/>
          <p:nvPr/>
        </p:nvSpPr>
        <p:spPr>
          <a:xfrm>
            <a:off x="3698240" y="528480"/>
            <a:ext cx="325120" cy="339134"/>
          </a:xfrm>
          <a:prstGeom prst="ellipse">
            <a:avLst/>
          </a:prstGeom>
          <a:solidFill>
            <a:srgbClr val="AFC6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solidFill>
                <a:prstClr val="white"/>
              </a:solidFill>
            </a:endParaRPr>
          </a:p>
        </p:txBody>
      </p:sp>
      <p:sp>
        <p:nvSpPr>
          <p:cNvPr id="9" name="Marcador de contenido 2"/>
          <p:cNvSpPr txBox="1">
            <a:spLocks/>
          </p:cNvSpPr>
          <p:nvPr/>
        </p:nvSpPr>
        <p:spPr>
          <a:xfrm>
            <a:off x="3982719" y="336141"/>
            <a:ext cx="4806439" cy="396240"/>
          </a:xfrm>
          <a:prstGeom prst="rect">
            <a:avLst/>
          </a:prstGeom>
        </p:spPr>
        <p:txBody>
          <a:bodyPr vert="horz" lIns="91440" tIns="45720" rIns="91440" bIns="45720" rtlCol="0">
            <a:noAutofit/>
          </a:bodyPr>
          <a:lstStyle>
            <a:lvl1pPr indent="0">
              <a:spcBef>
                <a:spcPct val="20000"/>
              </a:spcBef>
              <a:buFont typeface="Arial"/>
              <a:buNone/>
              <a:defRPr sz="2400">
                <a:solidFill>
                  <a:schemeClr val="tx1">
                    <a:lumMod val="85000"/>
                    <a:lumOff val="15000"/>
                  </a:schemeClr>
                </a:solidFill>
                <a:latin typeface="Helvetica Neue Light"/>
                <a:cs typeface="Helvetica Neue Light"/>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s-ES" sz="2000" dirty="0" smtClean="0">
                <a:solidFill>
                  <a:prstClr val="black">
                    <a:lumMod val="85000"/>
                    <a:lumOff val="15000"/>
                  </a:prstClr>
                </a:solidFill>
                <a:latin typeface="Helvetica Neue "/>
              </a:rPr>
              <a:t>PROCESO DE DETERMINACIÓN</a:t>
            </a:r>
            <a:endParaRPr lang="es-ES" sz="2000" dirty="0">
              <a:solidFill>
                <a:prstClr val="black">
                  <a:lumMod val="85000"/>
                  <a:lumOff val="15000"/>
                </a:prstClr>
              </a:solidFill>
              <a:latin typeface="Helvetica Neue "/>
            </a:endParaRPr>
          </a:p>
        </p:txBody>
      </p:sp>
      <p:sp>
        <p:nvSpPr>
          <p:cNvPr id="10" name="Elipse 9"/>
          <p:cNvSpPr/>
          <p:nvPr/>
        </p:nvSpPr>
        <p:spPr>
          <a:xfrm>
            <a:off x="3695865" y="530666"/>
            <a:ext cx="325120" cy="339134"/>
          </a:xfrm>
          <a:prstGeom prst="ellipse">
            <a:avLst/>
          </a:prstGeom>
          <a:solidFill>
            <a:srgbClr val="008000"/>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s-ES" dirty="0">
              <a:solidFill>
                <a:prstClr val="white"/>
              </a:solidFill>
            </a:endParaRPr>
          </a:p>
        </p:txBody>
      </p:sp>
    </p:spTree>
    <p:extLst>
      <p:ext uri="{BB962C8B-B14F-4D97-AF65-F5344CB8AC3E}">
        <p14:creationId xmlns:p14="http://schemas.microsoft.com/office/powerpoint/2010/main" val="41232288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1190048171"/>
              </p:ext>
            </p:extLst>
          </p:nvPr>
        </p:nvGraphicFramePr>
        <p:xfrm>
          <a:off x="1815151" y="1422067"/>
          <a:ext cx="5813947" cy="4433452"/>
        </p:xfrm>
        <a:graphic>
          <a:graphicData uri="http://schemas.openxmlformats.org/drawingml/2006/table">
            <a:tbl>
              <a:tblPr/>
              <a:tblGrid>
                <a:gridCol w="1810839"/>
                <a:gridCol w="2065126"/>
                <a:gridCol w="1937982"/>
              </a:tblGrid>
              <a:tr h="1157360">
                <a:tc>
                  <a:txBody>
                    <a:bodyPr/>
                    <a:lstStyle/>
                    <a:p>
                      <a:pPr algn="ctr" fontAlgn="ctr"/>
                      <a:r>
                        <a:rPr lang="es-CO" sz="1200" b="0" i="0" u="none" strike="noStrike" dirty="0">
                          <a:solidFill>
                            <a:srgbClr val="FFFFFF"/>
                          </a:solidFill>
                          <a:effectLst/>
                          <a:latin typeface="Arial Narrow"/>
                        </a:rPr>
                        <a:t>27.2. Nombre cuenta contable pagos que </a:t>
                      </a:r>
                      <a:r>
                        <a:rPr lang="es-CO" sz="1200" b="0" i="0" u="sng" strike="noStrike" dirty="0">
                          <a:solidFill>
                            <a:srgbClr val="FFFFFF"/>
                          </a:solidFill>
                          <a:effectLst/>
                          <a:latin typeface="Arial Narrow"/>
                        </a:rPr>
                        <a:t>no</a:t>
                      </a:r>
                      <a:r>
                        <a:rPr lang="es-CO" sz="1200" b="0" i="0" u="none" strike="noStrike" dirty="0">
                          <a:solidFill>
                            <a:srgbClr val="FFFFFF"/>
                          </a:solidFill>
                          <a:effectLst/>
                          <a:latin typeface="Arial Narrow"/>
                        </a:rPr>
                        <a:t> hacen parte del IBC </a:t>
                      </a:r>
                      <a:r>
                        <a:rPr lang="es-CO" sz="1200" b="1" i="0" u="none" strike="noStrike" dirty="0">
                          <a:solidFill>
                            <a:srgbClr val="FFFFFF"/>
                          </a:solidFill>
                          <a:effectLst/>
                          <a:latin typeface="Arial Narrow"/>
                        </a:rPr>
                        <a:t>AUXILIOS</a:t>
                      </a:r>
                      <a:endParaRPr lang="es-CO" sz="1200" b="0" i="0" u="none" strike="noStrike" dirty="0">
                        <a:solidFill>
                          <a:srgbClr val="FFFFFF"/>
                        </a:solidFill>
                        <a:effectLst/>
                        <a:latin typeface="Arial Narrow"/>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fontAlgn="ctr"/>
                      <a:r>
                        <a:rPr lang="es-CO" sz="1200" b="0" i="0" u="none" strike="noStrike" dirty="0">
                          <a:solidFill>
                            <a:srgbClr val="000000"/>
                          </a:solidFill>
                          <a:effectLst/>
                          <a:latin typeface="Arial Narrow"/>
                        </a:rPr>
                        <a:t>27.2. Nombre cuenta contable pagos que </a:t>
                      </a:r>
                      <a:r>
                        <a:rPr lang="es-CO" sz="1200" b="0" i="0" u="sng" strike="noStrike" dirty="0">
                          <a:solidFill>
                            <a:srgbClr val="000000"/>
                          </a:solidFill>
                          <a:effectLst/>
                          <a:latin typeface="Arial Narrow"/>
                        </a:rPr>
                        <a:t>no</a:t>
                      </a:r>
                      <a:r>
                        <a:rPr lang="es-CO" sz="1200" b="0" i="0" u="none" strike="noStrike" dirty="0">
                          <a:solidFill>
                            <a:srgbClr val="000000"/>
                          </a:solidFill>
                          <a:effectLst/>
                          <a:latin typeface="Arial Narrow"/>
                        </a:rPr>
                        <a:t> hacen parte del IBC (concepto 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s-CO" sz="1200" b="0" i="0" u="none" strike="noStrike" dirty="0">
                          <a:solidFill>
                            <a:srgbClr val="000000"/>
                          </a:solidFill>
                          <a:effectLst/>
                          <a:latin typeface="Arial Narrow"/>
                        </a:rPr>
                        <a:t>27.2. Nombre cuenta contable pagos que </a:t>
                      </a:r>
                      <a:r>
                        <a:rPr lang="es-CO" sz="1200" b="0" i="0" u="sng" strike="noStrike" dirty="0">
                          <a:solidFill>
                            <a:srgbClr val="000000"/>
                          </a:solidFill>
                          <a:effectLst/>
                          <a:latin typeface="Arial Narrow"/>
                        </a:rPr>
                        <a:t>no</a:t>
                      </a:r>
                      <a:r>
                        <a:rPr lang="es-CO" sz="1200" b="0" i="0" u="none" strike="noStrike" dirty="0">
                          <a:solidFill>
                            <a:srgbClr val="000000"/>
                          </a:solidFill>
                          <a:effectLst/>
                          <a:latin typeface="Arial Narrow"/>
                        </a:rPr>
                        <a:t> hacen parte del IBC (concepto n)</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r>
              <a:tr h="228322">
                <a:tc>
                  <a:txBody>
                    <a:bodyPr/>
                    <a:lstStyle/>
                    <a:p>
                      <a:pPr algn="ctr" fontAlgn="ctr"/>
                      <a:r>
                        <a:rPr lang="es-CO" sz="1200" b="0" i="0" u="none" strike="noStrike" dirty="0">
                          <a:solidFill>
                            <a:srgbClr val="FFFFFF"/>
                          </a:solidFill>
                          <a:effectLst/>
                          <a:latin typeface="Arial Narrow"/>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dirty="0">
                          <a:solidFill>
                            <a:srgbClr val="FFFFFF"/>
                          </a:solidFill>
                          <a:effectLst/>
                          <a:latin typeface="Arial Narrow"/>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dirty="0">
                          <a:solidFill>
                            <a:srgbClr val="FFFFFF"/>
                          </a:solidFill>
                          <a:effectLst/>
                          <a:latin typeface="Arial Narrow"/>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13624">
                <a:tc>
                  <a:txBody>
                    <a:bodyPr/>
                    <a:lstStyle/>
                    <a:p>
                      <a:pPr algn="ctr" fontAlgn="ctr"/>
                      <a:r>
                        <a:rPr lang="es-CO" sz="1200" b="0" i="0" u="none" strike="noStrike" dirty="0">
                          <a:solidFill>
                            <a:srgbClr val="FFFFFF"/>
                          </a:solidFill>
                          <a:effectLst/>
                          <a:latin typeface="Arial Narrow"/>
                        </a:rPr>
                        <a:t>27.1. Cuenta contable pagos que </a:t>
                      </a:r>
                      <a:r>
                        <a:rPr lang="es-CO" sz="1200" b="0" i="0" u="sng" strike="noStrike" dirty="0">
                          <a:solidFill>
                            <a:srgbClr val="FFFFFF"/>
                          </a:solidFill>
                          <a:effectLst/>
                          <a:latin typeface="Arial Narrow"/>
                        </a:rPr>
                        <a:t>no</a:t>
                      </a:r>
                      <a:r>
                        <a:rPr lang="es-CO" sz="1200" b="0" i="0" u="none" strike="noStrike" dirty="0">
                          <a:solidFill>
                            <a:srgbClr val="FFFFFF"/>
                          </a:solidFill>
                          <a:effectLst/>
                          <a:latin typeface="Arial Narrow"/>
                        </a:rPr>
                        <a:t> hacen parte del IBC </a:t>
                      </a:r>
                      <a:r>
                        <a:rPr lang="es-CO" sz="1200" b="1" i="0" u="none" strike="noStrike" dirty="0">
                          <a:solidFill>
                            <a:srgbClr val="FFFFFF"/>
                          </a:solidFill>
                          <a:effectLst/>
                          <a:latin typeface="Arial Narrow"/>
                        </a:rPr>
                        <a:t>5105XXX</a:t>
                      </a:r>
                      <a:endParaRPr lang="es-CO" sz="1200" b="0" i="0" u="none" strike="noStrike" dirty="0">
                        <a:solidFill>
                          <a:srgbClr val="FFFFFF"/>
                        </a:solidFill>
                        <a:effectLst/>
                        <a:latin typeface="Arial Narrow"/>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fontAlgn="ctr"/>
                      <a:r>
                        <a:rPr lang="es-CO" sz="1200" b="0" i="0" u="none" strike="noStrike" dirty="0">
                          <a:solidFill>
                            <a:srgbClr val="000000"/>
                          </a:solidFill>
                          <a:effectLst/>
                          <a:latin typeface="Arial Narrow"/>
                        </a:rPr>
                        <a:t>27.1. Cuenta contable pagos que </a:t>
                      </a:r>
                      <a:r>
                        <a:rPr lang="es-CO" sz="1200" b="0" i="0" u="sng" strike="noStrike" dirty="0">
                          <a:solidFill>
                            <a:srgbClr val="000000"/>
                          </a:solidFill>
                          <a:effectLst/>
                          <a:latin typeface="Arial Narrow"/>
                        </a:rPr>
                        <a:t>no</a:t>
                      </a:r>
                      <a:r>
                        <a:rPr lang="es-CO" sz="1200" b="0" i="0" u="none" strike="noStrike" dirty="0">
                          <a:solidFill>
                            <a:srgbClr val="000000"/>
                          </a:solidFill>
                          <a:effectLst/>
                          <a:latin typeface="Arial Narrow"/>
                        </a:rPr>
                        <a:t> hacen parte del IBC (concepto 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s-CO" sz="1200" b="0" i="0" u="none" strike="noStrike" dirty="0">
                          <a:solidFill>
                            <a:srgbClr val="000000"/>
                          </a:solidFill>
                          <a:effectLst/>
                          <a:latin typeface="Arial Narrow"/>
                        </a:rPr>
                        <a:t>27.1. Cuenta contable pagos que </a:t>
                      </a:r>
                      <a:r>
                        <a:rPr lang="es-CO" sz="1200" b="0" i="0" u="sng" strike="noStrike" dirty="0">
                          <a:solidFill>
                            <a:srgbClr val="000000"/>
                          </a:solidFill>
                          <a:effectLst/>
                          <a:latin typeface="Arial Narrow"/>
                        </a:rPr>
                        <a:t>no</a:t>
                      </a:r>
                      <a:r>
                        <a:rPr lang="es-CO" sz="1200" b="0" i="0" u="none" strike="noStrike" dirty="0">
                          <a:solidFill>
                            <a:srgbClr val="000000"/>
                          </a:solidFill>
                          <a:effectLst/>
                          <a:latin typeface="Arial Narrow"/>
                        </a:rPr>
                        <a:t> hacen parte del IBC (concepto n)</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r>
              <a:tr h="238701">
                <a:tc>
                  <a:txBody>
                    <a:bodyPr/>
                    <a:lstStyle/>
                    <a:p>
                      <a:pPr algn="ctr" fontAlgn="ctr"/>
                      <a:r>
                        <a:rPr lang="es-CO" sz="1200" b="0" i="0" u="none" strike="noStrike" dirty="0">
                          <a:solidFill>
                            <a:srgbClr val="FFFFFF"/>
                          </a:solidFill>
                          <a:effectLst/>
                          <a:latin typeface="Arial Narrow"/>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dirty="0">
                          <a:solidFill>
                            <a:srgbClr val="FFFFFF"/>
                          </a:solidFill>
                          <a:effectLst/>
                          <a:latin typeface="Arial Narrow"/>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dirty="0">
                          <a:solidFill>
                            <a:srgbClr val="FFFFFF"/>
                          </a:solidFill>
                          <a:effectLst/>
                          <a:latin typeface="Arial Narrow"/>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14261">
                <a:tc>
                  <a:txBody>
                    <a:bodyPr/>
                    <a:lstStyle/>
                    <a:p>
                      <a:pPr algn="ctr" fontAlgn="ctr"/>
                      <a:r>
                        <a:rPr lang="es-CO" sz="1200" b="0" i="0" u="none" strike="noStrike" dirty="0">
                          <a:solidFill>
                            <a:srgbClr val="FFFFFF"/>
                          </a:solidFill>
                          <a:effectLst/>
                          <a:latin typeface="Arial"/>
                        </a:rPr>
                        <a:t>27. Valor pagos que </a:t>
                      </a:r>
                      <a:r>
                        <a:rPr lang="es-CO" sz="1200" b="0" i="0" u="sng" strike="noStrike" dirty="0">
                          <a:solidFill>
                            <a:srgbClr val="FFFFFF"/>
                          </a:solidFill>
                          <a:effectLst/>
                          <a:latin typeface="Arial"/>
                        </a:rPr>
                        <a:t>no</a:t>
                      </a:r>
                      <a:r>
                        <a:rPr lang="es-CO" sz="1200" b="0" i="0" u="none" strike="noStrike" dirty="0">
                          <a:solidFill>
                            <a:srgbClr val="FFFFFF"/>
                          </a:solidFill>
                          <a:effectLst/>
                          <a:latin typeface="Arial"/>
                        </a:rPr>
                        <a:t> hacen parte del IBC </a:t>
                      </a:r>
                      <a:r>
                        <a:rPr lang="es-CO" sz="1200" b="1" i="0" u="none" strike="noStrike" dirty="0">
                          <a:solidFill>
                            <a:srgbClr val="FFFFFF"/>
                          </a:solidFill>
                          <a:effectLst/>
                          <a:latin typeface="Arial"/>
                        </a:rPr>
                        <a:t>AUXILIO EDUCACIÓN</a:t>
                      </a:r>
                      <a:endParaRPr lang="es-CO" sz="1200" b="0" i="0" u="none" strike="noStrike" dirty="0">
                        <a:solidFill>
                          <a:srgbClr val="FFFFFF"/>
                        </a:solidFill>
                        <a:effectLst/>
                        <a:latin typeface="Arial"/>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fontAlgn="ctr"/>
                      <a:r>
                        <a:rPr lang="es-CO" sz="1200" b="0" i="0" u="none" strike="noStrike" dirty="0">
                          <a:solidFill>
                            <a:srgbClr val="000000"/>
                          </a:solidFill>
                          <a:effectLst/>
                          <a:latin typeface="Arial"/>
                        </a:rPr>
                        <a:t>27. Valor pagos que </a:t>
                      </a:r>
                      <a:r>
                        <a:rPr lang="es-CO" sz="1200" b="0" i="0" u="sng" strike="noStrike" dirty="0">
                          <a:solidFill>
                            <a:srgbClr val="000000"/>
                          </a:solidFill>
                          <a:effectLst/>
                          <a:latin typeface="Arial"/>
                        </a:rPr>
                        <a:t>no</a:t>
                      </a:r>
                      <a:r>
                        <a:rPr lang="es-CO" sz="1200" b="0" i="0" u="none" strike="noStrike" dirty="0">
                          <a:solidFill>
                            <a:srgbClr val="000000"/>
                          </a:solidFill>
                          <a:effectLst/>
                          <a:latin typeface="Arial"/>
                        </a:rPr>
                        <a:t> hacen parte del IBC (concepto 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s-CO" sz="1200" b="0" i="0" u="none" strike="noStrike" dirty="0">
                          <a:solidFill>
                            <a:srgbClr val="000000"/>
                          </a:solidFill>
                          <a:effectLst/>
                          <a:latin typeface="Arial"/>
                        </a:rPr>
                        <a:t>27. Valor pagos que </a:t>
                      </a:r>
                      <a:r>
                        <a:rPr lang="es-CO" sz="1200" b="0" i="0" u="sng" strike="noStrike" dirty="0">
                          <a:solidFill>
                            <a:srgbClr val="000000"/>
                          </a:solidFill>
                          <a:effectLst/>
                          <a:latin typeface="Arial"/>
                        </a:rPr>
                        <a:t>no</a:t>
                      </a:r>
                      <a:r>
                        <a:rPr lang="es-CO" sz="1200" b="0" i="0" u="none" strike="noStrike" dirty="0">
                          <a:solidFill>
                            <a:srgbClr val="000000"/>
                          </a:solidFill>
                          <a:effectLst/>
                          <a:latin typeface="Arial"/>
                        </a:rPr>
                        <a:t> hacen parte del IBC (concepto n)</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290592">
                <a:tc>
                  <a:txBody>
                    <a:bodyPr/>
                    <a:lstStyle/>
                    <a:p>
                      <a:pPr algn="l" fontAlgn="ctr"/>
                      <a:r>
                        <a:rPr lang="es-CO" sz="1300" b="0" i="0" u="none" strike="noStrike" dirty="0">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300" b="0" i="0" u="none" strike="noStrike" dirty="0">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300" b="0" i="0" u="none" strike="noStrike" dirty="0">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0592">
                <a:tc>
                  <a:txBody>
                    <a:bodyPr/>
                    <a:lstStyle/>
                    <a:p>
                      <a:pPr algn="r" fontAlgn="ctr"/>
                      <a:r>
                        <a:rPr lang="es-CO" sz="1300" b="0" i="0" u="none" strike="noStrike" dirty="0">
                          <a:solidFill>
                            <a:srgbClr val="000000"/>
                          </a:solidFill>
                          <a:effectLst/>
                          <a:latin typeface="Arial"/>
                        </a:rPr>
                        <a:t>15.000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300" b="0" i="0" u="none" strike="noStrike" dirty="0">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300" b="0" i="0" u="none" strike="noStrike" dirty="0">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cxnSp>
        <p:nvCxnSpPr>
          <p:cNvPr id="7" name="Conector recto de flecha 20"/>
          <p:cNvCxnSpPr/>
          <p:nvPr/>
        </p:nvCxnSpPr>
        <p:spPr>
          <a:xfrm flipV="1">
            <a:off x="450376" y="698047"/>
            <a:ext cx="8229600" cy="17167"/>
          </a:xfrm>
          <a:prstGeom prst="straightConnector1">
            <a:avLst/>
          </a:prstGeom>
          <a:ln>
            <a:solidFill>
              <a:schemeClr val="tx1">
                <a:lumMod val="85000"/>
                <a:lumOff val="1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8" name="Elipse 23"/>
          <p:cNvSpPr/>
          <p:nvPr/>
        </p:nvSpPr>
        <p:spPr>
          <a:xfrm>
            <a:off x="3698240" y="528480"/>
            <a:ext cx="325120" cy="339134"/>
          </a:xfrm>
          <a:prstGeom prst="ellipse">
            <a:avLst/>
          </a:prstGeom>
          <a:solidFill>
            <a:srgbClr val="AFC6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solidFill>
                <a:prstClr val="white"/>
              </a:solidFill>
            </a:endParaRPr>
          </a:p>
        </p:txBody>
      </p:sp>
      <p:sp>
        <p:nvSpPr>
          <p:cNvPr id="9" name="Marcador de contenido 2"/>
          <p:cNvSpPr txBox="1">
            <a:spLocks/>
          </p:cNvSpPr>
          <p:nvPr/>
        </p:nvSpPr>
        <p:spPr>
          <a:xfrm>
            <a:off x="3982719" y="336141"/>
            <a:ext cx="4806439" cy="396240"/>
          </a:xfrm>
          <a:prstGeom prst="rect">
            <a:avLst/>
          </a:prstGeom>
        </p:spPr>
        <p:txBody>
          <a:bodyPr vert="horz" lIns="91440" tIns="45720" rIns="91440" bIns="45720" rtlCol="0">
            <a:noAutofit/>
          </a:bodyPr>
          <a:lstStyle>
            <a:lvl1pPr indent="0">
              <a:spcBef>
                <a:spcPct val="20000"/>
              </a:spcBef>
              <a:buFont typeface="Arial"/>
              <a:buNone/>
              <a:defRPr sz="2400">
                <a:solidFill>
                  <a:schemeClr val="tx1">
                    <a:lumMod val="85000"/>
                    <a:lumOff val="15000"/>
                  </a:schemeClr>
                </a:solidFill>
                <a:latin typeface="Helvetica Neue Light"/>
                <a:cs typeface="Helvetica Neue Light"/>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s-ES" sz="2000" dirty="0" smtClean="0">
                <a:solidFill>
                  <a:prstClr val="black">
                    <a:lumMod val="85000"/>
                    <a:lumOff val="15000"/>
                  </a:prstClr>
                </a:solidFill>
                <a:latin typeface="Helvetica Neue "/>
              </a:rPr>
              <a:t>PROCESO DE DETERMINACIÓN</a:t>
            </a:r>
            <a:endParaRPr lang="es-ES" sz="2000" dirty="0">
              <a:solidFill>
                <a:prstClr val="black">
                  <a:lumMod val="85000"/>
                  <a:lumOff val="15000"/>
                </a:prstClr>
              </a:solidFill>
              <a:latin typeface="Helvetica Neue "/>
            </a:endParaRPr>
          </a:p>
        </p:txBody>
      </p:sp>
      <p:sp>
        <p:nvSpPr>
          <p:cNvPr id="10" name="Elipse 9"/>
          <p:cNvSpPr/>
          <p:nvPr/>
        </p:nvSpPr>
        <p:spPr>
          <a:xfrm>
            <a:off x="3695865" y="530666"/>
            <a:ext cx="325120" cy="339134"/>
          </a:xfrm>
          <a:prstGeom prst="ellipse">
            <a:avLst/>
          </a:prstGeom>
          <a:solidFill>
            <a:srgbClr val="008000"/>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s-ES" dirty="0">
              <a:solidFill>
                <a:prstClr val="white"/>
              </a:solidFill>
            </a:endParaRPr>
          </a:p>
        </p:txBody>
      </p:sp>
    </p:spTree>
    <p:extLst>
      <p:ext uri="{BB962C8B-B14F-4D97-AF65-F5344CB8AC3E}">
        <p14:creationId xmlns:p14="http://schemas.microsoft.com/office/powerpoint/2010/main" val="21665089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4193840527"/>
              </p:ext>
            </p:extLst>
          </p:nvPr>
        </p:nvGraphicFramePr>
        <p:xfrm>
          <a:off x="326572" y="1900419"/>
          <a:ext cx="8229600" cy="4094855"/>
        </p:xfrm>
        <a:graphic>
          <a:graphicData uri="http://schemas.openxmlformats.org/drawingml/2006/table">
            <a:tbl>
              <a:tblPr/>
              <a:tblGrid>
                <a:gridCol w="1803748"/>
                <a:gridCol w="1803748"/>
                <a:gridCol w="1533186"/>
                <a:gridCol w="1544459"/>
                <a:gridCol w="1544459"/>
              </a:tblGrid>
              <a:tr h="679008">
                <a:tc rowSpan="2">
                  <a:txBody>
                    <a:bodyPr/>
                    <a:lstStyle/>
                    <a:p>
                      <a:pPr algn="ctr" fontAlgn="ctr"/>
                      <a:r>
                        <a:rPr lang="es-CO" sz="1400" b="1" i="0" u="none" strike="noStrike" dirty="0">
                          <a:solidFill>
                            <a:srgbClr val="FFFFFF"/>
                          </a:solidFill>
                          <a:effectLst/>
                          <a:latin typeface="Arial"/>
                        </a:rPr>
                        <a:t>Nombre concepto o beneficio</a:t>
                      </a:r>
                    </a:p>
                  </a:txBody>
                  <a:tcPr marL="9295" marR="9295" marT="92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fontAlgn="ctr"/>
                      <a:r>
                        <a:rPr lang="es-CO" sz="1400" b="1" i="0" u="none" strike="noStrike" dirty="0">
                          <a:solidFill>
                            <a:srgbClr val="FFFFFF"/>
                          </a:solidFill>
                          <a:effectLst/>
                          <a:latin typeface="Arial"/>
                        </a:rPr>
                        <a:t>Descripción del pago</a:t>
                      </a:r>
                    </a:p>
                  </a:txBody>
                  <a:tcPr marL="9295" marR="9295" marT="9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fontAlgn="ctr"/>
                      <a:r>
                        <a:rPr lang="es-CO" sz="1400" b="1" i="0" u="none" strike="noStrike" dirty="0">
                          <a:solidFill>
                            <a:srgbClr val="FFFFFF"/>
                          </a:solidFill>
                          <a:effectLst/>
                          <a:latin typeface="Arial"/>
                        </a:rPr>
                        <a:t>Forma de liquidación</a:t>
                      </a:r>
                    </a:p>
                  </a:txBody>
                  <a:tcPr marL="9295" marR="9295" marT="9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fontAlgn="ctr"/>
                      <a:r>
                        <a:rPr lang="es-CO" sz="1400" b="1" i="0" u="none" strike="noStrike" dirty="0">
                          <a:solidFill>
                            <a:srgbClr val="FFFFFF"/>
                          </a:solidFill>
                          <a:effectLst/>
                          <a:latin typeface="Arial"/>
                        </a:rPr>
                        <a:t>Periodicidad del pago</a:t>
                      </a:r>
                    </a:p>
                  </a:txBody>
                  <a:tcPr marL="9295" marR="9295" marT="9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fontAlgn="ctr"/>
                      <a:r>
                        <a:rPr lang="es-CO" sz="1400" b="1" i="0" u="none" strike="noStrike" dirty="0">
                          <a:solidFill>
                            <a:srgbClr val="FFFFFF"/>
                          </a:solidFill>
                          <a:effectLst/>
                          <a:latin typeface="Arial"/>
                        </a:rPr>
                        <a:t>Beneficiarios del pago</a:t>
                      </a:r>
                    </a:p>
                  </a:txBody>
                  <a:tcPr marL="9295" marR="9295" marT="92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r>
              <a:tr h="1385577">
                <a:tc vMerge="1">
                  <a:txBody>
                    <a:bodyPr/>
                    <a:lstStyle/>
                    <a:p>
                      <a:endParaRPr lang="es-CO"/>
                    </a:p>
                  </a:txBody>
                  <a:tcPr/>
                </a:tc>
                <a:tc>
                  <a:txBody>
                    <a:bodyPr/>
                    <a:lstStyle/>
                    <a:p>
                      <a:pPr algn="ctr" fontAlgn="ctr"/>
                      <a:r>
                        <a:rPr lang="es-CO" sz="1200" b="1" i="0" u="none" strike="noStrike" dirty="0" smtClean="0">
                          <a:solidFill>
                            <a:srgbClr val="000000"/>
                          </a:solidFill>
                          <a:effectLst/>
                          <a:latin typeface="Arial"/>
                        </a:rPr>
                        <a:t>Describa el </a:t>
                      </a:r>
                      <a:r>
                        <a:rPr lang="es-CO" sz="1200" b="1" i="0" u="none" strike="noStrike" dirty="0">
                          <a:solidFill>
                            <a:srgbClr val="000000"/>
                          </a:solidFill>
                          <a:effectLst/>
                          <a:latin typeface="Arial"/>
                        </a:rPr>
                        <a:t>hecho que origina que la empresa realice el pago y </a:t>
                      </a:r>
                      <a:r>
                        <a:rPr lang="es-CO" sz="1200" b="1" i="0" u="none" strike="noStrike" dirty="0" smtClean="0">
                          <a:solidFill>
                            <a:srgbClr val="000000"/>
                          </a:solidFill>
                          <a:effectLst/>
                          <a:latin typeface="Arial"/>
                        </a:rPr>
                        <a:t>condiciones </a:t>
                      </a:r>
                      <a:r>
                        <a:rPr lang="es-CO" sz="1200" b="1" i="0" u="none" strike="noStrike" dirty="0">
                          <a:solidFill>
                            <a:srgbClr val="000000"/>
                          </a:solidFill>
                          <a:effectLst/>
                          <a:latin typeface="Arial"/>
                        </a:rPr>
                        <a:t>para </a:t>
                      </a:r>
                      <a:endParaRPr lang="es-CO" sz="1200" b="1" i="0" u="none" strike="noStrike" dirty="0" smtClean="0">
                        <a:solidFill>
                          <a:srgbClr val="000000"/>
                        </a:solidFill>
                        <a:effectLst/>
                        <a:latin typeface="Arial"/>
                      </a:endParaRPr>
                    </a:p>
                    <a:p>
                      <a:pPr algn="ctr" fontAlgn="ctr"/>
                      <a:r>
                        <a:rPr lang="es-CO" sz="1200" b="1" i="0" u="none" strike="noStrike" dirty="0" smtClean="0">
                          <a:solidFill>
                            <a:srgbClr val="000000"/>
                          </a:solidFill>
                          <a:effectLst/>
                          <a:latin typeface="Arial"/>
                        </a:rPr>
                        <a:t>que </a:t>
                      </a:r>
                      <a:r>
                        <a:rPr lang="es-CO" sz="1200" b="1" i="0" u="none" strike="noStrike" dirty="0">
                          <a:solidFill>
                            <a:srgbClr val="000000"/>
                          </a:solidFill>
                          <a:effectLst/>
                          <a:latin typeface="Arial"/>
                        </a:rPr>
                        <a:t>el trabajador sea beneficiario del </a:t>
                      </a:r>
                      <a:r>
                        <a:rPr lang="es-CO" sz="1200" b="1" i="0" u="none" strike="noStrike" dirty="0" smtClean="0">
                          <a:solidFill>
                            <a:srgbClr val="000000"/>
                          </a:solidFill>
                          <a:effectLst/>
                          <a:latin typeface="Arial"/>
                        </a:rPr>
                        <a:t>pago</a:t>
                      </a:r>
                      <a:endParaRPr lang="es-CO" sz="1200" b="1" i="0" u="none" strike="noStrike" dirty="0">
                        <a:solidFill>
                          <a:srgbClr val="000000"/>
                        </a:solidFill>
                        <a:effectLst/>
                        <a:latin typeface="Arial"/>
                      </a:endParaRPr>
                    </a:p>
                  </a:txBody>
                  <a:tcPr marL="9295" marR="9295" marT="9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s-CO" sz="1200" b="1" i="0" u="none" strike="noStrike" dirty="0">
                          <a:solidFill>
                            <a:srgbClr val="000000"/>
                          </a:solidFill>
                          <a:effectLst/>
                          <a:latin typeface="Arial"/>
                        </a:rPr>
                        <a:t>Describa los criterios utilizados para realizar el cálculo del valor </a:t>
                      </a:r>
                      <a:r>
                        <a:rPr lang="es-CO" sz="1200" b="1" i="0" u="none" strike="noStrike" dirty="0" smtClean="0">
                          <a:solidFill>
                            <a:srgbClr val="000000"/>
                          </a:solidFill>
                          <a:effectLst/>
                          <a:latin typeface="Arial"/>
                        </a:rPr>
                        <a:t>pagado</a:t>
                      </a:r>
                      <a:endParaRPr lang="es-CO" sz="1200" b="1" i="0" u="none" strike="noStrike" dirty="0">
                        <a:solidFill>
                          <a:srgbClr val="000000"/>
                        </a:solidFill>
                        <a:effectLst/>
                        <a:latin typeface="Arial"/>
                      </a:endParaRPr>
                    </a:p>
                  </a:txBody>
                  <a:tcPr marL="9295" marR="9295" marT="9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s-CO" sz="1200" b="1" i="0" u="none" strike="noStrike" dirty="0">
                          <a:solidFill>
                            <a:srgbClr val="000000"/>
                          </a:solidFill>
                          <a:effectLst/>
                          <a:latin typeface="Arial"/>
                        </a:rPr>
                        <a:t>Indique </a:t>
                      </a:r>
                      <a:r>
                        <a:rPr lang="es-CO" sz="1200" b="1" i="0" u="none" strike="noStrike" dirty="0" smtClean="0">
                          <a:solidFill>
                            <a:srgbClr val="000000"/>
                          </a:solidFill>
                          <a:effectLst/>
                          <a:latin typeface="Arial"/>
                        </a:rPr>
                        <a:t>cada</a:t>
                      </a:r>
                    </a:p>
                    <a:p>
                      <a:pPr algn="ctr" fontAlgn="ctr"/>
                      <a:r>
                        <a:rPr lang="es-CO" sz="1200" b="1" i="0" u="none" strike="noStrike" dirty="0" smtClean="0">
                          <a:solidFill>
                            <a:srgbClr val="000000"/>
                          </a:solidFill>
                          <a:effectLst/>
                          <a:latin typeface="Arial"/>
                        </a:rPr>
                        <a:t> </a:t>
                      </a:r>
                      <a:r>
                        <a:rPr lang="es-CO" sz="1200" b="1" i="0" u="none" strike="noStrike" dirty="0">
                          <a:solidFill>
                            <a:srgbClr val="000000"/>
                          </a:solidFill>
                          <a:effectLst/>
                          <a:latin typeface="Arial"/>
                        </a:rPr>
                        <a:t>cuánto se realiza pago del </a:t>
                      </a:r>
                      <a:endParaRPr lang="es-CO" sz="1200" b="1" i="0" u="none" strike="noStrike" dirty="0" smtClean="0">
                        <a:solidFill>
                          <a:srgbClr val="000000"/>
                        </a:solidFill>
                        <a:effectLst/>
                        <a:latin typeface="Arial"/>
                      </a:endParaRPr>
                    </a:p>
                    <a:p>
                      <a:pPr algn="ctr" fontAlgn="ctr"/>
                      <a:r>
                        <a:rPr lang="es-CO" sz="1200" b="1" i="0" u="none" strike="noStrike" dirty="0" smtClean="0">
                          <a:solidFill>
                            <a:srgbClr val="000000"/>
                          </a:solidFill>
                          <a:effectLst/>
                          <a:latin typeface="Arial"/>
                        </a:rPr>
                        <a:t>concepto </a:t>
                      </a:r>
                      <a:r>
                        <a:rPr lang="es-CO" sz="1200" b="1" i="0" u="none" strike="noStrike" dirty="0">
                          <a:solidFill>
                            <a:srgbClr val="000000"/>
                          </a:solidFill>
                          <a:effectLst/>
                          <a:latin typeface="Arial"/>
                        </a:rPr>
                        <a:t>a los trabajadores</a:t>
                      </a:r>
                    </a:p>
                  </a:txBody>
                  <a:tcPr marL="9295" marR="9295" marT="9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s-CO" sz="1200" b="1" i="0" u="none" strike="noStrike" dirty="0">
                          <a:solidFill>
                            <a:srgbClr val="000000"/>
                          </a:solidFill>
                          <a:effectLst/>
                          <a:latin typeface="Arial"/>
                        </a:rPr>
                        <a:t>Relacione los cargos, perfiles u otro atributo que determine los trabajadores beneficiarios del </a:t>
                      </a:r>
                      <a:r>
                        <a:rPr lang="es-CO" sz="1200" b="1" i="0" u="none" strike="noStrike" dirty="0" smtClean="0">
                          <a:solidFill>
                            <a:srgbClr val="000000"/>
                          </a:solidFill>
                          <a:effectLst/>
                          <a:latin typeface="Arial"/>
                        </a:rPr>
                        <a:t>pago</a:t>
                      </a:r>
                      <a:endParaRPr lang="es-CO" sz="1200" b="1" i="0" u="none" strike="noStrike" dirty="0">
                        <a:solidFill>
                          <a:srgbClr val="000000"/>
                        </a:solidFill>
                        <a:effectLst/>
                        <a:latin typeface="Arial"/>
                      </a:endParaRPr>
                    </a:p>
                  </a:txBody>
                  <a:tcPr marL="9295" marR="9295" marT="92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r>
              <a:tr h="901662">
                <a:tc>
                  <a:txBody>
                    <a:bodyPr/>
                    <a:lstStyle/>
                    <a:p>
                      <a:pPr algn="ctr" fontAlgn="ctr"/>
                      <a:r>
                        <a:rPr lang="es-CO" sz="1200" b="1" i="0" u="none" strike="noStrike" dirty="0">
                          <a:solidFill>
                            <a:srgbClr val="000000"/>
                          </a:solidFill>
                          <a:effectLst/>
                          <a:latin typeface="Arial"/>
                        </a:rPr>
                        <a:t>Auxilio educativo</a:t>
                      </a:r>
                    </a:p>
                  </a:txBody>
                  <a:tcPr marL="9295" marR="9295" marT="92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Arial"/>
                        </a:rPr>
                        <a:t>Reconocimiento económico a los empleados que se encuentren adelantando estudios superiores</a:t>
                      </a:r>
                    </a:p>
                  </a:txBody>
                  <a:tcPr marL="9295" marR="9295" marT="92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Arial"/>
                        </a:rPr>
                        <a:t>50% del valor de la matrícula</a:t>
                      </a:r>
                    </a:p>
                  </a:txBody>
                  <a:tcPr marL="9295" marR="9295" marT="9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Arial"/>
                        </a:rPr>
                        <a:t>Semestral</a:t>
                      </a:r>
                    </a:p>
                  </a:txBody>
                  <a:tcPr marL="9295" marR="9295" marT="9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Arial"/>
                        </a:rPr>
                        <a:t>Empleados que devenguen hasta 2 SMMLV</a:t>
                      </a:r>
                    </a:p>
                  </a:txBody>
                  <a:tcPr marL="9295" marR="9295" marT="92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0135">
                <a:tc>
                  <a:txBody>
                    <a:bodyPr/>
                    <a:lstStyle/>
                    <a:p>
                      <a:pPr algn="ctr" fontAlgn="ctr"/>
                      <a:r>
                        <a:rPr lang="es-CO" sz="1200" b="1" i="0" u="none" strike="noStrike" dirty="0">
                          <a:solidFill>
                            <a:srgbClr val="000000"/>
                          </a:solidFill>
                          <a:effectLst/>
                          <a:latin typeface="Arial"/>
                        </a:rPr>
                        <a:t>Auxilio de rodamiento</a:t>
                      </a:r>
                    </a:p>
                  </a:txBody>
                  <a:tcPr marL="9295" marR="9295" marT="92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Arial"/>
                        </a:rPr>
                        <a:t>Reconocimiento económico a los empleados que se desplacen en cumplimiento de sus funciones</a:t>
                      </a:r>
                    </a:p>
                  </a:txBody>
                  <a:tcPr marL="9295" marR="9295" marT="92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Arial"/>
                        </a:rPr>
                        <a:t>10% del valor del salario devengado</a:t>
                      </a:r>
                    </a:p>
                  </a:txBody>
                  <a:tcPr marL="9295" marR="9295" marT="9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Arial"/>
                        </a:rPr>
                        <a:t>Mensual</a:t>
                      </a:r>
                    </a:p>
                  </a:txBody>
                  <a:tcPr marL="9295" marR="9295" marT="9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Arial"/>
                        </a:rPr>
                        <a:t>Personal de ventas</a:t>
                      </a:r>
                    </a:p>
                  </a:txBody>
                  <a:tcPr marL="9295" marR="9295" marT="92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7" name="6 Tabla"/>
          <p:cNvGraphicFramePr>
            <a:graphicFrameLocks noGrp="1"/>
          </p:cNvGraphicFramePr>
          <p:nvPr>
            <p:extLst>
              <p:ext uri="{D42A27DB-BD31-4B8C-83A1-F6EECF244321}">
                <p14:modId xmlns:p14="http://schemas.microsoft.com/office/powerpoint/2010/main" val="636989346"/>
              </p:ext>
            </p:extLst>
          </p:nvPr>
        </p:nvGraphicFramePr>
        <p:xfrm>
          <a:off x="314697" y="1125714"/>
          <a:ext cx="8229600" cy="536957"/>
        </p:xfrm>
        <a:graphic>
          <a:graphicData uri="http://schemas.openxmlformats.org/drawingml/2006/table">
            <a:tbl>
              <a:tblPr/>
              <a:tblGrid>
                <a:gridCol w="8229600"/>
              </a:tblGrid>
              <a:tr h="283822">
                <a:tc>
                  <a:txBody>
                    <a:bodyPr/>
                    <a:lstStyle/>
                    <a:p>
                      <a:pPr algn="ctr" fontAlgn="b"/>
                      <a:r>
                        <a:rPr lang="es-CO" sz="1600" b="1" i="0" u="none" strike="noStrike">
                          <a:solidFill>
                            <a:srgbClr val="000000"/>
                          </a:solidFill>
                          <a:effectLst/>
                          <a:latin typeface="Arial Narrow"/>
                        </a:rPr>
                        <a:t>INFORMACIÓN DE NÓMINA DE SALARIOS</a:t>
                      </a:r>
                    </a:p>
                  </a:txBody>
                  <a:tcPr marL="9295" marR="9295" marT="9295" marB="0" anchor="b">
                    <a:lnL>
                      <a:noFill/>
                    </a:lnL>
                    <a:lnR>
                      <a:noFill/>
                    </a:lnR>
                    <a:lnT>
                      <a:noFill/>
                    </a:lnT>
                    <a:lnB>
                      <a:noFill/>
                    </a:lnB>
                  </a:tcPr>
                </a:tc>
              </a:tr>
              <a:tr h="250978">
                <a:tc>
                  <a:txBody>
                    <a:bodyPr/>
                    <a:lstStyle/>
                    <a:p>
                      <a:pPr algn="ctr" fontAlgn="b"/>
                      <a:r>
                        <a:rPr lang="es-CO" sz="1600" b="1" i="0" u="none" strike="noStrike" dirty="0">
                          <a:solidFill>
                            <a:srgbClr val="000000"/>
                          </a:solidFill>
                          <a:effectLst/>
                          <a:latin typeface="Arial Narrow"/>
                        </a:rPr>
                        <a:t>ANEXO DESCRIPCIÓN DE PAGOS QUE NO HACEN PARTE DEL IBC</a:t>
                      </a:r>
                    </a:p>
                  </a:txBody>
                  <a:tcPr marL="9295" marR="9295" marT="9295" marB="0" anchor="b">
                    <a:lnL>
                      <a:noFill/>
                    </a:lnL>
                    <a:lnR>
                      <a:noFill/>
                    </a:lnR>
                    <a:lnT>
                      <a:noFill/>
                    </a:lnT>
                    <a:lnB>
                      <a:noFill/>
                    </a:lnB>
                  </a:tcPr>
                </a:tc>
              </a:tr>
            </a:tbl>
          </a:graphicData>
        </a:graphic>
      </p:graphicFrame>
      <p:cxnSp>
        <p:nvCxnSpPr>
          <p:cNvPr id="5" name="Conector recto de flecha 20"/>
          <p:cNvCxnSpPr/>
          <p:nvPr/>
        </p:nvCxnSpPr>
        <p:spPr>
          <a:xfrm flipV="1">
            <a:off x="450376" y="698047"/>
            <a:ext cx="8229600" cy="17167"/>
          </a:xfrm>
          <a:prstGeom prst="straightConnector1">
            <a:avLst/>
          </a:prstGeom>
          <a:ln>
            <a:solidFill>
              <a:schemeClr val="tx1">
                <a:lumMod val="85000"/>
                <a:lumOff val="1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8" name="Elipse 23"/>
          <p:cNvSpPr/>
          <p:nvPr/>
        </p:nvSpPr>
        <p:spPr>
          <a:xfrm>
            <a:off x="3698240" y="528480"/>
            <a:ext cx="325120" cy="339134"/>
          </a:xfrm>
          <a:prstGeom prst="ellipse">
            <a:avLst/>
          </a:prstGeom>
          <a:solidFill>
            <a:srgbClr val="AFC6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solidFill>
                <a:prstClr val="white"/>
              </a:solidFill>
            </a:endParaRPr>
          </a:p>
        </p:txBody>
      </p:sp>
      <p:sp>
        <p:nvSpPr>
          <p:cNvPr id="9" name="Marcador de contenido 2"/>
          <p:cNvSpPr txBox="1">
            <a:spLocks/>
          </p:cNvSpPr>
          <p:nvPr/>
        </p:nvSpPr>
        <p:spPr>
          <a:xfrm>
            <a:off x="3982719" y="336141"/>
            <a:ext cx="4806439" cy="396240"/>
          </a:xfrm>
          <a:prstGeom prst="rect">
            <a:avLst/>
          </a:prstGeom>
        </p:spPr>
        <p:txBody>
          <a:bodyPr vert="horz" lIns="91440" tIns="45720" rIns="91440" bIns="45720" rtlCol="0">
            <a:noAutofit/>
          </a:bodyPr>
          <a:lstStyle>
            <a:lvl1pPr indent="0">
              <a:spcBef>
                <a:spcPct val="20000"/>
              </a:spcBef>
              <a:buFont typeface="Arial"/>
              <a:buNone/>
              <a:defRPr sz="2400">
                <a:solidFill>
                  <a:schemeClr val="tx1">
                    <a:lumMod val="85000"/>
                    <a:lumOff val="15000"/>
                  </a:schemeClr>
                </a:solidFill>
                <a:latin typeface="Helvetica Neue Light"/>
                <a:cs typeface="Helvetica Neue Light"/>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s-ES" sz="2000" dirty="0" smtClean="0">
                <a:solidFill>
                  <a:prstClr val="black">
                    <a:lumMod val="85000"/>
                    <a:lumOff val="15000"/>
                  </a:prstClr>
                </a:solidFill>
                <a:latin typeface="Helvetica Neue "/>
              </a:rPr>
              <a:t>PROCESO DE DETERMINACIÓN</a:t>
            </a:r>
            <a:endParaRPr lang="es-ES" sz="2000" dirty="0">
              <a:solidFill>
                <a:prstClr val="black">
                  <a:lumMod val="85000"/>
                  <a:lumOff val="15000"/>
                </a:prstClr>
              </a:solidFill>
              <a:latin typeface="Helvetica Neue "/>
            </a:endParaRPr>
          </a:p>
        </p:txBody>
      </p:sp>
      <p:sp>
        <p:nvSpPr>
          <p:cNvPr id="10" name="Elipse 9"/>
          <p:cNvSpPr/>
          <p:nvPr/>
        </p:nvSpPr>
        <p:spPr>
          <a:xfrm>
            <a:off x="3695865" y="530666"/>
            <a:ext cx="325120" cy="339134"/>
          </a:xfrm>
          <a:prstGeom prst="ellipse">
            <a:avLst/>
          </a:prstGeom>
          <a:solidFill>
            <a:srgbClr val="008000"/>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s-ES" dirty="0">
              <a:solidFill>
                <a:prstClr val="white"/>
              </a:solidFill>
            </a:endParaRPr>
          </a:p>
        </p:txBody>
      </p:sp>
    </p:spTree>
    <p:extLst>
      <p:ext uri="{BB962C8B-B14F-4D97-AF65-F5344CB8AC3E}">
        <p14:creationId xmlns:p14="http://schemas.microsoft.com/office/powerpoint/2010/main" val="2128987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7 Marcador de contenido"/>
          <p:cNvSpPr>
            <a:spLocks noGrp="1"/>
          </p:cNvSpPr>
          <p:nvPr>
            <p:ph idx="1"/>
          </p:nvPr>
        </p:nvSpPr>
        <p:spPr>
          <a:xfrm>
            <a:off x="484496" y="1613847"/>
            <a:ext cx="8229600" cy="3408529"/>
          </a:xfrm>
        </p:spPr>
        <p:txBody>
          <a:bodyPr>
            <a:noAutofit/>
          </a:bodyPr>
          <a:lstStyle/>
          <a:p>
            <a:pPr algn="just"/>
            <a:r>
              <a:rPr lang="es-CO" sz="2200" b="1" dirty="0" smtClean="0">
                <a:latin typeface="Arial" panose="020B0604020202020204" pitchFamily="34" charset="0"/>
                <a:cs typeface="Arial" panose="020B0604020202020204" pitchFamily="34" charset="0"/>
              </a:rPr>
              <a:t>Punto 4</a:t>
            </a:r>
            <a:r>
              <a:rPr lang="es-CO" sz="2200" dirty="0" smtClean="0">
                <a:latin typeface="Arial" panose="020B0604020202020204" pitchFamily="34" charset="0"/>
                <a:cs typeface="Arial" panose="020B0604020202020204" pitchFamily="34" charset="0"/>
              </a:rPr>
              <a:t>. </a:t>
            </a:r>
            <a:r>
              <a:rPr lang="es-ES" sz="2200" dirty="0">
                <a:latin typeface="Arial" panose="020B0604020202020204" pitchFamily="34" charset="0"/>
                <a:cs typeface="Arial" panose="020B0604020202020204" pitchFamily="34" charset="0"/>
              </a:rPr>
              <a:t>Libro mayor y </a:t>
            </a:r>
            <a:r>
              <a:rPr lang="es-ES" sz="2200" dirty="0" smtClean="0">
                <a:latin typeface="Arial" panose="020B0604020202020204" pitchFamily="34" charset="0"/>
                <a:cs typeface="Arial" panose="020B0604020202020204" pitchFamily="34" charset="0"/>
              </a:rPr>
              <a:t>balances, </a:t>
            </a:r>
            <a:r>
              <a:rPr lang="es-ES" sz="2200" dirty="0">
                <a:latin typeface="Arial" panose="020B0604020202020204" pitchFamily="34" charset="0"/>
                <a:cs typeface="Arial" panose="020B0604020202020204" pitchFamily="34" charset="0"/>
              </a:rPr>
              <a:t>con corte anual, </a:t>
            </a:r>
            <a:r>
              <a:rPr lang="es-ES" sz="2200" b="1" dirty="0">
                <a:solidFill>
                  <a:srgbClr val="008000"/>
                </a:solidFill>
                <a:latin typeface="Arial" panose="020B0604020202020204" pitchFamily="34" charset="0"/>
                <a:cs typeface="Arial" panose="020B0604020202020204" pitchFamily="34" charset="0"/>
              </a:rPr>
              <a:t>en medio magnético</a:t>
            </a:r>
            <a:r>
              <a:rPr lang="es-ES" sz="2200" b="1" dirty="0" smtClean="0">
                <a:solidFill>
                  <a:srgbClr val="008000"/>
                </a:solidFill>
                <a:latin typeface="Arial" panose="020B0604020202020204" pitchFamily="34" charset="0"/>
                <a:cs typeface="Arial" panose="020B0604020202020204" pitchFamily="34" charset="0"/>
              </a:rPr>
              <a:t>.</a:t>
            </a:r>
          </a:p>
          <a:p>
            <a:pPr algn="just"/>
            <a:endParaRPr lang="es-ES" sz="2200" dirty="0" smtClean="0">
              <a:latin typeface="Arial" panose="020B0604020202020204" pitchFamily="34" charset="0"/>
              <a:cs typeface="Arial" panose="020B0604020202020204" pitchFamily="34" charset="0"/>
            </a:endParaRPr>
          </a:p>
          <a:p>
            <a:pPr algn="just"/>
            <a:r>
              <a:rPr lang="es-ES" sz="2200" b="1" dirty="0" smtClean="0">
                <a:latin typeface="Arial" panose="020B0604020202020204" pitchFamily="34" charset="0"/>
                <a:cs typeface="Arial" panose="020B0604020202020204" pitchFamily="34" charset="0"/>
              </a:rPr>
              <a:t>Punto 5</a:t>
            </a:r>
            <a:r>
              <a:rPr lang="es-ES" sz="2200" dirty="0" smtClean="0">
                <a:latin typeface="Arial" panose="020B0604020202020204" pitchFamily="34" charset="0"/>
                <a:cs typeface="Arial" panose="020B0604020202020204" pitchFamily="34" charset="0"/>
              </a:rPr>
              <a:t>. Si </a:t>
            </a:r>
            <a:r>
              <a:rPr lang="es-ES" sz="2200" dirty="0">
                <a:latin typeface="Arial" panose="020B0604020202020204" pitchFamily="34" charset="0"/>
                <a:cs typeface="Arial" panose="020B0604020202020204" pitchFamily="34" charset="0"/>
              </a:rPr>
              <a:t>la empresa tiene vinculados aprendices del SENA, </a:t>
            </a:r>
            <a:r>
              <a:rPr lang="es-ES" sz="2200" b="1" dirty="0">
                <a:solidFill>
                  <a:srgbClr val="008000"/>
                </a:solidFill>
                <a:latin typeface="Arial" panose="020B0604020202020204" pitchFamily="34" charset="0"/>
                <a:cs typeface="Arial" panose="020B0604020202020204" pitchFamily="34" charset="0"/>
              </a:rPr>
              <a:t>copia de los </a:t>
            </a:r>
            <a:r>
              <a:rPr lang="es-ES" sz="2200" b="1" dirty="0" smtClean="0">
                <a:solidFill>
                  <a:srgbClr val="008000"/>
                </a:solidFill>
                <a:latin typeface="Arial" panose="020B0604020202020204" pitchFamily="34" charset="0"/>
                <a:cs typeface="Arial" panose="020B0604020202020204" pitchFamily="34" charset="0"/>
              </a:rPr>
              <a:t>contratos </a:t>
            </a:r>
            <a:r>
              <a:rPr lang="es-ES" sz="2200" b="1" dirty="0">
                <a:solidFill>
                  <a:srgbClr val="008000"/>
                </a:solidFill>
                <a:latin typeface="Arial" panose="020B0604020202020204" pitchFamily="34" charset="0"/>
                <a:cs typeface="Arial" panose="020B0604020202020204" pitchFamily="34" charset="0"/>
              </a:rPr>
              <a:t>de </a:t>
            </a:r>
            <a:r>
              <a:rPr lang="es-ES" sz="2200" b="1" dirty="0" smtClean="0">
                <a:solidFill>
                  <a:srgbClr val="008000"/>
                </a:solidFill>
                <a:latin typeface="Arial" panose="020B0604020202020204" pitchFamily="34" charset="0"/>
                <a:cs typeface="Arial" panose="020B0604020202020204" pitchFamily="34" charset="0"/>
              </a:rPr>
              <a:t>aprendizaje.</a:t>
            </a:r>
          </a:p>
          <a:p>
            <a:pPr algn="just"/>
            <a:endParaRPr lang="es-ES" sz="2200" dirty="0" smtClean="0">
              <a:latin typeface="Arial" panose="020B0604020202020204" pitchFamily="34" charset="0"/>
              <a:cs typeface="Arial" panose="020B0604020202020204" pitchFamily="34" charset="0"/>
            </a:endParaRPr>
          </a:p>
          <a:p>
            <a:pPr algn="just"/>
            <a:r>
              <a:rPr lang="es-ES" sz="2200" b="1" dirty="0" smtClean="0">
                <a:latin typeface="Arial" panose="020B0604020202020204" pitchFamily="34" charset="0"/>
                <a:cs typeface="Arial" panose="020B0604020202020204" pitchFamily="34" charset="0"/>
              </a:rPr>
              <a:t>Punto 6</a:t>
            </a:r>
            <a:r>
              <a:rPr lang="es-ES" sz="2200" dirty="0" smtClean="0">
                <a:latin typeface="Arial" panose="020B0604020202020204" pitchFamily="34" charset="0"/>
                <a:cs typeface="Arial" panose="020B0604020202020204" pitchFamily="34" charset="0"/>
              </a:rPr>
              <a:t>. Si la empresa tiene vinculados pensionados por vejez activos, copia de las </a:t>
            </a:r>
            <a:r>
              <a:rPr lang="es-ES" sz="2200" b="1" dirty="0" smtClean="0">
                <a:solidFill>
                  <a:srgbClr val="008000"/>
                </a:solidFill>
                <a:latin typeface="Arial" panose="020B0604020202020204" pitchFamily="34" charset="0"/>
                <a:cs typeface="Arial" panose="020B0604020202020204" pitchFamily="34" charset="0"/>
              </a:rPr>
              <a:t>resoluciones de reconocimiento de la pensión.</a:t>
            </a:r>
            <a:endParaRPr lang="es-CO" sz="2200" dirty="0">
              <a:latin typeface="Arial" panose="020B0604020202020204" pitchFamily="34" charset="0"/>
              <a:cs typeface="Arial" panose="020B0604020202020204" pitchFamily="34" charset="0"/>
            </a:endParaRPr>
          </a:p>
          <a:p>
            <a:endParaRPr lang="es-CO" sz="2200" dirty="0">
              <a:latin typeface="Arial" panose="020B0604020202020204" pitchFamily="34" charset="0"/>
              <a:cs typeface="Arial" panose="020B0604020202020204" pitchFamily="34" charset="0"/>
            </a:endParaRPr>
          </a:p>
          <a:p>
            <a:endParaRPr lang="es-CO" sz="2200" dirty="0">
              <a:latin typeface="Arial" panose="020B0604020202020204" pitchFamily="34" charset="0"/>
              <a:cs typeface="Arial" panose="020B0604020202020204" pitchFamily="34" charset="0"/>
            </a:endParaRPr>
          </a:p>
          <a:p>
            <a:endParaRPr lang="es-CO" sz="2200" dirty="0">
              <a:latin typeface="Arial" panose="020B0604020202020204" pitchFamily="34" charset="0"/>
              <a:cs typeface="Arial" panose="020B0604020202020204" pitchFamily="34" charset="0"/>
            </a:endParaRPr>
          </a:p>
        </p:txBody>
      </p:sp>
      <p:cxnSp>
        <p:nvCxnSpPr>
          <p:cNvPr id="4" name="Conector recto de flecha 20"/>
          <p:cNvCxnSpPr/>
          <p:nvPr/>
        </p:nvCxnSpPr>
        <p:spPr>
          <a:xfrm flipV="1">
            <a:off x="450376" y="698047"/>
            <a:ext cx="8229600" cy="17167"/>
          </a:xfrm>
          <a:prstGeom prst="straightConnector1">
            <a:avLst/>
          </a:prstGeom>
          <a:ln>
            <a:solidFill>
              <a:schemeClr val="tx1">
                <a:lumMod val="85000"/>
                <a:lumOff val="1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5" name="Elipse 23"/>
          <p:cNvSpPr/>
          <p:nvPr/>
        </p:nvSpPr>
        <p:spPr>
          <a:xfrm>
            <a:off x="3698240" y="528480"/>
            <a:ext cx="325120" cy="339134"/>
          </a:xfrm>
          <a:prstGeom prst="ellipse">
            <a:avLst/>
          </a:prstGeom>
          <a:solidFill>
            <a:srgbClr val="AFC6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solidFill>
                <a:prstClr val="white"/>
              </a:solidFill>
            </a:endParaRPr>
          </a:p>
        </p:txBody>
      </p:sp>
      <p:sp>
        <p:nvSpPr>
          <p:cNvPr id="7" name="Marcador de contenido 2"/>
          <p:cNvSpPr txBox="1">
            <a:spLocks/>
          </p:cNvSpPr>
          <p:nvPr/>
        </p:nvSpPr>
        <p:spPr>
          <a:xfrm>
            <a:off x="3982719" y="336141"/>
            <a:ext cx="4806439" cy="396240"/>
          </a:xfrm>
          <a:prstGeom prst="rect">
            <a:avLst/>
          </a:prstGeom>
        </p:spPr>
        <p:txBody>
          <a:bodyPr vert="horz" lIns="91440" tIns="45720" rIns="91440" bIns="45720" rtlCol="0">
            <a:noAutofit/>
          </a:bodyPr>
          <a:lstStyle>
            <a:lvl1pPr indent="0">
              <a:spcBef>
                <a:spcPct val="20000"/>
              </a:spcBef>
              <a:buFont typeface="Arial"/>
              <a:buNone/>
              <a:defRPr sz="2400">
                <a:solidFill>
                  <a:schemeClr val="tx1">
                    <a:lumMod val="85000"/>
                    <a:lumOff val="15000"/>
                  </a:schemeClr>
                </a:solidFill>
                <a:latin typeface="Helvetica Neue Light"/>
                <a:cs typeface="Helvetica Neue Light"/>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s-ES" sz="2000" dirty="0" smtClean="0">
                <a:solidFill>
                  <a:prstClr val="black">
                    <a:lumMod val="85000"/>
                    <a:lumOff val="15000"/>
                  </a:prstClr>
                </a:solidFill>
                <a:latin typeface="Helvetica Neue "/>
              </a:rPr>
              <a:t>PROCESO DE DETERMINACIÓN</a:t>
            </a:r>
            <a:endParaRPr lang="es-ES" sz="2000" dirty="0">
              <a:solidFill>
                <a:prstClr val="black">
                  <a:lumMod val="85000"/>
                  <a:lumOff val="15000"/>
                </a:prstClr>
              </a:solidFill>
              <a:latin typeface="Helvetica Neue "/>
            </a:endParaRPr>
          </a:p>
        </p:txBody>
      </p:sp>
      <p:sp>
        <p:nvSpPr>
          <p:cNvPr id="9" name="Elipse 9"/>
          <p:cNvSpPr/>
          <p:nvPr/>
        </p:nvSpPr>
        <p:spPr>
          <a:xfrm>
            <a:off x="3695865" y="530666"/>
            <a:ext cx="325120" cy="339134"/>
          </a:xfrm>
          <a:prstGeom prst="ellipse">
            <a:avLst/>
          </a:prstGeom>
          <a:solidFill>
            <a:srgbClr val="008000"/>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s-ES" dirty="0">
              <a:solidFill>
                <a:prstClr val="white"/>
              </a:solidFill>
            </a:endParaRPr>
          </a:p>
        </p:txBody>
      </p:sp>
    </p:spTree>
    <p:extLst>
      <p:ext uri="{BB962C8B-B14F-4D97-AF65-F5344CB8AC3E}">
        <p14:creationId xmlns:p14="http://schemas.microsoft.com/office/powerpoint/2010/main" val="817092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7 Marcador de contenido"/>
          <p:cNvSpPr>
            <a:spLocks noGrp="1"/>
          </p:cNvSpPr>
          <p:nvPr>
            <p:ph idx="1"/>
          </p:nvPr>
        </p:nvSpPr>
        <p:spPr>
          <a:xfrm>
            <a:off x="388960" y="1299950"/>
            <a:ext cx="8229600" cy="5155441"/>
          </a:xfrm>
        </p:spPr>
        <p:txBody>
          <a:bodyPr>
            <a:noAutofit/>
          </a:bodyPr>
          <a:lstStyle/>
          <a:p>
            <a:pPr algn="just"/>
            <a:r>
              <a:rPr lang="es-CO" sz="2200" b="1" dirty="0" smtClean="0">
                <a:latin typeface="Arial" panose="020B0604020202020204" pitchFamily="34" charset="0"/>
                <a:cs typeface="Arial" panose="020B0604020202020204" pitchFamily="34" charset="0"/>
              </a:rPr>
              <a:t>Punto 7</a:t>
            </a:r>
            <a:r>
              <a:rPr lang="es-CO" sz="2200" dirty="0" smtClean="0">
                <a:latin typeface="Arial" panose="020B0604020202020204" pitchFamily="34" charset="0"/>
                <a:cs typeface="Arial" panose="020B0604020202020204" pitchFamily="34" charset="0"/>
              </a:rPr>
              <a:t>. </a:t>
            </a:r>
            <a:r>
              <a:rPr lang="es-ES" sz="2200" dirty="0">
                <a:latin typeface="Arial" panose="020B0604020202020204" pitchFamily="34" charset="0"/>
                <a:cs typeface="Arial" panose="020B0604020202020204" pitchFamily="34" charset="0"/>
              </a:rPr>
              <a:t>Si la empresa tiene trabajadores extranjeros que </a:t>
            </a:r>
            <a:r>
              <a:rPr lang="es-ES" sz="2200" b="1" dirty="0">
                <a:latin typeface="Arial" panose="020B0604020202020204" pitchFamily="34" charset="0"/>
                <a:cs typeface="Arial" panose="020B0604020202020204" pitchFamily="34" charset="0"/>
              </a:rPr>
              <a:t>no estén cotizando a pensiones </a:t>
            </a:r>
            <a:r>
              <a:rPr lang="es-ES" sz="2200" dirty="0">
                <a:latin typeface="Arial" panose="020B0604020202020204" pitchFamily="34" charset="0"/>
                <a:cs typeface="Arial" panose="020B0604020202020204" pitchFamily="34" charset="0"/>
              </a:rPr>
              <a:t>en el país, copia del </a:t>
            </a:r>
            <a:r>
              <a:rPr lang="es-ES" sz="2200" b="1" dirty="0">
                <a:solidFill>
                  <a:srgbClr val="008000"/>
                </a:solidFill>
                <a:latin typeface="Arial" panose="020B0604020202020204" pitchFamily="34" charset="0"/>
                <a:cs typeface="Arial" panose="020B0604020202020204" pitchFamily="34" charset="0"/>
              </a:rPr>
              <a:t>documento de identidad </a:t>
            </a:r>
            <a:r>
              <a:rPr lang="es-ES" sz="2200" dirty="0">
                <a:latin typeface="Arial" panose="020B0604020202020204" pitchFamily="34" charset="0"/>
                <a:cs typeface="Arial" panose="020B0604020202020204" pitchFamily="34" charset="0"/>
              </a:rPr>
              <a:t>del </a:t>
            </a:r>
            <a:r>
              <a:rPr lang="es-ES" sz="2200" dirty="0" smtClean="0">
                <a:latin typeface="Arial" panose="020B0604020202020204" pitchFamily="34" charset="0"/>
                <a:cs typeface="Arial" panose="020B0604020202020204" pitchFamily="34" charset="0"/>
              </a:rPr>
              <a:t>trabajador, del </a:t>
            </a:r>
            <a:r>
              <a:rPr lang="es-ES" sz="2200" b="1" dirty="0">
                <a:solidFill>
                  <a:srgbClr val="008000"/>
                </a:solidFill>
                <a:latin typeface="Arial" panose="020B0604020202020204" pitchFamily="34" charset="0"/>
                <a:cs typeface="Arial" panose="020B0604020202020204" pitchFamily="34" charset="0"/>
              </a:rPr>
              <a:t>contrato de trabajo</a:t>
            </a:r>
            <a:r>
              <a:rPr lang="es-ES" sz="2200" dirty="0">
                <a:latin typeface="Arial" panose="020B0604020202020204" pitchFamily="34" charset="0"/>
                <a:cs typeface="Arial" panose="020B0604020202020204" pitchFamily="34" charset="0"/>
              </a:rPr>
              <a:t> u orden de </a:t>
            </a:r>
            <a:r>
              <a:rPr lang="es-ES" sz="2200" b="1" dirty="0">
                <a:solidFill>
                  <a:srgbClr val="008000"/>
                </a:solidFill>
                <a:latin typeface="Arial" panose="020B0604020202020204" pitchFamily="34" charset="0"/>
                <a:cs typeface="Arial" panose="020B0604020202020204" pitchFamily="34" charset="0"/>
              </a:rPr>
              <a:t>prestación de servicios </a:t>
            </a:r>
            <a:r>
              <a:rPr lang="es-ES" sz="2200" dirty="0">
                <a:latin typeface="Arial" panose="020B0604020202020204" pitchFamily="34" charset="0"/>
                <a:cs typeface="Arial" panose="020B0604020202020204" pitchFamily="34" charset="0"/>
              </a:rPr>
              <a:t>y </a:t>
            </a:r>
            <a:r>
              <a:rPr lang="es-ES" sz="2200" b="1" dirty="0">
                <a:solidFill>
                  <a:srgbClr val="008000"/>
                </a:solidFill>
                <a:latin typeface="Arial" panose="020B0604020202020204" pitchFamily="34" charset="0"/>
                <a:cs typeface="Arial" panose="020B0604020202020204" pitchFamily="34" charset="0"/>
              </a:rPr>
              <a:t>constancia de aportes </a:t>
            </a:r>
            <a:r>
              <a:rPr lang="es-ES" sz="2200" dirty="0">
                <a:latin typeface="Arial" panose="020B0604020202020204" pitchFamily="34" charset="0"/>
                <a:cs typeface="Arial" panose="020B0604020202020204" pitchFamily="34" charset="0"/>
              </a:rPr>
              <a:t>a pensiones en el país de </a:t>
            </a:r>
            <a:r>
              <a:rPr lang="es-ES" sz="2200" dirty="0" smtClean="0">
                <a:latin typeface="Arial" panose="020B0604020202020204" pitchFamily="34" charset="0"/>
                <a:cs typeface="Arial" panose="020B0604020202020204" pitchFamily="34" charset="0"/>
              </a:rPr>
              <a:t>origen.</a:t>
            </a:r>
          </a:p>
          <a:p>
            <a:pPr algn="just"/>
            <a:endParaRPr lang="es-ES" sz="2200" dirty="0">
              <a:latin typeface="Arial" panose="020B0604020202020204" pitchFamily="34" charset="0"/>
              <a:cs typeface="Arial" panose="020B0604020202020204" pitchFamily="34" charset="0"/>
            </a:endParaRPr>
          </a:p>
          <a:p>
            <a:pPr algn="just"/>
            <a:r>
              <a:rPr lang="es-ES" sz="2200" b="1" dirty="0">
                <a:latin typeface="Arial" panose="020B0604020202020204" pitchFamily="34" charset="0"/>
                <a:cs typeface="Arial" panose="020B0604020202020204" pitchFamily="34" charset="0"/>
              </a:rPr>
              <a:t>Punto 8</a:t>
            </a:r>
            <a:r>
              <a:rPr lang="es-ES" sz="2200" b="1" dirty="0" smtClean="0">
                <a:latin typeface="Arial" panose="020B0604020202020204" pitchFamily="34" charset="0"/>
                <a:cs typeface="Arial" panose="020B0604020202020204" pitchFamily="34" charset="0"/>
              </a:rPr>
              <a:t>.  </a:t>
            </a:r>
            <a:r>
              <a:rPr lang="es-ES" sz="2200" dirty="0" smtClean="0">
                <a:latin typeface="Arial" panose="020B0604020202020204" pitchFamily="34" charset="0"/>
                <a:cs typeface="Arial" panose="020B0604020202020204" pitchFamily="34" charset="0"/>
              </a:rPr>
              <a:t>Copia </a:t>
            </a:r>
            <a:r>
              <a:rPr lang="es-ES" sz="2200" dirty="0">
                <a:latin typeface="Arial" panose="020B0604020202020204" pitchFamily="34" charset="0"/>
                <a:cs typeface="Arial" panose="020B0604020202020204" pitchFamily="34" charset="0"/>
              </a:rPr>
              <a:t>de las </a:t>
            </a:r>
            <a:r>
              <a:rPr lang="es-ES" sz="2200" b="1" dirty="0">
                <a:solidFill>
                  <a:srgbClr val="008000"/>
                </a:solidFill>
                <a:latin typeface="Arial" panose="020B0604020202020204" pitchFamily="34" charset="0"/>
                <a:cs typeface="Arial" panose="020B0604020202020204" pitchFamily="34" charset="0"/>
              </a:rPr>
              <a:t>convenciones, pactos colectivos o similares</a:t>
            </a:r>
            <a:r>
              <a:rPr lang="es-ES" sz="2200" dirty="0">
                <a:latin typeface="Arial" panose="020B0604020202020204" pitchFamily="34" charset="0"/>
                <a:cs typeface="Arial" panose="020B0604020202020204" pitchFamily="34" charset="0"/>
              </a:rPr>
              <a:t>, vigentes en los periodos antes citados, si existieren</a:t>
            </a:r>
            <a:r>
              <a:rPr lang="es-ES" sz="2200" dirty="0" smtClean="0">
                <a:latin typeface="Arial" panose="020B0604020202020204" pitchFamily="34" charset="0"/>
                <a:cs typeface="Arial" panose="020B0604020202020204" pitchFamily="34" charset="0"/>
              </a:rPr>
              <a:t>.</a:t>
            </a:r>
          </a:p>
          <a:p>
            <a:pPr algn="just"/>
            <a:endParaRPr lang="es-ES" sz="2200" dirty="0">
              <a:latin typeface="Arial" panose="020B0604020202020204" pitchFamily="34" charset="0"/>
              <a:cs typeface="Arial" panose="020B0604020202020204" pitchFamily="34" charset="0"/>
            </a:endParaRPr>
          </a:p>
          <a:p>
            <a:pPr algn="just"/>
            <a:r>
              <a:rPr lang="es-ES" sz="2200" b="1" dirty="0">
                <a:latin typeface="Arial" panose="020B0604020202020204" pitchFamily="34" charset="0"/>
                <a:cs typeface="Arial" panose="020B0604020202020204" pitchFamily="34" charset="0"/>
              </a:rPr>
              <a:t>Punto </a:t>
            </a:r>
            <a:r>
              <a:rPr lang="es-ES" sz="2200" b="1" dirty="0" smtClean="0">
                <a:latin typeface="Arial" panose="020B0604020202020204" pitchFamily="34" charset="0"/>
                <a:cs typeface="Arial" panose="020B0604020202020204" pitchFamily="34" charset="0"/>
              </a:rPr>
              <a:t>9. </a:t>
            </a:r>
            <a:r>
              <a:rPr lang="es-ES" sz="2200" dirty="0" smtClean="0">
                <a:latin typeface="Arial" panose="020B0604020202020204" pitchFamily="34" charset="0"/>
                <a:cs typeface="Arial" panose="020B0604020202020204" pitchFamily="34" charset="0"/>
              </a:rPr>
              <a:t>Si </a:t>
            </a:r>
            <a:r>
              <a:rPr lang="es-ES" sz="2200" dirty="0">
                <a:latin typeface="Arial" panose="020B0604020202020204" pitchFamily="34" charset="0"/>
                <a:cs typeface="Arial" panose="020B0604020202020204" pitchFamily="34" charset="0"/>
              </a:rPr>
              <a:t>la empresa </a:t>
            </a:r>
            <a:r>
              <a:rPr lang="es-ES" sz="2200" dirty="0" smtClean="0">
                <a:latin typeface="Arial" panose="020B0604020202020204" pitchFamily="34" charset="0"/>
                <a:cs typeface="Arial" panose="020B0604020202020204" pitchFamily="34" charset="0"/>
              </a:rPr>
              <a:t>tiene personal suministrado por un tercero, </a:t>
            </a:r>
            <a:r>
              <a:rPr lang="es-ES" sz="2200" b="1" dirty="0">
                <a:solidFill>
                  <a:srgbClr val="008000"/>
                </a:solidFill>
                <a:latin typeface="Arial" panose="020B0604020202020204" pitchFamily="34" charset="0"/>
                <a:cs typeface="Arial" panose="020B0604020202020204" pitchFamily="34" charset="0"/>
              </a:rPr>
              <a:t>fotocopia del contrato </a:t>
            </a:r>
            <a:r>
              <a:rPr lang="es-ES" sz="2200" dirty="0">
                <a:latin typeface="Arial" panose="020B0604020202020204" pitchFamily="34" charset="0"/>
                <a:cs typeface="Arial" panose="020B0604020202020204" pitchFamily="34" charset="0"/>
              </a:rPr>
              <a:t>y certificación emitida por la empresa contratista, en la que se </a:t>
            </a:r>
            <a:r>
              <a:rPr lang="es-ES" sz="2200" b="1" dirty="0">
                <a:solidFill>
                  <a:srgbClr val="008000"/>
                </a:solidFill>
                <a:latin typeface="Arial" panose="020B0604020202020204" pitchFamily="34" charset="0"/>
                <a:cs typeface="Arial" panose="020B0604020202020204" pitchFamily="34" charset="0"/>
              </a:rPr>
              <a:t>indique vigencia y objeto del mismo</a:t>
            </a:r>
            <a:r>
              <a:rPr lang="es-ES" sz="2200" b="1" dirty="0" smtClean="0">
                <a:solidFill>
                  <a:srgbClr val="008000"/>
                </a:solidFill>
                <a:latin typeface="Arial" panose="020B0604020202020204" pitchFamily="34" charset="0"/>
                <a:cs typeface="Arial" panose="020B0604020202020204" pitchFamily="34" charset="0"/>
              </a:rPr>
              <a:t>.</a:t>
            </a:r>
            <a:endParaRPr lang="es-CO" sz="2200" b="1" dirty="0">
              <a:solidFill>
                <a:srgbClr val="008000"/>
              </a:solidFill>
              <a:latin typeface="Arial" panose="020B0604020202020204" pitchFamily="34" charset="0"/>
              <a:cs typeface="Arial" panose="020B0604020202020204" pitchFamily="34" charset="0"/>
            </a:endParaRPr>
          </a:p>
          <a:p>
            <a:pPr algn="just"/>
            <a:endParaRPr lang="es-CO" sz="2200" dirty="0">
              <a:latin typeface="Arial" panose="020B0604020202020204" pitchFamily="34" charset="0"/>
              <a:cs typeface="Arial" panose="020B0604020202020204" pitchFamily="34" charset="0"/>
            </a:endParaRPr>
          </a:p>
          <a:p>
            <a:pPr algn="just"/>
            <a:endParaRPr lang="es-CO" sz="2200" dirty="0">
              <a:latin typeface="Arial" panose="020B0604020202020204" pitchFamily="34" charset="0"/>
              <a:cs typeface="Arial" panose="020B0604020202020204" pitchFamily="34" charset="0"/>
            </a:endParaRPr>
          </a:p>
          <a:p>
            <a:pPr algn="just"/>
            <a:endParaRPr lang="es-CO" sz="2200" dirty="0">
              <a:latin typeface="Arial" panose="020B0604020202020204" pitchFamily="34" charset="0"/>
              <a:cs typeface="Arial" panose="020B0604020202020204" pitchFamily="34" charset="0"/>
            </a:endParaRPr>
          </a:p>
        </p:txBody>
      </p:sp>
      <p:cxnSp>
        <p:nvCxnSpPr>
          <p:cNvPr id="4" name="Conector recto de flecha 20"/>
          <p:cNvCxnSpPr/>
          <p:nvPr/>
        </p:nvCxnSpPr>
        <p:spPr>
          <a:xfrm flipV="1">
            <a:off x="450376" y="698047"/>
            <a:ext cx="8229600" cy="17167"/>
          </a:xfrm>
          <a:prstGeom prst="straightConnector1">
            <a:avLst/>
          </a:prstGeom>
          <a:ln>
            <a:solidFill>
              <a:schemeClr val="tx1">
                <a:lumMod val="85000"/>
                <a:lumOff val="1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5" name="Elipse 23"/>
          <p:cNvSpPr/>
          <p:nvPr/>
        </p:nvSpPr>
        <p:spPr>
          <a:xfrm>
            <a:off x="3698240" y="528480"/>
            <a:ext cx="325120" cy="339134"/>
          </a:xfrm>
          <a:prstGeom prst="ellipse">
            <a:avLst/>
          </a:prstGeom>
          <a:solidFill>
            <a:srgbClr val="AFC6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solidFill>
                <a:prstClr val="white"/>
              </a:solidFill>
            </a:endParaRPr>
          </a:p>
        </p:txBody>
      </p:sp>
      <p:sp>
        <p:nvSpPr>
          <p:cNvPr id="7" name="Marcador de contenido 2"/>
          <p:cNvSpPr txBox="1">
            <a:spLocks/>
          </p:cNvSpPr>
          <p:nvPr/>
        </p:nvSpPr>
        <p:spPr>
          <a:xfrm>
            <a:off x="3982719" y="336141"/>
            <a:ext cx="4806439" cy="396240"/>
          </a:xfrm>
          <a:prstGeom prst="rect">
            <a:avLst/>
          </a:prstGeom>
        </p:spPr>
        <p:txBody>
          <a:bodyPr vert="horz" lIns="91440" tIns="45720" rIns="91440" bIns="45720" rtlCol="0">
            <a:noAutofit/>
          </a:bodyPr>
          <a:lstStyle>
            <a:lvl1pPr indent="0">
              <a:spcBef>
                <a:spcPct val="20000"/>
              </a:spcBef>
              <a:buFont typeface="Arial"/>
              <a:buNone/>
              <a:defRPr sz="2400">
                <a:solidFill>
                  <a:schemeClr val="tx1">
                    <a:lumMod val="85000"/>
                    <a:lumOff val="15000"/>
                  </a:schemeClr>
                </a:solidFill>
                <a:latin typeface="Helvetica Neue Light"/>
                <a:cs typeface="Helvetica Neue Light"/>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s-ES" sz="2000" dirty="0" smtClean="0">
                <a:solidFill>
                  <a:prstClr val="black">
                    <a:lumMod val="85000"/>
                    <a:lumOff val="15000"/>
                  </a:prstClr>
                </a:solidFill>
                <a:latin typeface="Helvetica Neue "/>
              </a:rPr>
              <a:t>PROCESO DE DETERMINACIÓN</a:t>
            </a:r>
            <a:endParaRPr lang="es-ES" sz="2000" dirty="0">
              <a:solidFill>
                <a:prstClr val="black">
                  <a:lumMod val="85000"/>
                  <a:lumOff val="15000"/>
                </a:prstClr>
              </a:solidFill>
              <a:latin typeface="Helvetica Neue "/>
            </a:endParaRPr>
          </a:p>
        </p:txBody>
      </p:sp>
      <p:sp>
        <p:nvSpPr>
          <p:cNvPr id="9" name="Elipse 9"/>
          <p:cNvSpPr/>
          <p:nvPr/>
        </p:nvSpPr>
        <p:spPr>
          <a:xfrm>
            <a:off x="3695865" y="530666"/>
            <a:ext cx="325120" cy="339134"/>
          </a:xfrm>
          <a:prstGeom prst="ellipse">
            <a:avLst/>
          </a:prstGeom>
          <a:solidFill>
            <a:srgbClr val="008000"/>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s-ES" dirty="0">
              <a:solidFill>
                <a:prstClr val="white"/>
              </a:solidFill>
            </a:endParaRPr>
          </a:p>
        </p:txBody>
      </p:sp>
    </p:spTree>
    <p:extLst>
      <p:ext uri="{BB962C8B-B14F-4D97-AF65-F5344CB8AC3E}">
        <p14:creationId xmlns:p14="http://schemas.microsoft.com/office/powerpoint/2010/main" val="3307978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6 Rectángulo"/>
          <p:cNvSpPr/>
          <p:nvPr/>
        </p:nvSpPr>
        <p:spPr>
          <a:xfrm>
            <a:off x="585759" y="1511812"/>
            <a:ext cx="7958834" cy="1200329"/>
          </a:xfrm>
          <a:prstGeom prst="rect">
            <a:avLst/>
          </a:prstGeom>
        </p:spPr>
        <p:txBody>
          <a:bodyPr wrap="square">
            <a:spAutoFit/>
          </a:bodyPr>
          <a:lstStyle/>
          <a:p>
            <a:pPr marL="342900" indent="-342900" algn="just">
              <a:buFont typeface="Arial" panose="020B0604020202020204" pitchFamily="34" charset="0"/>
              <a:buChar char="•"/>
            </a:pPr>
            <a:r>
              <a:rPr lang="es-ES" sz="2400" b="1" dirty="0" smtClean="0">
                <a:latin typeface="Arial" pitchFamily="34" charset="0"/>
                <a:cs typeface="Arial" pitchFamily="34" charset="0"/>
              </a:rPr>
              <a:t>Punto 10. </a:t>
            </a:r>
            <a:r>
              <a:rPr lang="es-ES" sz="2400" dirty="0">
                <a:latin typeface="Arial" pitchFamily="34" charset="0"/>
                <a:cs typeface="Arial" pitchFamily="34" charset="0"/>
              </a:rPr>
              <a:t>Relación de las planillas PILA mediante las cuales se </a:t>
            </a:r>
            <a:r>
              <a:rPr lang="es-ES" sz="2400" dirty="0" smtClean="0">
                <a:latin typeface="Arial" pitchFamily="34" charset="0"/>
                <a:cs typeface="Arial" pitchFamily="34" charset="0"/>
              </a:rPr>
              <a:t>realizó el </a:t>
            </a:r>
            <a:r>
              <a:rPr lang="es-ES" sz="2400" dirty="0">
                <a:latin typeface="Arial" pitchFamily="34" charset="0"/>
                <a:cs typeface="Arial" pitchFamily="34" charset="0"/>
              </a:rPr>
              <a:t>pago de aportes, </a:t>
            </a:r>
            <a:r>
              <a:rPr lang="es-ES" sz="2400" dirty="0" smtClean="0">
                <a:latin typeface="Arial" pitchFamily="34" charset="0"/>
                <a:cs typeface="Arial" pitchFamily="34" charset="0"/>
              </a:rPr>
              <a:t>remitida en formato </a:t>
            </a:r>
            <a:r>
              <a:rPr lang="es-ES" sz="2400" dirty="0">
                <a:latin typeface="Arial" pitchFamily="34" charset="0"/>
                <a:cs typeface="Arial" pitchFamily="34" charset="0"/>
              </a:rPr>
              <a:t>Excel con la siguiente estructura</a:t>
            </a:r>
            <a:r>
              <a:rPr lang="es-ES" sz="2400" dirty="0" smtClean="0">
                <a:latin typeface="Arial" pitchFamily="34" charset="0"/>
                <a:cs typeface="Arial" pitchFamily="34" charset="0"/>
              </a:rPr>
              <a:t>:</a:t>
            </a:r>
            <a:endParaRPr lang="es-ES" sz="2400" b="1" dirty="0"/>
          </a:p>
        </p:txBody>
      </p:sp>
      <p:cxnSp>
        <p:nvCxnSpPr>
          <p:cNvPr id="10" name="Conector recto de flecha 20"/>
          <p:cNvCxnSpPr/>
          <p:nvPr/>
        </p:nvCxnSpPr>
        <p:spPr>
          <a:xfrm flipV="1">
            <a:off x="450376" y="698047"/>
            <a:ext cx="8229600" cy="17167"/>
          </a:xfrm>
          <a:prstGeom prst="straightConnector1">
            <a:avLst/>
          </a:prstGeom>
          <a:ln>
            <a:solidFill>
              <a:schemeClr val="tx1">
                <a:lumMod val="85000"/>
                <a:lumOff val="1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11" name="Elipse 23"/>
          <p:cNvSpPr/>
          <p:nvPr/>
        </p:nvSpPr>
        <p:spPr>
          <a:xfrm>
            <a:off x="3698240" y="528480"/>
            <a:ext cx="325120" cy="339134"/>
          </a:xfrm>
          <a:prstGeom prst="ellipse">
            <a:avLst/>
          </a:prstGeom>
          <a:solidFill>
            <a:srgbClr val="AFC6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solidFill>
                <a:prstClr val="white"/>
              </a:solidFill>
            </a:endParaRPr>
          </a:p>
        </p:txBody>
      </p:sp>
      <p:sp>
        <p:nvSpPr>
          <p:cNvPr id="12" name="Marcador de contenido 2"/>
          <p:cNvSpPr txBox="1">
            <a:spLocks/>
          </p:cNvSpPr>
          <p:nvPr/>
        </p:nvSpPr>
        <p:spPr>
          <a:xfrm>
            <a:off x="3982719" y="336141"/>
            <a:ext cx="4806439" cy="396240"/>
          </a:xfrm>
          <a:prstGeom prst="rect">
            <a:avLst/>
          </a:prstGeom>
        </p:spPr>
        <p:txBody>
          <a:bodyPr vert="horz" lIns="91440" tIns="45720" rIns="91440" bIns="45720" rtlCol="0">
            <a:noAutofit/>
          </a:bodyPr>
          <a:lstStyle>
            <a:lvl1pPr indent="0">
              <a:spcBef>
                <a:spcPct val="20000"/>
              </a:spcBef>
              <a:buFont typeface="Arial"/>
              <a:buNone/>
              <a:defRPr sz="2400">
                <a:solidFill>
                  <a:schemeClr val="tx1">
                    <a:lumMod val="85000"/>
                    <a:lumOff val="15000"/>
                  </a:schemeClr>
                </a:solidFill>
                <a:latin typeface="Helvetica Neue Light"/>
                <a:cs typeface="Helvetica Neue Light"/>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s-ES" sz="2000" dirty="0" smtClean="0">
                <a:solidFill>
                  <a:prstClr val="black">
                    <a:lumMod val="85000"/>
                    <a:lumOff val="15000"/>
                  </a:prstClr>
                </a:solidFill>
                <a:latin typeface="Helvetica Neue "/>
              </a:rPr>
              <a:t>PROCESO DE DETERMINACIÓN</a:t>
            </a:r>
            <a:endParaRPr lang="es-ES" sz="2000" dirty="0">
              <a:solidFill>
                <a:prstClr val="black">
                  <a:lumMod val="85000"/>
                  <a:lumOff val="15000"/>
                </a:prstClr>
              </a:solidFill>
              <a:latin typeface="Helvetica Neue "/>
            </a:endParaRPr>
          </a:p>
        </p:txBody>
      </p:sp>
      <p:sp>
        <p:nvSpPr>
          <p:cNvPr id="13" name="Elipse 9"/>
          <p:cNvSpPr/>
          <p:nvPr/>
        </p:nvSpPr>
        <p:spPr>
          <a:xfrm>
            <a:off x="3695865" y="530666"/>
            <a:ext cx="325120" cy="339134"/>
          </a:xfrm>
          <a:prstGeom prst="ellipse">
            <a:avLst/>
          </a:prstGeom>
          <a:solidFill>
            <a:srgbClr val="008000"/>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s-ES" dirty="0">
              <a:solidFill>
                <a:prstClr val="white"/>
              </a:solidFill>
            </a:endParaRPr>
          </a:p>
        </p:txBody>
      </p:sp>
      <p:sp>
        <p:nvSpPr>
          <p:cNvPr id="14" name="13 Rectángulo"/>
          <p:cNvSpPr/>
          <p:nvPr/>
        </p:nvSpPr>
        <p:spPr>
          <a:xfrm>
            <a:off x="585759" y="5548044"/>
            <a:ext cx="8254732" cy="384721"/>
          </a:xfrm>
          <a:prstGeom prst="rect">
            <a:avLst/>
          </a:prstGeom>
          <a:solidFill>
            <a:schemeClr val="accent6">
              <a:lumMod val="75000"/>
            </a:schemeClr>
          </a:solidFill>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s-CO" sz="1900" dirty="0" smtClean="0">
                <a:solidFill>
                  <a:schemeClr val="bg1"/>
                </a:solidFill>
                <a:latin typeface="Arial" panose="020B0604020202020204" pitchFamily="34" charset="0"/>
                <a:cs typeface="Arial" panose="020B0604020202020204" pitchFamily="34" charset="0"/>
              </a:rPr>
              <a:t>Recuerde: </a:t>
            </a:r>
            <a:r>
              <a:rPr lang="es-CO" sz="1900" dirty="0">
                <a:solidFill>
                  <a:schemeClr val="bg1"/>
                </a:solidFill>
                <a:latin typeface="Arial" panose="020B0604020202020204" pitchFamily="34" charset="0"/>
                <a:cs typeface="Arial" panose="020B0604020202020204" pitchFamily="34" charset="0"/>
              </a:rPr>
              <a:t>Verificar que se incluyan la totalidad de planillas PILA </a:t>
            </a:r>
            <a:r>
              <a:rPr lang="es-CO" sz="1900" dirty="0" smtClean="0">
                <a:solidFill>
                  <a:schemeClr val="bg1"/>
                </a:solidFill>
                <a:latin typeface="Arial" panose="020B0604020202020204" pitchFamily="34" charset="0"/>
                <a:cs typeface="Arial" panose="020B0604020202020204" pitchFamily="34" charset="0"/>
              </a:rPr>
              <a:t>pagadas</a:t>
            </a:r>
            <a:endParaRPr lang="es-CO" sz="1900" dirty="0">
              <a:solidFill>
                <a:schemeClr val="bg1"/>
              </a:solidFill>
              <a:latin typeface="Arial" panose="020B0604020202020204" pitchFamily="34" charset="0"/>
              <a:cs typeface="Arial" panose="020B0604020202020204" pitchFamily="34" charset="0"/>
            </a:endParaRPr>
          </a:p>
        </p:txBody>
      </p:sp>
      <p:graphicFrame>
        <p:nvGraphicFramePr>
          <p:cNvPr id="2" name="1 Tabla"/>
          <p:cNvGraphicFramePr>
            <a:graphicFrameLocks noGrp="1"/>
          </p:cNvGraphicFramePr>
          <p:nvPr>
            <p:extLst>
              <p:ext uri="{D42A27DB-BD31-4B8C-83A1-F6EECF244321}">
                <p14:modId xmlns:p14="http://schemas.microsoft.com/office/powerpoint/2010/main" val="4151092222"/>
              </p:ext>
            </p:extLst>
          </p:nvPr>
        </p:nvGraphicFramePr>
        <p:xfrm>
          <a:off x="955344" y="3343323"/>
          <a:ext cx="7589248" cy="1010920"/>
        </p:xfrm>
        <a:graphic>
          <a:graphicData uri="http://schemas.openxmlformats.org/drawingml/2006/table">
            <a:tbl>
              <a:tblPr firstRow="1" bandRow="1">
                <a:tableStyleId>{5940675A-B579-460E-94D1-54222C63F5DA}</a:tableStyleId>
              </a:tblPr>
              <a:tblGrid>
                <a:gridCol w="1897312"/>
                <a:gridCol w="1897312"/>
                <a:gridCol w="1897312"/>
                <a:gridCol w="1897312"/>
              </a:tblGrid>
              <a:tr h="0">
                <a:tc>
                  <a:txBody>
                    <a:bodyPr/>
                    <a:lstStyle/>
                    <a:p>
                      <a:pPr algn="ctr"/>
                      <a:r>
                        <a:rPr lang="es-CO" b="1" dirty="0" smtClean="0">
                          <a:latin typeface="Arial" panose="020B0604020202020204" pitchFamily="34" charset="0"/>
                          <a:cs typeface="Arial" panose="020B0604020202020204" pitchFamily="34" charset="0"/>
                        </a:rPr>
                        <a:t>Número de Planilla</a:t>
                      </a:r>
                      <a:endParaRPr lang="es-CO" b="1" dirty="0">
                        <a:latin typeface="Arial" panose="020B0604020202020204" pitchFamily="34" charset="0"/>
                        <a:cs typeface="Arial" panose="020B0604020202020204" pitchFamily="34" charset="0"/>
                      </a:endParaRPr>
                    </a:p>
                  </a:txBody>
                  <a:tcPr anchor="ctr">
                    <a:solidFill>
                      <a:srgbClr val="CCFFCC"/>
                    </a:solidFill>
                  </a:tcPr>
                </a:tc>
                <a:tc>
                  <a:txBody>
                    <a:bodyPr/>
                    <a:lstStyle/>
                    <a:p>
                      <a:pPr algn="ctr"/>
                      <a:r>
                        <a:rPr lang="es-CO" b="1" dirty="0" smtClean="0">
                          <a:latin typeface="Arial" panose="020B0604020202020204" pitchFamily="34" charset="0"/>
                          <a:cs typeface="Arial" panose="020B0604020202020204" pitchFamily="34" charset="0"/>
                        </a:rPr>
                        <a:t>Período</a:t>
                      </a:r>
                      <a:r>
                        <a:rPr lang="es-CO" b="1" baseline="0" dirty="0" smtClean="0">
                          <a:latin typeface="Arial" panose="020B0604020202020204" pitchFamily="34" charset="0"/>
                          <a:cs typeface="Arial" panose="020B0604020202020204" pitchFamily="34" charset="0"/>
                        </a:rPr>
                        <a:t> de Pago</a:t>
                      </a:r>
                      <a:endParaRPr lang="es-CO" b="1" dirty="0">
                        <a:latin typeface="Arial" panose="020B0604020202020204" pitchFamily="34" charset="0"/>
                        <a:cs typeface="Arial" panose="020B0604020202020204" pitchFamily="34" charset="0"/>
                      </a:endParaRPr>
                    </a:p>
                  </a:txBody>
                  <a:tcPr anchor="ctr">
                    <a:solidFill>
                      <a:srgbClr val="CCFFCC"/>
                    </a:solidFill>
                  </a:tcPr>
                </a:tc>
                <a:tc>
                  <a:txBody>
                    <a:bodyPr/>
                    <a:lstStyle/>
                    <a:p>
                      <a:pPr algn="ctr"/>
                      <a:r>
                        <a:rPr lang="es-CO" b="1" dirty="0" smtClean="0">
                          <a:latin typeface="Arial" panose="020B0604020202020204" pitchFamily="34" charset="0"/>
                          <a:cs typeface="Arial" panose="020B0604020202020204" pitchFamily="34" charset="0"/>
                        </a:rPr>
                        <a:t>Fecha de Pago </a:t>
                      </a:r>
                      <a:endParaRPr lang="es-CO" b="1" dirty="0">
                        <a:latin typeface="Arial" panose="020B0604020202020204" pitchFamily="34" charset="0"/>
                        <a:cs typeface="Arial" panose="020B0604020202020204" pitchFamily="34" charset="0"/>
                      </a:endParaRPr>
                    </a:p>
                  </a:txBody>
                  <a:tcPr anchor="ctr">
                    <a:solidFill>
                      <a:srgbClr val="CCFFCC"/>
                    </a:solidFill>
                  </a:tcPr>
                </a:tc>
                <a:tc>
                  <a:txBody>
                    <a:bodyPr/>
                    <a:lstStyle/>
                    <a:p>
                      <a:pPr algn="ctr"/>
                      <a:r>
                        <a:rPr lang="es-CO" b="1" dirty="0" smtClean="0">
                          <a:latin typeface="Arial" panose="020B0604020202020204" pitchFamily="34" charset="0"/>
                          <a:cs typeface="Arial" panose="020B0604020202020204" pitchFamily="34" charset="0"/>
                        </a:rPr>
                        <a:t>Total</a:t>
                      </a:r>
                      <a:r>
                        <a:rPr lang="es-CO" b="1" baseline="0" dirty="0" smtClean="0">
                          <a:latin typeface="Arial" panose="020B0604020202020204" pitchFamily="34" charset="0"/>
                          <a:cs typeface="Arial" panose="020B0604020202020204" pitchFamily="34" charset="0"/>
                        </a:rPr>
                        <a:t> Pagado</a:t>
                      </a:r>
                      <a:endParaRPr lang="es-CO" b="1" dirty="0">
                        <a:latin typeface="Arial" panose="020B0604020202020204" pitchFamily="34" charset="0"/>
                        <a:cs typeface="Arial" panose="020B0604020202020204" pitchFamily="34" charset="0"/>
                      </a:endParaRPr>
                    </a:p>
                  </a:txBody>
                  <a:tcPr anchor="ctr">
                    <a:solidFill>
                      <a:srgbClr val="CCFFCC"/>
                    </a:solidFill>
                  </a:tcPr>
                </a:tc>
              </a:tr>
              <a:tr h="370840">
                <a:tc>
                  <a:txBody>
                    <a:bodyPr/>
                    <a:lstStyle/>
                    <a:p>
                      <a:pPr algn="ctr"/>
                      <a:endParaRPr lang="es-CO">
                        <a:latin typeface="Arial" panose="020B0604020202020204" pitchFamily="34" charset="0"/>
                        <a:cs typeface="Arial" panose="020B0604020202020204" pitchFamily="34" charset="0"/>
                      </a:endParaRPr>
                    </a:p>
                  </a:txBody>
                  <a:tcPr/>
                </a:tc>
                <a:tc>
                  <a:txBody>
                    <a:bodyPr/>
                    <a:lstStyle/>
                    <a:p>
                      <a:pPr algn="ctr"/>
                      <a:endParaRPr lang="es-CO">
                        <a:latin typeface="Arial" panose="020B0604020202020204" pitchFamily="34" charset="0"/>
                        <a:cs typeface="Arial" panose="020B0604020202020204" pitchFamily="34" charset="0"/>
                      </a:endParaRPr>
                    </a:p>
                  </a:txBody>
                  <a:tcPr/>
                </a:tc>
                <a:tc>
                  <a:txBody>
                    <a:bodyPr/>
                    <a:lstStyle/>
                    <a:p>
                      <a:pPr algn="ctr"/>
                      <a:endParaRPr lang="es-CO">
                        <a:latin typeface="Arial" panose="020B0604020202020204" pitchFamily="34" charset="0"/>
                        <a:cs typeface="Arial" panose="020B0604020202020204" pitchFamily="34" charset="0"/>
                      </a:endParaRPr>
                    </a:p>
                  </a:txBody>
                  <a:tcPr/>
                </a:tc>
                <a:tc>
                  <a:txBody>
                    <a:bodyPr/>
                    <a:lstStyle/>
                    <a:p>
                      <a:pPr algn="ctr"/>
                      <a:endParaRPr lang="es-CO" dirty="0">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2714162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3 Rectángulo"/>
          <p:cNvSpPr/>
          <p:nvPr/>
        </p:nvSpPr>
        <p:spPr>
          <a:xfrm>
            <a:off x="427973" y="1834066"/>
            <a:ext cx="8306593" cy="3416320"/>
          </a:xfrm>
          <a:prstGeom prst="rect">
            <a:avLst/>
          </a:prstGeom>
        </p:spPr>
        <p:txBody>
          <a:bodyPr wrap="square">
            <a:spAutoFit/>
          </a:bodyPr>
          <a:lstStyle/>
          <a:p>
            <a:pPr marL="342900" indent="-342900" algn="just">
              <a:buFont typeface="Arial" panose="020B0604020202020204" pitchFamily="34" charset="0"/>
              <a:buChar char="•"/>
            </a:pPr>
            <a:r>
              <a:rPr lang="es-ES" sz="2400" b="1" dirty="0" smtClean="0">
                <a:latin typeface="Arial" pitchFamily="34" charset="0"/>
                <a:cs typeface="Arial" pitchFamily="34" charset="0"/>
              </a:rPr>
              <a:t>Punto 11. </a:t>
            </a:r>
            <a:r>
              <a:rPr lang="es-ES" sz="2400" dirty="0" smtClean="0">
                <a:latin typeface="Arial" pitchFamily="34" charset="0"/>
                <a:cs typeface="Arial" pitchFamily="34" charset="0"/>
              </a:rPr>
              <a:t>Otros </a:t>
            </a:r>
            <a:r>
              <a:rPr lang="es-ES" sz="2400" dirty="0">
                <a:latin typeface="Arial" pitchFamily="34" charset="0"/>
                <a:cs typeface="Arial" pitchFamily="34" charset="0"/>
              </a:rPr>
              <a:t>documentos o información adicional que estime pertinente para verificar el pago de aportes al Sistema de la Protección Social, detallada por periodo y trabajador.</a:t>
            </a:r>
          </a:p>
          <a:p>
            <a:pPr marL="342900" indent="-342900" algn="just">
              <a:buFont typeface="Arial" panose="020B0604020202020204" pitchFamily="34" charset="0"/>
              <a:buChar char="•"/>
            </a:pPr>
            <a:endParaRPr lang="es-ES" sz="2400" b="1" dirty="0" smtClean="0">
              <a:latin typeface="Arial" pitchFamily="34" charset="0"/>
              <a:cs typeface="Arial" pitchFamily="34" charset="0"/>
            </a:endParaRPr>
          </a:p>
          <a:p>
            <a:pPr marL="342900" indent="-342900" algn="just">
              <a:buFont typeface="Arial" panose="020B0604020202020204" pitchFamily="34" charset="0"/>
              <a:buChar char="•"/>
            </a:pPr>
            <a:r>
              <a:rPr lang="es-ES" sz="2400" b="1" dirty="0" smtClean="0">
                <a:latin typeface="Arial" pitchFamily="34" charset="0"/>
                <a:cs typeface="Arial" pitchFamily="34" charset="0"/>
              </a:rPr>
              <a:t>Punto 12. </a:t>
            </a:r>
            <a:r>
              <a:rPr lang="es-ES" sz="2400" dirty="0" smtClean="0">
                <a:latin typeface="Arial" pitchFamily="34" charset="0"/>
                <a:cs typeface="Arial" pitchFamily="34" charset="0"/>
              </a:rPr>
              <a:t>En </a:t>
            </a:r>
            <a:r>
              <a:rPr lang="es-ES" sz="2400" dirty="0">
                <a:latin typeface="Arial" pitchFamily="34" charset="0"/>
                <a:cs typeface="Arial" pitchFamily="34" charset="0"/>
              </a:rPr>
              <a:t>caso de autorizar la notificación electrónica, formato debidamente diligenciado</a:t>
            </a:r>
            <a:r>
              <a:rPr lang="es-ES" sz="2400" dirty="0" smtClean="0">
                <a:latin typeface="Arial" pitchFamily="34" charset="0"/>
                <a:cs typeface="Arial" pitchFamily="34" charset="0"/>
              </a:rPr>
              <a:t>.  Esta autorización permite dar mayor agilidad al proceso.</a:t>
            </a:r>
            <a:endParaRPr lang="es-ES" sz="2400" dirty="0">
              <a:latin typeface="Arial" pitchFamily="34" charset="0"/>
              <a:cs typeface="Arial" pitchFamily="34" charset="0"/>
            </a:endParaRPr>
          </a:p>
          <a:p>
            <a:endParaRPr lang="es-ES" sz="2400" dirty="0"/>
          </a:p>
        </p:txBody>
      </p:sp>
      <p:cxnSp>
        <p:nvCxnSpPr>
          <p:cNvPr id="5" name="Conector recto de flecha 20"/>
          <p:cNvCxnSpPr/>
          <p:nvPr/>
        </p:nvCxnSpPr>
        <p:spPr>
          <a:xfrm flipV="1">
            <a:off x="450376" y="698047"/>
            <a:ext cx="8229600" cy="17167"/>
          </a:xfrm>
          <a:prstGeom prst="straightConnector1">
            <a:avLst/>
          </a:prstGeom>
          <a:ln>
            <a:solidFill>
              <a:schemeClr val="tx1">
                <a:lumMod val="85000"/>
                <a:lumOff val="1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7" name="Elipse 23"/>
          <p:cNvSpPr/>
          <p:nvPr/>
        </p:nvSpPr>
        <p:spPr>
          <a:xfrm>
            <a:off x="3698240" y="528480"/>
            <a:ext cx="325120" cy="339134"/>
          </a:xfrm>
          <a:prstGeom prst="ellipse">
            <a:avLst/>
          </a:prstGeom>
          <a:solidFill>
            <a:srgbClr val="AFC6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solidFill>
                <a:prstClr val="white"/>
              </a:solidFill>
            </a:endParaRPr>
          </a:p>
        </p:txBody>
      </p:sp>
      <p:sp>
        <p:nvSpPr>
          <p:cNvPr id="8" name="Marcador de contenido 2"/>
          <p:cNvSpPr txBox="1">
            <a:spLocks/>
          </p:cNvSpPr>
          <p:nvPr/>
        </p:nvSpPr>
        <p:spPr>
          <a:xfrm>
            <a:off x="3982719" y="336141"/>
            <a:ext cx="4806439" cy="396240"/>
          </a:xfrm>
          <a:prstGeom prst="rect">
            <a:avLst/>
          </a:prstGeom>
        </p:spPr>
        <p:txBody>
          <a:bodyPr vert="horz" lIns="91440" tIns="45720" rIns="91440" bIns="45720" rtlCol="0">
            <a:noAutofit/>
          </a:bodyPr>
          <a:lstStyle>
            <a:lvl1pPr indent="0">
              <a:spcBef>
                <a:spcPct val="20000"/>
              </a:spcBef>
              <a:buFont typeface="Arial"/>
              <a:buNone/>
              <a:defRPr sz="2400">
                <a:solidFill>
                  <a:schemeClr val="tx1">
                    <a:lumMod val="85000"/>
                    <a:lumOff val="15000"/>
                  </a:schemeClr>
                </a:solidFill>
                <a:latin typeface="Helvetica Neue Light"/>
                <a:cs typeface="Helvetica Neue Light"/>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s-ES" sz="2000" dirty="0" smtClean="0">
                <a:solidFill>
                  <a:prstClr val="black">
                    <a:lumMod val="85000"/>
                    <a:lumOff val="15000"/>
                  </a:prstClr>
                </a:solidFill>
                <a:latin typeface="Helvetica Neue "/>
              </a:rPr>
              <a:t>PROCESO DE DETERMINACIÓN</a:t>
            </a:r>
            <a:endParaRPr lang="es-ES" sz="2000" dirty="0">
              <a:solidFill>
                <a:prstClr val="black">
                  <a:lumMod val="85000"/>
                  <a:lumOff val="15000"/>
                </a:prstClr>
              </a:solidFill>
              <a:latin typeface="Helvetica Neue "/>
            </a:endParaRPr>
          </a:p>
        </p:txBody>
      </p:sp>
      <p:sp>
        <p:nvSpPr>
          <p:cNvPr id="9" name="Elipse 9"/>
          <p:cNvSpPr/>
          <p:nvPr/>
        </p:nvSpPr>
        <p:spPr>
          <a:xfrm>
            <a:off x="3695865" y="530666"/>
            <a:ext cx="325120" cy="339134"/>
          </a:xfrm>
          <a:prstGeom prst="ellipse">
            <a:avLst/>
          </a:prstGeom>
          <a:solidFill>
            <a:srgbClr val="008000"/>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s-ES" dirty="0">
              <a:solidFill>
                <a:prstClr val="white"/>
              </a:solidFill>
            </a:endParaRPr>
          </a:p>
        </p:txBody>
      </p:sp>
    </p:spTree>
    <p:extLst>
      <p:ext uri="{BB962C8B-B14F-4D97-AF65-F5344CB8AC3E}">
        <p14:creationId xmlns:p14="http://schemas.microsoft.com/office/powerpoint/2010/main" val="4370439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52623"/>
        </a:solidFill>
        <a:effectLst/>
      </p:bgPr>
    </p:bg>
    <p:spTree>
      <p:nvGrpSpPr>
        <p:cNvPr id="1" name=""/>
        <p:cNvGrpSpPr/>
        <p:nvPr/>
      </p:nvGrpSpPr>
      <p:grpSpPr>
        <a:xfrm>
          <a:off x="0" y="0"/>
          <a:ext cx="0" cy="0"/>
          <a:chOff x="0" y="0"/>
          <a:chExt cx="0" cy="0"/>
        </a:xfrm>
      </p:grpSpPr>
      <p:sp>
        <p:nvSpPr>
          <p:cNvPr id="7" name="CuadroTexto 6"/>
          <p:cNvSpPr txBox="1"/>
          <p:nvPr/>
        </p:nvSpPr>
        <p:spPr>
          <a:xfrm>
            <a:off x="505116" y="1361281"/>
            <a:ext cx="869161" cy="1569660"/>
          </a:xfrm>
          <a:prstGeom prst="rect">
            <a:avLst/>
          </a:prstGeom>
          <a:noFill/>
        </p:spPr>
        <p:txBody>
          <a:bodyPr wrap="none" rtlCol="0">
            <a:spAutoFit/>
          </a:bodyPr>
          <a:lstStyle/>
          <a:p>
            <a:r>
              <a:rPr lang="es-ES" sz="9600" b="1" dirty="0" smtClean="0">
                <a:solidFill>
                  <a:prstClr val="white">
                    <a:lumMod val="95000"/>
                  </a:prstClr>
                </a:solidFill>
                <a:latin typeface="Helvetica Neue"/>
                <a:cs typeface="Helvetica Neue"/>
              </a:rPr>
              <a:t>1</a:t>
            </a:r>
            <a:endParaRPr lang="es-ES" sz="9600" b="1" dirty="0">
              <a:solidFill>
                <a:prstClr val="white">
                  <a:lumMod val="95000"/>
                </a:prstClr>
              </a:solidFill>
              <a:latin typeface="Helvetica Neue"/>
              <a:cs typeface="Helvetica Neue"/>
            </a:endParaRPr>
          </a:p>
        </p:txBody>
      </p:sp>
      <p:cxnSp>
        <p:nvCxnSpPr>
          <p:cNvPr id="13" name="Conector recto 12"/>
          <p:cNvCxnSpPr/>
          <p:nvPr/>
        </p:nvCxnSpPr>
        <p:spPr>
          <a:xfrm>
            <a:off x="1602877" y="2244649"/>
            <a:ext cx="5700448" cy="0"/>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sp>
        <p:nvSpPr>
          <p:cNvPr id="6" name="Marcador de contenido 2"/>
          <p:cNvSpPr>
            <a:spLocks noGrp="1"/>
          </p:cNvSpPr>
          <p:nvPr>
            <p:ph idx="1"/>
          </p:nvPr>
        </p:nvSpPr>
        <p:spPr>
          <a:xfrm>
            <a:off x="2240039" y="1756630"/>
            <a:ext cx="5514547" cy="1034072"/>
          </a:xfrm>
          <a:ln>
            <a:noFill/>
          </a:ln>
        </p:spPr>
        <p:txBody>
          <a:bodyPr>
            <a:noAutofit/>
          </a:bodyPr>
          <a:lstStyle/>
          <a:p>
            <a:pPr marL="0" indent="0">
              <a:lnSpc>
                <a:spcPct val="90000"/>
              </a:lnSpc>
              <a:buNone/>
            </a:pPr>
            <a:r>
              <a:rPr lang="es-ES" dirty="0" smtClean="0">
                <a:solidFill>
                  <a:schemeClr val="bg1"/>
                </a:solidFill>
                <a:latin typeface="Helvetica Neue "/>
                <a:cs typeface="Helvetica Neue Light"/>
              </a:rPr>
              <a:t>Contribuciones Parafiscales de la Protección Social</a:t>
            </a:r>
          </a:p>
        </p:txBody>
      </p:sp>
      <p:sp>
        <p:nvSpPr>
          <p:cNvPr id="8" name="Elipse 7"/>
          <p:cNvSpPr/>
          <p:nvPr/>
        </p:nvSpPr>
        <p:spPr>
          <a:xfrm>
            <a:off x="402541" y="1391761"/>
            <a:ext cx="1625600" cy="1625600"/>
          </a:xfrm>
          <a:prstGeom prst="ellipse">
            <a:avLst/>
          </a:prstGeom>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solidFill>
                <a:prstClr val="white"/>
              </a:solidFill>
            </a:endParaRPr>
          </a:p>
        </p:txBody>
      </p:sp>
      <p:sp>
        <p:nvSpPr>
          <p:cNvPr id="9" name="CuadroTexto 8"/>
          <p:cNvSpPr txBox="1"/>
          <p:nvPr/>
        </p:nvSpPr>
        <p:spPr>
          <a:xfrm>
            <a:off x="733716" y="1477393"/>
            <a:ext cx="998991" cy="1446550"/>
          </a:xfrm>
          <a:prstGeom prst="rect">
            <a:avLst/>
          </a:prstGeom>
          <a:noFill/>
        </p:spPr>
        <p:txBody>
          <a:bodyPr wrap="none" rtlCol="0">
            <a:spAutoFit/>
          </a:bodyPr>
          <a:lstStyle/>
          <a:p>
            <a:r>
              <a:rPr lang="es-ES" sz="8800" b="1" dirty="0" smtClean="0">
                <a:solidFill>
                  <a:prstClr val="white"/>
                </a:solidFill>
                <a:latin typeface="Helvetica Neue"/>
                <a:cs typeface="Helvetica Neue"/>
              </a:rPr>
              <a:t>B</a:t>
            </a:r>
            <a:endParaRPr lang="es-ES" sz="8800" b="1" dirty="0">
              <a:solidFill>
                <a:prstClr val="white"/>
              </a:solidFill>
              <a:latin typeface="Helvetica Neue"/>
              <a:cs typeface="Helvetica Neue"/>
            </a:endParaRPr>
          </a:p>
        </p:txBody>
      </p:sp>
    </p:spTree>
    <p:extLst>
      <p:ext uri="{BB962C8B-B14F-4D97-AF65-F5344CB8AC3E}">
        <p14:creationId xmlns:p14="http://schemas.microsoft.com/office/powerpoint/2010/main" val="24615894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Conector recto de flecha 40"/>
          <p:cNvCxnSpPr/>
          <p:nvPr/>
        </p:nvCxnSpPr>
        <p:spPr>
          <a:xfrm>
            <a:off x="1054100" y="699448"/>
            <a:ext cx="7165340" cy="0"/>
          </a:xfrm>
          <a:prstGeom prst="straightConnector1">
            <a:avLst/>
          </a:prstGeom>
          <a:ln>
            <a:solidFill>
              <a:schemeClr val="tx1">
                <a:lumMod val="85000"/>
                <a:lumOff val="1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43" name="Marcador de contenido 2"/>
          <p:cNvSpPr txBox="1">
            <a:spLocks/>
          </p:cNvSpPr>
          <p:nvPr/>
        </p:nvSpPr>
        <p:spPr>
          <a:xfrm>
            <a:off x="1183640" y="320375"/>
            <a:ext cx="1600504" cy="36954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s-ES" sz="2000" dirty="0" smtClean="0">
                <a:solidFill>
                  <a:prstClr val="black">
                    <a:lumMod val="85000"/>
                    <a:lumOff val="15000"/>
                  </a:prstClr>
                </a:solidFill>
                <a:latin typeface="Helvetica Neue "/>
                <a:cs typeface="Helvetica Neue Light"/>
              </a:rPr>
              <a:t>OBJETIVO</a:t>
            </a:r>
          </a:p>
        </p:txBody>
      </p:sp>
      <p:sp>
        <p:nvSpPr>
          <p:cNvPr id="37" name="Elipse 7"/>
          <p:cNvSpPr/>
          <p:nvPr/>
        </p:nvSpPr>
        <p:spPr>
          <a:xfrm>
            <a:off x="866111" y="520352"/>
            <a:ext cx="325120" cy="339134"/>
          </a:xfrm>
          <a:prstGeom prst="ellipse">
            <a:avLst/>
          </a:prstGeom>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dirty="0">
              <a:solidFill>
                <a:prstClr val="white"/>
              </a:solidFill>
            </a:endParaRPr>
          </a:p>
        </p:txBody>
      </p:sp>
      <p:sp>
        <p:nvSpPr>
          <p:cNvPr id="7" name="6 CuadroTexto"/>
          <p:cNvSpPr txBox="1"/>
          <p:nvPr/>
        </p:nvSpPr>
        <p:spPr>
          <a:xfrm>
            <a:off x="377755" y="2058060"/>
            <a:ext cx="8424936" cy="1938992"/>
          </a:xfrm>
          <a:prstGeom prst="rect">
            <a:avLst/>
          </a:prstGeom>
          <a:solidFill>
            <a:sysClr val="window" lastClr="FFFFFF"/>
          </a:solidFill>
        </p:spPr>
        <p:txBody>
          <a:bodyPr wrap="square" rtlCol="0">
            <a:spAutoFit/>
          </a:bodyPr>
          <a:lstStyle/>
          <a:p>
            <a:pPr algn="ctr" defTabSz="914400">
              <a:defRPr/>
            </a:pPr>
            <a:r>
              <a:rPr lang="es-CO" sz="3000" b="1" kern="0" dirty="0">
                <a:solidFill>
                  <a:prstClr val="black"/>
                </a:solidFill>
                <a:latin typeface="Helvetica Neue"/>
                <a:cs typeface="Arial" pitchFamily="34" charset="0"/>
              </a:rPr>
              <a:t>Reducir la evasión  </a:t>
            </a:r>
            <a:r>
              <a:rPr lang="es-CO" sz="3000" kern="0" dirty="0">
                <a:solidFill>
                  <a:prstClr val="black"/>
                </a:solidFill>
                <a:latin typeface="Helvetica Neue"/>
                <a:cs typeface="Arial" pitchFamily="34" charset="0"/>
              </a:rPr>
              <a:t>de los aportes parafiscales de la Protección </a:t>
            </a:r>
            <a:r>
              <a:rPr lang="es-CO" sz="3000" kern="0" dirty="0" smtClean="0">
                <a:solidFill>
                  <a:prstClr val="black"/>
                </a:solidFill>
                <a:latin typeface="Helvetica Neue"/>
                <a:cs typeface="Arial" pitchFamily="34" charset="0"/>
              </a:rPr>
              <a:t>Social generando </a:t>
            </a:r>
            <a:r>
              <a:rPr lang="es-CO" sz="3000" b="1" kern="0" dirty="0">
                <a:solidFill>
                  <a:prstClr val="black"/>
                </a:solidFill>
                <a:latin typeface="Helvetica Neue"/>
                <a:cs typeface="Arial" pitchFamily="34" charset="0"/>
              </a:rPr>
              <a:t>cultura de </a:t>
            </a:r>
            <a:r>
              <a:rPr lang="es-CO" sz="3000" b="1" kern="0" dirty="0" smtClean="0">
                <a:solidFill>
                  <a:prstClr val="black"/>
                </a:solidFill>
                <a:latin typeface="Helvetica Neue"/>
                <a:cs typeface="Arial" pitchFamily="34" charset="0"/>
              </a:rPr>
              <a:t>pago</a:t>
            </a:r>
            <a:r>
              <a:rPr lang="es-CO" sz="3000" kern="0" dirty="0" smtClean="0">
                <a:solidFill>
                  <a:prstClr val="black"/>
                </a:solidFill>
                <a:latin typeface="Helvetica Neue"/>
                <a:cs typeface="Arial" pitchFamily="34" charset="0"/>
              </a:rPr>
              <a:t> a </a:t>
            </a:r>
            <a:r>
              <a:rPr lang="es-CO" sz="3000" kern="0" dirty="0">
                <a:solidFill>
                  <a:prstClr val="black"/>
                </a:solidFill>
                <a:latin typeface="Helvetica Neue"/>
                <a:cs typeface="Arial" pitchFamily="34" charset="0"/>
              </a:rPr>
              <a:t>través </a:t>
            </a:r>
            <a:r>
              <a:rPr lang="es-CO" sz="3000" kern="0" dirty="0" smtClean="0">
                <a:solidFill>
                  <a:prstClr val="black"/>
                </a:solidFill>
                <a:latin typeface="Helvetica Neue"/>
                <a:cs typeface="Arial" pitchFamily="34" charset="0"/>
              </a:rPr>
              <a:t>de </a:t>
            </a:r>
            <a:r>
              <a:rPr lang="es-CO" sz="3000" b="1" kern="0" dirty="0" smtClean="0">
                <a:solidFill>
                  <a:prstClr val="black"/>
                </a:solidFill>
                <a:latin typeface="Helvetica Neue"/>
                <a:cs typeface="Arial" pitchFamily="34" charset="0"/>
              </a:rPr>
              <a:t>acciones persuasivas, de sensibilización </a:t>
            </a:r>
            <a:r>
              <a:rPr lang="es-CO" sz="3000" kern="0" dirty="0" smtClean="0">
                <a:solidFill>
                  <a:prstClr val="black"/>
                </a:solidFill>
                <a:latin typeface="Helvetica Neue"/>
                <a:cs typeface="Arial" pitchFamily="34" charset="0"/>
              </a:rPr>
              <a:t>y</a:t>
            </a:r>
            <a:r>
              <a:rPr lang="es-CO" sz="3000" b="1" kern="0" dirty="0" smtClean="0">
                <a:solidFill>
                  <a:prstClr val="black"/>
                </a:solidFill>
                <a:latin typeface="Helvetica Neue"/>
                <a:cs typeface="Arial" pitchFamily="34" charset="0"/>
              </a:rPr>
              <a:t> fiscalización.</a:t>
            </a:r>
            <a:endParaRPr lang="es-CO" sz="3000" kern="0" dirty="0" smtClean="0">
              <a:solidFill>
                <a:prstClr val="black"/>
              </a:solidFill>
              <a:latin typeface="Helvetica Neue"/>
              <a:cs typeface="Arial" pitchFamily="34" charset="0"/>
            </a:endParaRPr>
          </a:p>
        </p:txBody>
      </p:sp>
    </p:spTree>
    <p:extLst>
      <p:ext uri="{BB962C8B-B14F-4D97-AF65-F5344CB8AC3E}">
        <p14:creationId xmlns:p14="http://schemas.microsoft.com/office/powerpoint/2010/main" val="19249006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Agrupar 33"/>
          <p:cNvGrpSpPr/>
          <p:nvPr/>
        </p:nvGrpSpPr>
        <p:grpSpPr>
          <a:xfrm>
            <a:off x="946167" y="1654495"/>
            <a:ext cx="9144000" cy="6467707"/>
            <a:chOff x="1625600" y="2237124"/>
            <a:chExt cx="9144000" cy="6467707"/>
          </a:xfrm>
        </p:grpSpPr>
        <p:pic>
          <p:nvPicPr>
            <p:cNvPr id="3" name="Imagen 2"/>
            <p:cNvPicPr>
              <a:picLocks noChangeAspect="1"/>
            </p:cNvPicPr>
            <p:nvPr/>
          </p:nvPicPr>
          <p:blipFill>
            <a:blip r:embed="rId3"/>
            <a:stretch>
              <a:fillRect/>
            </a:stretch>
          </p:blipFill>
          <p:spPr>
            <a:xfrm>
              <a:off x="1625600" y="2237124"/>
              <a:ext cx="9144000" cy="6467707"/>
            </a:xfrm>
            <a:prstGeom prst="rect">
              <a:avLst/>
            </a:prstGeom>
          </p:spPr>
        </p:pic>
        <p:sp>
          <p:nvSpPr>
            <p:cNvPr id="15" name="Marcador de contenido 2"/>
            <p:cNvSpPr txBox="1">
              <a:spLocks/>
            </p:cNvSpPr>
            <p:nvPr/>
          </p:nvSpPr>
          <p:spPr>
            <a:xfrm>
              <a:off x="4957129" y="2509870"/>
              <a:ext cx="1077911" cy="280633"/>
            </a:xfrm>
            <a:prstGeom prst="rect">
              <a:avLst/>
            </a:prstGeom>
            <a:solidFill>
              <a:schemeClr val="accent5">
                <a:lumMod val="50000"/>
              </a:schemeClr>
            </a:solidFill>
            <a:ln>
              <a:noFill/>
            </a:ln>
          </p:spPr>
          <p:txBody>
            <a:bodyPr vert="horz" lIns="91440" tIns="45720" rIns="91440" bIns="45720" rtlCol="0">
              <a:noAutofit/>
            </a:bodyPr>
            <a:lstStyle>
              <a:defPPr>
                <a:defRPr lang="es-ES"/>
              </a:defPPr>
              <a:lvl1pPr indent="0">
                <a:spcBef>
                  <a:spcPct val="20000"/>
                </a:spcBef>
                <a:buFont typeface="Arial"/>
                <a:buNone/>
                <a:defRPr sz="1600">
                  <a:solidFill>
                    <a:schemeClr val="tx1">
                      <a:lumMod val="85000"/>
                      <a:lumOff val="15000"/>
                    </a:schemeClr>
                  </a:solidFill>
                  <a:latin typeface="Helvetica Neue UltraLight"/>
                  <a:cs typeface="Helvetica Neue UltraLight"/>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algn="ctr"/>
              <a:r>
                <a:rPr lang="es-ES" sz="1200" b="1" dirty="0" smtClean="0">
                  <a:solidFill>
                    <a:srgbClr val="EEECE1"/>
                  </a:solidFill>
                  <a:latin typeface="Helvetica Neue "/>
                  <a:cs typeface="Helvetica Neue Medium"/>
                </a:rPr>
                <a:t>Dinamarca</a:t>
              </a:r>
              <a:endParaRPr lang="es-ES" sz="1200" b="1" dirty="0">
                <a:solidFill>
                  <a:srgbClr val="EEECE1"/>
                </a:solidFill>
                <a:latin typeface="Helvetica Neue "/>
                <a:cs typeface="Helvetica Neue Medium"/>
              </a:endParaRPr>
            </a:p>
          </p:txBody>
        </p:sp>
        <p:sp>
          <p:nvSpPr>
            <p:cNvPr id="16" name="Marcador de contenido 2"/>
            <p:cNvSpPr txBox="1">
              <a:spLocks/>
            </p:cNvSpPr>
            <p:nvPr/>
          </p:nvSpPr>
          <p:spPr>
            <a:xfrm>
              <a:off x="5063507" y="3053704"/>
              <a:ext cx="839453" cy="280633"/>
            </a:xfrm>
            <a:prstGeom prst="rect">
              <a:avLst/>
            </a:prstGeom>
            <a:solidFill>
              <a:schemeClr val="accent5">
                <a:lumMod val="50000"/>
              </a:schemeClr>
            </a:solidFill>
            <a:ln>
              <a:noFill/>
            </a:ln>
          </p:spPr>
          <p:txBody>
            <a:bodyPr vert="horz" lIns="91440" tIns="45720" rIns="91440" bIns="45720" rtlCol="0">
              <a:noAutofit/>
            </a:bodyPr>
            <a:lstStyle>
              <a:defPPr>
                <a:defRPr lang="es-ES"/>
              </a:defPPr>
              <a:lvl1pPr indent="0">
                <a:spcBef>
                  <a:spcPct val="20000"/>
                </a:spcBef>
                <a:buFont typeface="Arial"/>
                <a:buNone/>
                <a:defRPr sz="1600">
                  <a:solidFill>
                    <a:schemeClr val="tx1">
                      <a:lumMod val="85000"/>
                      <a:lumOff val="15000"/>
                    </a:schemeClr>
                  </a:solidFill>
                  <a:latin typeface="Helvetica Neue UltraLight"/>
                  <a:cs typeface="Helvetica Neue UltraLight"/>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algn="ctr"/>
              <a:r>
                <a:rPr lang="es-ES" sz="1200" b="1" dirty="0" smtClean="0">
                  <a:solidFill>
                    <a:srgbClr val="EEECE1"/>
                  </a:solidFill>
                  <a:latin typeface="Helvetica Neue "/>
                  <a:cs typeface="Helvetica Neue Medium"/>
                </a:rPr>
                <a:t>Suecia</a:t>
              </a:r>
              <a:endParaRPr lang="es-ES" sz="1200" dirty="0">
                <a:solidFill>
                  <a:srgbClr val="EEECE1"/>
                </a:solidFill>
                <a:latin typeface="Helvetica Neue "/>
                <a:cs typeface="Helvetica Neue Medium"/>
              </a:endParaRPr>
            </a:p>
          </p:txBody>
        </p:sp>
        <p:sp>
          <p:nvSpPr>
            <p:cNvPr id="17" name="Marcador de contenido 2"/>
            <p:cNvSpPr txBox="1">
              <a:spLocks/>
            </p:cNvSpPr>
            <p:nvPr/>
          </p:nvSpPr>
          <p:spPr>
            <a:xfrm>
              <a:off x="3451287" y="3254215"/>
              <a:ext cx="1325352" cy="280633"/>
            </a:xfrm>
            <a:prstGeom prst="rect">
              <a:avLst/>
            </a:prstGeom>
            <a:solidFill>
              <a:schemeClr val="accent5">
                <a:lumMod val="50000"/>
              </a:schemeClr>
            </a:solidFill>
            <a:ln>
              <a:noFill/>
            </a:ln>
          </p:spPr>
          <p:txBody>
            <a:bodyPr vert="horz" lIns="91440" tIns="45720" rIns="91440" bIns="45720" rtlCol="0">
              <a:noAutofit/>
            </a:bodyPr>
            <a:lstStyle>
              <a:defPPr>
                <a:defRPr lang="es-ES"/>
              </a:defPPr>
              <a:lvl1pPr indent="0">
                <a:spcBef>
                  <a:spcPct val="20000"/>
                </a:spcBef>
                <a:buFont typeface="Arial"/>
                <a:buNone/>
                <a:defRPr sz="1600">
                  <a:solidFill>
                    <a:schemeClr val="tx1">
                      <a:lumMod val="85000"/>
                      <a:lumOff val="15000"/>
                    </a:schemeClr>
                  </a:solidFill>
                  <a:latin typeface="Helvetica Neue UltraLight"/>
                  <a:cs typeface="Helvetica Neue UltraLight"/>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algn="ctr"/>
              <a:r>
                <a:rPr lang="es-ES" sz="1200" b="1" dirty="0" smtClean="0">
                  <a:solidFill>
                    <a:srgbClr val="EEECE1"/>
                  </a:solidFill>
                  <a:latin typeface="Helvetica Neue "/>
                  <a:cs typeface="Helvetica Neue Medium"/>
                </a:rPr>
                <a:t>Reino Unido</a:t>
              </a:r>
              <a:endParaRPr lang="es-ES" sz="1200" dirty="0">
                <a:solidFill>
                  <a:srgbClr val="EEECE1"/>
                </a:solidFill>
                <a:latin typeface="Helvetica Neue Medium"/>
                <a:cs typeface="Helvetica Neue Medium"/>
              </a:endParaRPr>
            </a:p>
          </p:txBody>
        </p:sp>
        <p:sp>
          <p:nvSpPr>
            <p:cNvPr id="18" name="Marcador de contenido 2"/>
            <p:cNvSpPr txBox="1">
              <a:spLocks/>
            </p:cNvSpPr>
            <p:nvPr/>
          </p:nvSpPr>
          <p:spPr>
            <a:xfrm>
              <a:off x="1923444" y="3778366"/>
              <a:ext cx="843393" cy="280633"/>
            </a:xfrm>
            <a:prstGeom prst="rect">
              <a:avLst/>
            </a:prstGeom>
            <a:solidFill>
              <a:schemeClr val="accent5">
                <a:lumMod val="50000"/>
              </a:schemeClr>
            </a:solidFill>
            <a:ln>
              <a:noFill/>
            </a:ln>
          </p:spPr>
          <p:txBody>
            <a:bodyPr vert="horz" lIns="91440" tIns="45720" rIns="91440" bIns="45720" rtlCol="0">
              <a:noAutofit/>
            </a:bodyPr>
            <a:lstStyle>
              <a:defPPr>
                <a:defRPr lang="es-ES"/>
              </a:defPPr>
              <a:lvl1pPr indent="0">
                <a:spcBef>
                  <a:spcPct val="20000"/>
                </a:spcBef>
                <a:buFont typeface="Arial"/>
                <a:buNone/>
                <a:defRPr sz="1600">
                  <a:solidFill>
                    <a:schemeClr val="tx1">
                      <a:lumMod val="85000"/>
                      <a:lumOff val="15000"/>
                    </a:schemeClr>
                  </a:solidFill>
                  <a:latin typeface="Helvetica Neue UltraLight"/>
                  <a:cs typeface="Helvetica Neue UltraLight"/>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algn="ctr"/>
              <a:r>
                <a:rPr lang="es-ES" sz="1200" b="1" dirty="0" smtClean="0">
                  <a:solidFill>
                    <a:srgbClr val="EEECE1"/>
                  </a:solidFill>
                  <a:latin typeface="Helvetica Neue "/>
                  <a:cs typeface="Helvetica Neue Medium"/>
                </a:rPr>
                <a:t>EEUU</a:t>
              </a:r>
              <a:endParaRPr lang="es-ES" sz="1200" b="1" dirty="0">
                <a:solidFill>
                  <a:srgbClr val="EEECE1"/>
                </a:solidFill>
                <a:latin typeface="Helvetica Neue "/>
                <a:cs typeface="Helvetica Neue Medium"/>
              </a:endParaRPr>
            </a:p>
          </p:txBody>
        </p:sp>
        <p:cxnSp>
          <p:nvCxnSpPr>
            <p:cNvPr id="19" name="Conector recto 18"/>
            <p:cNvCxnSpPr/>
            <p:nvPr/>
          </p:nvCxnSpPr>
          <p:spPr>
            <a:xfrm>
              <a:off x="2760995" y="4027962"/>
              <a:ext cx="0" cy="345440"/>
            </a:xfrm>
            <a:prstGeom prst="line">
              <a:avLst/>
            </a:prstGeom>
            <a:ln>
              <a:solidFill>
                <a:schemeClr val="accent5">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0" name="Conector recto 19"/>
            <p:cNvCxnSpPr/>
            <p:nvPr/>
          </p:nvCxnSpPr>
          <p:spPr>
            <a:xfrm>
              <a:off x="4761696" y="3527377"/>
              <a:ext cx="0" cy="345440"/>
            </a:xfrm>
            <a:prstGeom prst="line">
              <a:avLst/>
            </a:prstGeom>
            <a:ln>
              <a:solidFill>
                <a:schemeClr val="accent5">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1" name="Conector recto 20"/>
            <p:cNvCxnSpPr/>
            <p:nvPr/>
          </p:nvCxnSpPr>
          <p:spPr>
            <a:xfrm>
              <a:off x="5078449" y="3334337"/>
              <a:ext cx="0" cy="345440"/>
            </a:xfrm>
            <a:prstGeom prst="line">
              <a:avLst/>
            </a:prstGeom>
            <a:ln>
              <a:solidFill>
                <a:schemeClr val="accent5">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2" name="Conector recto 21"/>
            <p:cNvCxnSpPr/>
            <p:nvPr/>
          </p:nvCxnSpPr>
          <p:spPr>
            <a:xfrm>
              <a:off x="4973860" y="2783032"/>
              <a:ext cx="0" cy="995334"/>
            </a:xfrm>
            <a:prstGeom prst="line">
              <a:avLst/>
            </a:prstGeom>
            <a:ln>
              <a:solidFill>
                <a:schemeClr val="accent5">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4" name="Marcador de contenido 2"/>
            <p:cNvSpPr txBox="1">
              <a:spLocks/>
            </p:cNvSpPr>
            <p:nvPr/>
          </p:nvSpPr>
          <p:spPr>
            <a:xfrm>
              <a:off x="3359291" y="4458224"/>
              <a:ext cx="1029829" cy="280633"/>
            </a:xfrm>
            <a:prstGeom prst="rect">
              <a:avLst/>
            </a:prstGeom>
            <a:solidFill>
              <a:srgbClr val="C00000"/>
            </a:solidFill>
            <a:ln>
              <a:noFill/>
            </a:ln>
          </p:spPr>
          <p:txBody>
            <a:bodyPr vert="horz" lIns="91440" tIns="45720" rIns="91440" bIns="45720" rtlCol="0">
              <a:noAutofit/>
            </a:bodyPr>
            <a:lstStyle>
              <a:defPPr>
                <a:defRPr lang="es-ES"/>
              </a:defPPr>
              <a:lvl1pPr indent="0">
                <a:spcBef>
                  <a:spcPct val="20000"/>
                </a:spcBef>
                <a:buFont typeface="Arial"/>
                <a:buNone/>
                <a:defRPr sz="1600">
                  <a:solidFill>
                    <a:schemeClr val="tx1">
                      <a:lumMod val="85000"/>
                      <a:lumOff val="15000"/>
                    </a:schemeClr>
                  </a:solidFill>
                  <a:latin typeface="Helvetica Neue UltraLight"/>
                  <a:cs typeface="Helvetica Neue UltraLight"/>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algn="ctr"/>
              <a:r>
                <a:rPr lang="es-ES" sz="1400" b="1" dirty="0" smtClean="0">
                  <a:solidFill>
                    <a:srgbClr val="EEECE1"/>
                  </a:solidFill>
                  <a:latin typeface="Helvetica Neue "/>
                  <a:cs typeface="Helvetica Neue Medium"/>
                </a:rPr>
                <a:t>Colombia</a:t>
              </a:r>
              <a:endParaRPr lang="es-ES" sz="1400" b="1" dirty="0">
                <a:solidFill>
                  <a:srgbClr val="EEECE1"/>
                </a:solidFill>
                <a:latin typeface="Helvetica Neue "/>
                <a:cs typeface="Helvetica Neue Medium"/>
              </a:endParaRPr>
            </a:p>
          </p:txBody>
        </p:sp>
        <p:cxnSp>
          <p:nvCxnSpPr>
            <p:cNvPr id="25" name="Conector recto 20"/>
            <p:cNvCxnSpPr/>
            <p:nvPr/>
          </p:nvCxnSpPr>
          <p:spPr>
            <a:xfrm>
              <a:off x="3374233" y="4738857"/>
              <a:ext cx="0" cy="345440"/>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grpSp>
      <p:cxnSp>
        <p:nvCxnSpPr>
          <p:cNvPr id="26" name="Conector recto de flecha 25"/>
          <p:cNvCxnSpPr/>
          <p:nvPr/>
        </p:nvCxnSpPr>
        <p:spPr>
          <a:xfrm>
            <a:off x="946167" y="704353"/>
            <a:ext cx="7165340" cy="0"/>
          </a:xfrm>
          <a:prstGeom prst="straightConnector1">
            <a:avLst/>
          </a:prstGeom>
          <a:ln>
            <a:solidFill>
              <a:schemeClr val="tx1">
                <a:lumMod val="85000"/>
                <a:lumOff val="1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29" name="Elipse 28"/>
          <p:cNvSpPr/>
          <p:nvPr/>
        </p:nvSpPr>
        <p:spPr>
          <a:xfrm>
            <a:off x="3698240" y="528480"/>
            <a:ext cx="325120" cy="339134"/>
          </a:xfrm>
          <a:prstGeom prst="ellipse">
            <a:avLst/>
          </a:prstGeom>
          <a:solidFill>
            <a:srgbClr val="AFC6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prstClr val="white"/>
              </a:solidFill>
            </a:endParaRPr>
          </a:p>
        </p:txBody>
      </p:sp>
      <p:sp>
        <p:nvSpPr>
          <p:cNvPr id="30" name="Marcador de contenido 2"/>
          <p:cNvSpPr txBox="1">
            <a:spLocks/>
          </p:cNvSpPr>
          <p:nvPr/>
        </p:nvSpPr>
        <p:spPr>
          <a:xfrm>
            <a:off x="3982720" y="336141"/>
            <a:ext cx="1372887" cy="396240"/>
          </a:xfrm>
          <a:prstGeom prst="rect">
            <a:avLst/>
          </a:prstGeom>
        </p:spPr>
        <p:txBody>
          <a:bodyPr vert="horz" lIns="91440" tIns="45720" rIns="91440" bIns="45720" rtlCol="0">
            <a:noAutofit/>
          </a:bodyPr>
          <a:lstStyle>
            <a:lvl1pPr indent="0">
              <a:spcBef>
                <a:spcPct val="20000"/>
              </a:spcBef>
              <a:buFont typeface="Arial"/>
              <a:buNone/>
              <a:defRPr sz="2400">
                <a:solidFill>
                  <a:schemeClr val="tx1">
                    <a:lumMod val="85000"/>
                    <a:lumOff val="15000"/>
                  </a:schemeClr>
                </a:solidFill>
                <a:latin typeface="Helvetica Neue Light"/>
                <a:cs typeface="Helvetica Neue Light"/>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s-ES" sz="2000" dirty="0">
                <a:solidFill>
                  <a:prstClr val="black">
                    <a:lumMod val="85000"/>
                    <a:lumOff val="15000"/>
                  </a:prstClr>
                </a:solidFill>
                <a:latin typeface="Helvetica Neue "/>
              </a:rPr>
              <a:t>LOGROS</a:t>
            </a:r>
          </a:p>
        </p:txBody>
      </p:sp>
      <p:sp>
        <p:nvSpPr>
          <p:cNvPr id="28" name="Marcador de contenido 2"/>
          <p:cNvSpPr txBox="1">
            <a:spLocks/>
          </p:cNvSpPr>
          <p:nvPr/>
        </p:nvSpPr>
        <p:spPr>
          <a:xfrm>
            <a:off x="844566" y="945738"/>
            <a:ext cx="7741293" cy="94295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Font typeface="Arial"/>
              <a:buNone/>
            </a:pPr>
            <a:r>
              <a:rPr lang="es-ES" b="1" dirty="0" smtClean="0">
                <a:solidFill>
                  <a:srgbClr val="C00000"/>
                </a:solidFill>
                <a:latin typeface="Helvetica Neue "/>
                <a:cs typeface="Helvetica Neue Bold Condensed"/>
              </a:rPr>
              <a:t>1</a:t>
            </a:r>
            <a:r>
              <a:rPr lang="es-ES" sz="2100" b="1" dirty="0" smtClean="0">
                <a:solidFill>
                  <a:srgbClr val="C00000"/>
                </a:solidFill>
                <a:latin typeface="Helvetica Neue "/>
                <a:cs typeface="Helvetica Neue Bold Condensed"/>
              </a:rPr>
              <a:t>era</a:t>
            </a:r>
            <a:r>
              <a:rPr lang="es-ES" sz="2100" dirty="0" smtClean="0">
                <a:solidFill>
                  <a:prstClr val="black"/>
                </a:solidFill>
                <a:latin typeface="Helvetica Neue "/>
                <a:cs typeface="Helvetica Neue"/>
              </a:rPr>
              <a:t> estimación de la evasión de parafiscales en Colombia…</a:t>
            </a:r>
          </a:p>
          <a:p>
            <a:pPr marL="0" indent="0" algn="ctr">
              <a:lnSpc>
                <a:spcPct val="80000"/>
              </a:lnSpc>
              <a:buFont typeface="Arial"/>
              <a:buNone/>
            </a:pPr>
            <a:r>
              <a:rPr lang="es-ES" sz="2100" dirty="0" smtClean="0">
                <a:solidFill>
                  <a:prstClr val="black"/>
                </a:solidFill>
                <a:latin typeface="Helvetica Neue "/>
                <a:cs typeface="Helvetica Neue"/>
              </a:rPr>
              <a:t>con metodología</a:t>
            </a:r>
            <a:r>
              <a:rPr lang="es-ES" sz="2100" b="1" dirty="0" smtClean="0">
                <a:solidFill>
                  <a:prstClr val="black"/>
                </a:solidFill>
                <a:latin typeface="Helvetica Neue "/>
                <a:cs typeface="Helvetica Neue"/>
              </a:rPr>
              <a:t> de vanguardia</a:t>
            </a:r>
            <a:endParaRPr lang="es-ES" sz="2100" b="1" dirty="0">
              <a:solidFill>
                <a:prstClr val="black"/>
              </a:solidFill>
              <a:latin typeface="Helvetica Neue "/>
              <a:cs typeface="Helvetica Neue"/>
            </a:endParaRPr>
          </a:p>
        </p:txBody>
      </p:sp>
      <p:sp>
        <p:nvSpPr>
          <p:cNvPr id="23" name="Marcador de contenido 2"/>
          <p:cNvSpPr txBox="1">
            <a:spLocks/>
          </p:cNvSpPr>
          <p:nvPr/>
        </p:nvSpPr>
        <p:spPr>
          <a:xfrm>
            <a:off x="852822" y="6068302"/>
            <a:ext cx="8020685" cy="25207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Font typeface="Arial"/>
              <a:buNone/>
            </a:pPr>
            <a:r>
              <a:rPr lang="es-ES" sz="1000" dirty="0" smtClean="0">
                <a:solidFill>
                  <a:prstClr val="black"/>
                </a:solidFill>
                <a:latin typeface="Helvetica Neue"/>
                <a:cs typeface="Helvetica Neue"/>
              </a:rPr>
              <a:t>Fuente: OCDE (2010) </a:t>
            </a:r>
            <a:r>
              <a:rPr lang="en-US" sz="1000" i="1" dirty="0" smtClean="0">
                <a:solidFill>
                  <a:prstClr val="black"/>
                </a:solidFill>
                <a:latin typeface="Helvetica Neue"/>
                <a:cs typeface="Helvetica Neue"/>
              </a:rPr>
              <a:t>Tax Administration in OECD and Selected non-OECD Countries: Comparative Information Series</a:t>
            </a:r>
            <a:endParaRPr lang="es-ES" sz="1000" b="1" dirty="0">
              <a:solidFill>
                <a:prstClr val="black"/>
              </a:solidFill>
              <a:latin typeface="Helvetica Neue"/>
              <a:cs typeface="Helvetica Neue"/>
            </a:endParaRPr>
          </a:p>
        </p:txBody>
      </p:sp>
      <p:sp>
        <p:nvSpPr>
          <p:cNvPr id="27" name="Elipse 9"/>
          <p:cNvSpPr/>
          <p:nvPr/>
        </p:nvSpPr>
        <p:spPr>
          <a:xfrm>
            <a:off x="3674952" y="524621"/>
            <a:ext cx="325120" cy="339134"/>
          </a:xfrm>
          <a:prstGeom prst="ellipse">
            <a:avLst/>
          </a:prstGeom>
          <a:solidFill>
            <a:srgbClr val="AFC6B4"/>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s-ES">
              <a:solidFill>
                <a:prstClr val="white"/>
              </a:solidFill>
            </a:endParaRPr>
          </a:p>
        </p:txBody>
      </p:sp>
    </p:spTree>
    <p:extLst>
      <p:ext uri="{BB962C8B-B14F-4D97-AF65-F5344CB8AC3E}">
        <p14:creationId xmlns:p14="http://schemas.microsoft.com/office/powerpoint/2010/main" val="14748421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Conector recto de flecha 20"/>
          <p:cNvCxnSpPr/>
          <p:nvPr/>
        </p:nvCxnSpPr>
        <p:spPr>
          <a:xfrm>
            <a:off x="1054100" y="715214"/>
            <a:ext cx="7165340" cy="0"/>
          </a:xfrm>
          <a:prstGeom prst="straightConnector1">
            <a:avLst/>
          </a:prstGeom>
          <a:ln>
            <a:solidFill>
              <a:schemeClr val="tx1">
                <a:lumMod val="85000"/>
                <a:lumOff val="1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24" name="Elipse 23"/>
          <p:cNvSpPr/>
          <p:nvPr/>
        </p:nvSpPr>
        <p:spPr>
          <a:xfrm>
            <a:off x="3698240" y="528480"/>
            <a:ext cx="325120" cy="339134"/>
          </a:xfrm>
          <a:prstGeom prst="ellipse">
            <a:avLst/>
          </a:prstGeom>
          <a:solidFill>
            <a:srgbClr val="AFC6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solidFill>
                <a:prstClr val="white"/>
              </a:solidFill>
            </a:endParaRPr>
          </a:p>
        </p:txBody>
      </p:sp>
      <p:sp>
        <p:nvSpPr>
          <p:cNvPr id="25" name="Marcador de contenido 2"/>
          <p:cNvSpPr txBox="1">
            <a:spLocks/>
          </p:cNvSpPr>
          <p:nvPr/>
        </p:nvSpPr>
        <p:spPr>
          <a:xfrm>
            <a:off x="3982720" y="336141"/>
            <a:ext cx="1331402" cy="396240"/>
          </a:xfrm>
          <a:prstGeom prst="rect">
            <a:avLst/>
          </a:prstGeom>
        </p:spPr>
        <p:txBody>
          <a:bodyPr vert="horz" lIns="91440" tIns="45720" rIns="91440" bIns="45720" rtlCol="0">
            <a:noAutofit/>
          </a:bodyPr>
          <a:lstStyle>
            <a:lvl1pPr indent="0">
              <a:spcBef>
                <a:spcPct val="20000"/>
              </a:spcBef>
              <a:buFont typeface="Arial"/>
              <a:buNone/>
              <a:defRPr sz="2400">
                <a:solidFill>
                  <a:schemeClr val="tx1">
                    <a:lumMod val="85000"/>
                    <a:lumOff val="15000"/>
                  </a:schemeClr>
                </a:solidFill>
                <a:latin typeface="Helvetica Neue Light"/>
                <a:cs typeface="Helvetica Neue Light"/>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s-ES" sz="2000" dirty="0" smtClean="0">
                <a:solidFill>
                  <a:prstClr val="black">
                    <a:lumMod val="85000"/>
                    <a:lumOff val="15000"/>
                  </a:prstClr>
                </a:solidFill>
                <a:latin typeface="Helvetica Neue "/>
              </a:rPr>
              <a:t>LOGROS</a:t>
            </a:r>
            <a:endParaRPr lang="es-ES" sz="2000" dirty="0">
              <a:solidFill>
                <a:prstClr val="black">
                  <a:lumMod val="85000"/>
                  <a:lumOff val="15000"/>
                </a:prstClr>
              </a:solidFill>
              <a:latin typeface="Helvetica Neue "/>
            </a:endParaRPr>
          </a:p>
        </p:txBody>
      </p:sp>
      <p:sp>
        <p:nvSpPr>
          <p:cNvPr id="10" name="Marcador de contenido 2"/>
          <p:cNvSpPr txBox="1">
            <a:spLocks/>
          </p:cNvSpPr>
          <p:nvPr/>
        </p:nvSpPr>
        <p:spPr>
          <a:xfrm>
            <a:off x="0" y="939767"/>
            <a:ext cx="9144000" cy="498679"/>
          </a:xfrm>
          <a:prstGeom prst="rect">
            <a:avLst/>
          </a:prstGeom>
        </p:spPr>
        <p:txBody>
          <a:bodyPr vert="horz" lIns="91440" tIns="45720" rIns="91440" bIns="45720" rtlCol="0" anchor="t">
            <a:noAutofit/>
          </a:bodyPr>
          <a:lstStyle>
            <a:lvl1pPr indent="0">
              <a:spcBef>
                <a:spcPct val="20000"/>
              </a:spcBef>
              <a:buFont typeface="Arial"/>
              <a:buNone/>
              <a:defRPr sz="2400">
                <a:solidFill>
                  <a:schemeClr val="tx1">
                    <a:lumMod val="85000"/>
                    <a:lumOff val="15000"/>
                  </a:schemeClr>
                </a:solidFill>
                <a:latin typeface="Helvetica Neue Light"/>
                <a:cs typeface="Helvetica Neue Light"/>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algn="ctr"/>
            <a:r>
              <a:rPr lang="es-ES" sz="2800" b="1" dirty="0" smtClean="0">
                <a:solidFill>
                  <a:prstClr val="black">
                    <a:lumMod val="85000"/>
                    <a:lumOff val="15000"/>
                  </a:prstClr>
                </a:solidFill>
                <a:latin typeface="Arial" panose="020B0604020202020204" pitchFamily="34" charset="0"/>
                <a:cs typeface="Arial" panose="020B0604020202020204" pitchFamily="34" charset="0"/>
              </a:rPr>
              <a:t>Resultados Primer Estudio de Evasión </a:t>
            </a:r>
            <a:endParaRPr lang="es-ES" sz="2800" b="1" dirty="0">
              <a:solidFill>
                <a:prstClr val="black">
                  <a:lumMod val="85000"/>
                  <a:lumOff val="15000"/>
                </a:prstClr>
              </a:solidFill>
              <a:latin typeface="Arial" panose="020B0604020202020204" pitchFamily="34" charset="0"/>
              <a:cs typeface="Arial" panose="020B0604020202020204" pitchFamily="34" charset="0"/>
            </a:endParaRPr>
          </a:p>
        </p:txBody>
      </p:sp>
      <p:graphicFrame>
        <p:nvGraphicFramePr>
          <p:cNvPr id="12" name="11 Tabla"/>
          <p:cNvGraphicFramePr>
            <a:graphicFrameLocks noGrp="1"/>
          </p:cNvGraphicFramePr>
          <p:nvPr>
            <p:extLst>
              <p:ext uri="{D42A27DB-BD31-4B8C-83A1-F6EECF244321}">
                <p14:modId xmlns:p14="http://schemas.microsoft.com/office/powerpoint/2010/main" val="471229096"/>
              </p:ext>
            </p:extLst>
          </p:nvPr>
        </p:nvGraphicFramePr>
        <p:xfrm>
          <a:off x="2237828" y="2803791"/>
          <a:ext cx="4903899" cy="2103303"/>
        </p:xfrm>
        <a:graphic>
          <a:graphicData uri="http://schemas.openxmlformats.org/drawingml/2006/table">
            <a:tbl>
              <a:tblPr>
                <a:tableStyleId>{5940675A-B579-460E-94D1-54222C63F5DA}</a:tableStyleId>
              </a:tblPr>
              <a:tblGrid>
                <a:gridCol w="3962351"/>
                <a:gridCol w="941548"/>
              </a:tblGrid>
              <a:tr h="701101">
                <a:tc>
                  <a:txBody>
                    <a:bodyPr/>
                    <a:lstStyle/>
                    <a:p>
                      <a:pPr algn="ctr" fontAlgn="b"/>
                      <a:r>
                        <a:rPr lang="es-CO" sz="2400" u="none" strike="noStrike" dirty="0">
                          <a:solidFill>
                            <a:schemeClr val="bg1"/>
                          </a:solidFill>
                          <a:effectLst/>
                          <a:latin typeface="Arial" panose="020B0604020202020204" pitchFamily="34" charset="0"/>
                          <a:cs typeface="Arial" panose="020B0604020202020204" pitchFamily="34" charset="0"/>
                        </a:rPr>
                        <a:t> </a:t>
                      </a:r>
                      <a:endParaRPr lang="es-CO" sz="24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12700" cmpd="sng">
                      <a:noFill/>
                    </a:lnL>
                    <a:lnT w="12700" cmpd="sng">
                      <a:noFill/>
                    </a:lnT>
                  </a:tcPr>
                </a:tc>
                <a:tc>
                  <a:txBody>
                    <a:bodyPr/>
                    <a:lstStyle/>
                    <a:p>
                      <a:pPr algn="ctr" fontAlgn="b"/>
                      <a:r>
                        <a:rPr lang="es-CO" sz="2400" b="1" u="none" strike="noStrike" dirty="0">
                          <a:solidFill>
                            <a:schemeClr val="bg1"/>
                          </a:solidFill>
                          <a:effectLst/>
                          <a:latin typeface="Arial" panose="020B0604020202020204" pitchFamily="34" charset="0"/>
                          <a:cs typeface="Arial" panose="020B0604020202020204" pitchFamily="34" charset="0"/>
                        </a:rPr>
                        <a:t>2012</a:t>
                      </a:r>
                      <a:endParaRPr lang="es-CO" sz="24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C00000"/>
                    </a:solidFill>
                  </a:tcPr>
                </a:tc>
              </a:tr>
              <a:tr h="701101">
                <a:tc>
                  <a:txBody>
                    <a:bodyPr/>
                    <a:lstStyle/>
                    <a:p>
                      <a:pPr algn="ctr" fontAlgn="b"/>
                      <a:r>
                        <a:rPr lang="es-CO" sz="2400" b="1" u="none" strike="noStrike" dirty="0" smtClean="0">
                          <a:solidFill>
                            <a:schemeClr val="tx1"/>
                          </a:solidFill>
                          <a:effectLst/>
                          <a:latin typeface="Arial" panose="020B0604020202020204" pitchFamily="34" charset="0"/>
                          <a:cs typeface="Arial" panose="020B0604020202020204" pitchFamily="34" charset="0"/>
                        </a:rPr>
                        <a:t>Evasión Anual</a:t>
                      </a:r>
                      <a:endParaRPr lang="es-CO" sz="2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solidFill>
                      <a:schemeClr val="bg1">
                        <a:lumMod val="85000"/>
                      </a:schemeClr>
                    </a:solidFill>
                  </a:tcPr>
                </a:tc>
                <a:tc>
                  <a:txBody>
                    <a:bodyPr/>
                    <a:lstStyle/>
                    <a:p>
                      <a:pPr algn="ctr" fontAlgn="b"/>
                      <a:r>
                        <a:rPr lang="es-CO" sz="2400" b="1" u="none" strike="noStrike"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$14,6</a:t>
                      </a:r>
                      <a:endParaRPr lang="es-CO" sz="2400" b="1" i="0" u="none" strike="noStrike"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9525" marR="9525" marT="9525" marB="0" anchor="ctr">
                    <a:solidFill>
                      <a:schemeClr val="bg1"/>
                    </a:solidFill>
                  </a:tcPr>
                </a:tc>
              </a:tr>
              <a:tr h="701101">
                <a:tc>
                  <a:txBody>
                    <a:bodyPr/>
                    <a:lstStyle/>
                    <a:p>
                      <a:pPr algn="ctr" fontAlgn="b"/>
                      <a:r>
                        <a:rPr lang="es-CO" sz="2400" b="1" i="0" u="none" strike="noStrike" dirty="0" smtClean="0">
                          <a:solidFill>
                            <a:schemeClr val="tx1"/>
                          </a:solidFill>
                          <a:effectLst/>
                          <a:latin typeface="Arial" panose="020B0604020202020204" pitchFamily="34" charset="0"/>
                          <a:cs typeface="Arial" panose="020B0604020202020204" pitchFamily="34" charset="0"/>
                        </a:rPr>
                        <a:t>Tasa</a:t>
                      </a:r>
                      <a:r>
                        <a:rPr lang="es-CO" sz="2400" b="1" i="0" u="none" strike="noStrike" baseline="0" dirty="0" smtClean="0">
                          <a:solidFill>
                            <a:schemeClr val="tx1"/>
                          </a:solidFill>
                          <a:effectLst/>
                          <a:latin typeface="Arial" panose="020B0604020202020204" pitchFamily="34" charset="0"/>
                          <a:cs typeface="Arial" panose="020B0604020202020204" pitchFamily="34" charset="0"/>
                        </a:rPr>
                        <a:t> de Evasión</a:t>
                      </a:r>
                      <a:endParaRPr lang="es-CO" sz="2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solidFill>
                      <a:schemeClr val="bg1">
                        <a:lumMod val="85000"/>
                      </a:schemeClr>
                    </a:solidFill>
                  </a:tcPr>
                </a:tc>
                <a:tc>
                  <a:txBody>
                    <a:bodyPr/>
                    <a:lstStyle/>
                    <a:p>
                      <a:pPr algn="ctr" fontAlgn="b"/>
                      <a:r>
                        <a:rPr lang="es-CO" sz="2400" b="1" i="0" u="none" strike="noStrike"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26,8%</a:t>
                      </a:r>
                      <a:endParaRPr lang="es-CO" sz="2400" b="1" i="0" u="none" strike="noStrike"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9525" marR="9525" marT="9525" marB="0" anchor="ctr">
                    <a:solidFill>
                      <a:schemeClr val="bg1"/>
                    </a:solidFill>
                  </a:tcPr>
                </a:tc>
              </a:tr>
            </a:tbl>
          </a:graphicData>
        </a:graphic>
      </p:graphicFrame>
      <p:sp>
        <p:nvSpPr>
          <p:cNvPr id="14" name="13 CuadroTexto"/>
          <p:cNvSpPr txBox="1"/>
          <p:nvPr/>
        </p:nvSpPr>
        <p:spPr>
          <a:xfrm>
            <a:off x="6082753" y="2250655"/>
            <a:ext cx="1219198" cy="430887"/>
          </a:xfrm>
          <a:prstGeom prst="rect">
            <a:avLst/>
          </a:prstGeom>
          <a:noFill/>
        </p:spPr>
        <p:txBody>
          <a:bodyPr wrap="square" rtlCol="0">
            <a:spAutoFit/>
          </a:bodyPr>
          <a:lstStyle/>
          <a:p>
            <a:pPr algn="ctr"/>
            <a:r>
              <a:rPr lang="es-CO" sz="1100" b="1" dirty="0" smtClean="0">
                <a:solidFill>
                  <a:prstClr val="black"/>
                </a:solidFill>
                <a:latin typeface="Arial" panose="020B0604020202020204" pitchFamily="34" charset="0"/>
                <a:cs typeface="Arial" panose="020B0604020202020204" pitchFamily="34" charset="0"/>
              </a:rPr>
              <a:t>Cifras en billones </a:t>
            </a:r>
            <a:r>
              <a:rPr lang="es-CO" sz="1100" b="1" dirty="0">
                <a:solidFill>
                  <a:prstClr val="black"/>
                </a:solidFill>
                <a:latin typeface="Arial" panose="020B0604020202020204" pitchFamily="34" charset="0"/>
                <a:cs typeface="Arial" panose="020B0604020202020204" pitchFamily="34" charset="0"/>
              </a:rPr>
              <a:t>de </a:t>
            </a:r>
            <a:r>
              <a:rPr lang="es-CO" sz="1100" b="1" dirty="0" smtClean="0">
                <a:solidFill>
                  <a:prstClr val="black"/>
                </a:solidFill>
                <a:latin typeface="Arial" panose="020B0604020202020204" pitchFamily="34" charset="0"/>
                <a:cs typeface="Arial" panose="020B0604020202020204" pitchFamily="34" charset="0"/>
              </a:rPr>
              <a:t> $</a:t>
            </a:r>
            <a:endParaRPr lang="es-CO" sz="1100" b="1" dirty="0">
              <a:solidFill>
                <a:srgbClr val="000000"/>
              </a:solidFill>
              <a:latin typeface="Arial" panose="020B0604020202020204" pitchFamily="34" charset="0"/>
              <a:cs typeface="Arial" panose="020B0604020202020204" pitchFamily="34" charset="0"/>
            </a:endParaRPr>
          </a:p>
        </p:txBody>
      </p:sp>
      <p:sp>
        <p:nvSpPr>
          <p:cNvPr id="11" name="Elipse 9"/>
          <p:cNvSpPr/>
          <p:nvPr/>
        </p:nvSpPr>
        <p:spPr>
          <a:xfrm>
            <a:off x="3674952" y="524621"/>
            <a:ext cx="325120" cy="339134"/>
          </a:xfrm>
          <a:prstGeom prst="ellipse">
            <a:avLst/>
          </a:prstGeom>
          <a:solidFill>
            <a:srgbClr val="AFC6B4"/>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s-ES">
              <a:solidFill>
                <a:prstClr val="white"/>
              </a:solidFill>
            </a:endParaRPr>
          </a:p>
        </p:txBody>
      </p:sp>
    </p:spTree>
    <p:extLst>
      <p:ext uri="{BB962C8B-B14F-4D97-AF65-F5344CB8AC3E}">
        <p14:creationId xmlns:p14="http://schemas.microsoft.com/office/powerpoint/2010/main" val="34451294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Conector recto de flecha 20"/>
          <p:cNvCxnSpPr/>
          <p:nvPr/>
        </p:nvCxnSpPr>
        <p:spPr>
          <a:xfrm>
            <a:off x="1054100" y="715214"/>
            <a:ext cx="7165340" cy="0"/>
          </a:xfrm>
          <a:prstGeom prst="straightConnector1">
            <a:avLst/>
          </a:prstGeom>
          <a:ln>
            <a:solidFill>
              <a:schemeClr val="tx1">
                <a:lumMod val="85000"/>
                <a:lumOff val="1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24" name="Elipse 23"/>
          <p:cNvSpPr/>
          <p:nvPr/>
        </p:nvSpPr>
        <p:spPr>
          <a:xfrm>
            <a:off x="3698240" y="528480"/>
            <a:ext cx="325120" cy="339134"/>
          </a:xfrm>
          <a:prstGeom prst="ellipse">
            <a:avLst/>
          </a:prstGeom>
          <a:solidFill>
            <a:srgbClr val="AFC6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solidFill>
                <a:prstClr val="white"/>
              </a:solidFill>
            </a:endParaRPr>
          </a:p>
        </p:txBody>
      </p:sp>
      <p:sp>
        <p:nvSpPr>
          <p:cNvPr id="25" name="Marcador de contenido 2"/>
          <p:cNvSpPr txBox="1">
            <a:spLocks/>
          </p:cNvSpPr>
          <p:nvPr/>
        </p:nvSpPr>
        <p:spPr>
          <a:xfrm>
            <a:off x="3982719" y="336142"/>
            <a:ext cx="2627649" cy="361906"/>
          </a:xfrm>
          <a:prstGeom prst="rect">
            <a:avLst/>
          </a:prstGeom>
        </p:spPr>
        <p:txBody>
          <a:bodyPr vert="horz" lIns="91440" tIns="45720" rIns="91440" bIns="45720" rtlCol="0">
            <a:noAutofit/>
          </a:bodyPr>
          <a:lstStyle>
            <a:lvl1pPr indent="0">
              <a:spcBef>
                <a:spcPct val="20000"/>
              </a:spcBef>
              <a:buFont typeface="Arial"/>
              <a:buNone/>
              <a:defRPr sz="2400">
                <a:solidFill>
                  <a:schemeClr val="tx1">
                    <a:lumMod val="85000"/>
                    <a:lumOff val="15000"/>
                  </a:schemeClr>
                </a:solidFill>
                <a:latin typeface="Helvetica Neue Light"/>
                <a:cs typeface="Helvetica Neue Light"/>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s-ES" sz="2000" dirty="0" smtClean="0">
                <a:solidFill>
                  <a:prstClr val="black">
                    <a:lumMod val="85000"/>
                    <a:lumOff val="15000"/>
                  </a:prstClr>
                </a:solidFill>
                <a:latin typeface="Helvetica Neue "/>
              </a:rPr>
              <a:t>LINEAS DE ACCION</a:t>
            </a:r>
            <a:endParaRPr lang="es-ES" sz="2000" dirty="0">
              <a:solidFill>
                <a:prstClr val="black">
                  <a:lumMod val="85000"/>
                  <a:lumOff val="15000"/>
                </a:prstClr>
              </a:solidFill>
              <a:latin typeface="Helvetica Neue "/>
            </a:endParaRPr>
          </a:p>
        </p:txBody>
      </p:sp>
      <p:sp>
        <p:nvSpPr>
          <p:cNvPr id="22" name="Elipse 9"/>
          <p:cNvSpPr/>
          <p:nvPr/>
        </p:nvSpPr>
        <p:spPr>
          <a:xfrm>
            <a:off x="3695865" y="530666"/>
            <a:ext cx="325120" cy="339134"/>
          </a:xfrm>
          <a:prstGeom prst="ellipse">
            <a:avLst/>
          </a:prstGeom>
          <a:solidFill>
            <a:srgbClr val="009900"/>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s-ES" dirty="0">
              <a:solidFill>
                <a:prstClr val="white"/>
              </a:solidFill>
            </a:endParaRPr>
          </a:p>
        </p:txBody>
      </p:sp>
      <p:sp>
        <p:nvSpPr>
          <p:cNvPr id="11" name="Rectángulo 53"/>
          <p:cNvSpPr/>
          <p:nvPr/>
        </p:nvSpPr>
        <p:spPr>
          <a:xfrm>
            <a:off x="5677586" y="1834902"/>
            <a:ext cx="1783168" cy="1464887"/>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solidFill>
                <a:prstClr val="white"/>
              </a:solidFill>
            </a:endParaRPr>
          </a:p>
        </p:txBody>
      </p:sp>
      <p:sp>
        <p:nvSpPr>
          <p:cNvPr id="15" name="Marcador de contenido 2"/>
          <p:cNvSpPr txBox="1">
            <a:spLocks/>
          </p:cNvSpPr>
          <p:nvPr/>
        </p:nvSpPr>
        <p:spPr>
          <a:xfrm>
            <a:off x="1625238" y="3299789"/>
            <a:ext cx="1783166" cy="2241789"/>
          </a:xfrm>
          <a:prstGeom prst="rect">
            <a:avLst/>
          </a:prstGeom>
          <a:solidFill>
            <a:srgbClr val="406C67"/>
          </a:solid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s-ES" dirty="0">
              <a:solidFill>
                <a:prstClr val="black"/>
              </a:solidFill>
              <a:latin typeface="Helvetica Neue Light"/>
              <a:cs typeface="Helvetica Neue Light"/>
            </a:endParaRPr>
          </a:p>
        </p:txBody>
      </p:sp>
      <p:sp>
        <p:nvSpPr>
          <p:cNvPr id="16" name="Marcador de contenido 2"/>
          <p:cNvSpPr txBox="1">
            <a:spLocks/>
          </p:cNvSpPr>
          <p:nvPr/>
        </p:nvSpPr>
        <p:spPr>
          <a:xfrm>
            <a:off x="3655072" y="3299789"/>
            <a:ext cx="1783168" cy="2241789"/>
          </a:xfrm>
          <a:prstGeom prst="rect">
            <a:avLst/>
          </a:prstGeom>
          <a:solidFill>
            <a:srgbClr val="607C6B"/>
          </a:solid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s-ES" dirty="0">
              <a:solidFill>
                <a:prstClr val="black"/>
              </a:solidFill>
            </a:endParaRPr>
          </a:p>
        </p:txBody>
      </p:sp>
      <p:sp>
        <p:nvSpPr>
          <p:cNvPr id="17" name="Marcador de contenido 2"/>
          <p:cNvSpPr txBox="1">
            <a:spLocks/>
          </p:cNvSpPr>
          <p:nvPr/>
        </p:nvSpPr>
        <p:spPr>
          <a:xfrm>
            <a:off x="5675370" y="3297734"/>
            <a:ext cx="1783168" cy="2243844"/>
          </a:xfrm>
          <a:prstGeom prst="rect">
            <a:avLst/>
          </a:prstGeom>
          <a:solidFill>
            <a:srgbClr val="247C7D"/>
          </a:solid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s-ES" dirty="0">
              <a:solidFill>
                <a:prstClr val="black"/>
              </a:solidFill>
            </a:endParaRPr>
          </a:p>
        </p:txBody>
      </p:sp>
      <p:sp>
        <p:nvSpPr>
          <p:cNvPr id="18" name="Rectángulo 61"/>
          <p:cNvSpPr/>
          <p:nvPr/>
        </p:nvSpPr>
        <p:spPr>
          <a:xfrm>
            <a:off x="1627456" y="1834902"/>
            <a:ext cx="1783168" cy="1464887"/>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solidFill>
                <a:prstClr val="white"/>
              </a:solidFill>
            </a:endParaRPr>
          </a:p>
        </p:txBody>
      </p:sp>
      <p:sp>
        <p:nvSpPr>
          <p:cNvPr id="19" name="Rectángulo 62"/>
          <p:cNvSpPr/>
          <p:nvPr/>
        </p:nvSpPr>
        <p:spPr>
          <a:xfrm>
            <a:off x="3652520" y="1834902"/>
            <a:ext cx="1783168" cy="1464887"/>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solidFill>
                <a:prstClr val="white"/>
              </a:solidFill>
            </a:endParaRPr>
          </a:p>
        </p:txBody>
      </p:sp>
      <p:sp>
        <p:nvSpPr>
          <p:cNvPr id="20" name="Marcador de contenido 2"/>
          <p:cNvSpPr txBox="1">
            <a:spLocks/>
          </p:cNvSpPr>
          <p:nvPr/>
        </p:nvSpPr>
        <p:spPr>
          <a:xfrm>
            <a:off x="5310896" y="4895189"/>
            <a:ext cx="1402080" cy="79248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s-ES" dirty="0">
              <a:solidFill>
                <a:prstClr val="black"/>
              </a:solidFill>
            </a:endParaRPr>
          </a:p>
        </p:txBody>
      </p:sp>
      <p:sp>
        <p:nvSpPr>
          <p:cNvPr id="23" name="Marcador de contenido 2"/>
          <p:cNvSpPr txBox="1">
            <a:spLocks/>
          </p:cNvSpPr>
          <p:nvPr/>
        </p:nvSpPr>
        <p:spPr>
          <a:xfrm>
            <a:off x="1617298" y="3327336"/>
            <a:ext cx="1783166" cy="642244"/>
          </a:xfrm>
          <a:prstGeom prst="rect">
            <a:avLst/>
          </a:prstGeom>
          <a:noFill/>
        </p:spPr>
        <p:txBody>
          <a:bodyPr vert="horz" lIns="91440" tIns="45720" rIns="91440" bIns="45720" rtlCol="0">
            <a:noAutofit/>
          </a:bodyPr>
          <a:lstStyle>
            <a:defPPr>
              <a:defRPr lang="es-ES"/>
            </a:defPPr>
            <a:lvl1pPr indent="0" algn="ctr">
              <a:lnSpc>
                <a:spcPct val="80000"/>
              </a:lnSpc>
              <a:spcBef>
                <a:spcPct val="20000"/>
              </a:spcBef>
              <a:buFont typeface="Arial"/>
              <a:buNone/>
              <a:defRPr sz="2200">
                <a:solidFill>
                  <a:schemeClr val="bg2"/>
                </a:solidFill>
                <a:latin typeface="Helvetica Neue Bold Condensed"/>
                <a:cs typeface="Helvetica Neue Bold Condensed"/>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s-ES" b="1" dirty="0">
                <a:solidFill>
                  <a:prstClr val="white"/>
                </a:solidFill>
                <a:latin typeface="Helvetica Neue "/>
              </a:rPr>
              <a:t>Enfoque estratégico</a:t>
            </a:r>
          </a:p>
        </p:txBody>
      </p:sp>
      <p:sp>
        <p:nvSpPr>
          <p:cNvPr id="26" name="Marcador de contenido 2"/>
          <p:cNvSpPr txBox="1">
            <a:spLocks/>
          </p:cNvSpPr>
          <p:nvPr/>
        </p:nvSpPr>
        <p:spPr>
          <a:xfrm>
            <a:off x="1617298" y="4233871"/>
            <a:ext cx="1793326" cy="862598"/>
          </a:xfrm>
          <a:prstGeom prst="rect">
            <a:avLst/>
          </a:prstGeom>
          <a:noFill/>
        </p:spPr>
        <p:txBody>
          <a:bodyPr vert="horz" lIns="91440" tIns="45720" rIns="91440" bIns="45720" rtlCol="0">
            <a:noAutofit/>
          </a:bodyPr>
          <a:lstStyle>
            <a:defPPr>
              <a:defRPr lang="es-ES"/>
            </a:defPPr>
            <a:lvl1pPr indent="0">
              <a:spcBef>
                <a:spcPct val="20000"/>
              </a:spcBef>
              <a:buFont typeface="Arial"/>
              <a:buNone/>
              <a:defRPr sz="1600">
                <a:solidFill>
                  <a:schemeClr val="bg2"/>
                </a:solidFill>
                <a:latin typeface="Helvetica Neue"/>
                <a:cs typeface="Helvetica Neue"/>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algn="ctr"/>
            <a:r>
              <a:rPr lang="es-ES" dirty="0" smtClean="0">
                <a:solidFill>
                  <a:prstClr val="white"/>
                </a:solidFill>
                <a:latin typeface="Helvetica Neue "/>
              </a:rPr>
              <a:t>Construir una estrategia</a:t>
            </a:r>
          </a:p>
          <a:p>
            <a:pPr algn="ctr"/>
            <a:r>
              <a:rPr lang="es-ES" dirty="0" smtClean="0">
                <a:solidFill>
                  <a:prstClr val="white"/>
                </a:solidFill>
                <a:latin typeface="Helvetica Neue "/>
              </a:rPr>
              <a:t>anti evasión</a:t>
            </a:r>
            <a:endParaRPr lang="es-ES" dirty="0">
              <a:solidFill>
                <a:prstClr val="white"/>
              </a:solidFill>
              <a:latin typeface="Helvetica Neue "/>
            </a:endParaRPr>
          </a:p>
        </p:txBody>
      </p:sp>
      <p:sp>
        <p:nvSpPr>
          <p:cNvPr id="27" name="Marcador de contenido 2"/>
          <p:cNvSpPr txBox="1">
            <a:spLocks/>
          </p:cNvSpPr>
          <p:nvPr/>
        </p:nvSpPr>
        <p:spPr>
          <a:xfrm>
            <a:off x="3651902" y="3425850"/>
            <a:ext cx="1786338" cy="426783"/>
          </a:xfrm>
          <a:prstGeom prst="rect">
            <a:avLst/>
          </a:prstGeom>
          <a:noFill/>
        </p:spPr>
        <p:txBody>
          <a:bodyPr vert="horz" lIns="91440" tIns="45720" rIns="91440" bIns="45720" rtlCol="0">
            <a:noAutofit/>
          </a:bodyPr>
          <a:lstStyle>
            <a:defPPr>
              <a:defRPr lang="es-ES"/>
            </a:defPPr>
            <a:lvl1pPr indent="0" algn="ctr">
              <a:lnSpc>
                <a:spcPct val="80000"/>
              </a:lnSpc>
              <a:spcBef>
                <a:spcPct val="20000"/>
              </a:spcBef>
              <a:buFont typeface="Arial"/>
              <a:buNone/>
              <a:defRPr sz="2200">
                <a:solidFill>
                  <a:schemeClr val="bg2"/>
                </a:solidFill>
                <a:latin typeface="Helvetica Neue Bold Condensed"/>
                <a:cs typeface="Helvetica Neue Bold Condensed"/>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s-ES" b="1" dirty="0">
                <a:solidFill>
                  <a:prstClr val="white"/>
                </a:solidFill>
                <a:latin typeface="Helvetica Neue "/>
              </a:rPr>
              <a:t>Información</a:t>
            </a:r>
          </a:p>
        </p:txBody>
      </p:sp>
      <p:sp>
        <p:nvSpPr>
          <p:cNvPr id="28" name="Marcador de contenido 2"/>
          <p:cNvSpPr txBox="1">
            <a:spLocks/>
          </p:cNvSpPr>
          <p:nvPr/>
        </p:nvSpPr>
        <p:spPr>
          <a:xfrm>
            <a:off x="3659840" y="4112080"/>
            <a:ext cx="1778400" cy="1189519"/>
          </a:xfrm>
          <a:prstGeom prst="rect">
            <a:avLst/>
          </a:prstGeom>
          <a:noFill/>
        </p:spPr>
        <p:txBody>
          <a:bodyPr vert="horz" lIns="91440" tIns="45720" rIns="91440" bIns="45720" rtlCol="0">
            <a:normAutofit/>
          </a:bodyPr>
          <a:lstStyle>
            <a:defPPr>
              <a:defRPr lang="es-ES"/>
            </a:defPPr>
            <a:lvl1pPr indent="0">
              <a:spcBef>
                <a:spcPct val="20000"/>
              </a:spcBef>
              <a:buFont typeface="Arial"/>
              <a:buNone/>
              <a:defRPr sz="1600">
                <a:solidFill>
                  <a:schemeClr val="bg2"/>
                </a:solidFill>
                <a:latin typeface="Helvetica Neue"/>
                <a:cs typeface="Helvetica Neue"/>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algn="ctr"/>
            <a:r>
              <a:rPr lang="es-ES" dirty="0">
                <a:solidFill>
                  <a:prstClr val="white"/>
                </a:solidFill>
                <a:latin typeface="Helvetica Neue "/>
              </a:rPr>
              <a:t>Consolidar la información y utilizarla para  hacer </a:t>
            </a:r>
            <a:r>
              <a:rPr lang="es-ES" dirty="0" smtClean="0">
                <a:solidFill>
                  <a:prstClr val="white"/>
                </a:solidFill>
                <a:latin typeface="Helvetica Neue "/>
              </a:rPr>
              <a:t>cumplir</a:t>
            </a:r>
            <a:endParaRPr lang="es-ES" dirty="0">
              <a:solidFill>
                <a:prstClr val="white"/>
              </a:solidFill>
              <a:latin typeface="Helvetica Neue "/>
            </a:endParaRPr>
          </a:p>
        </p:txBody>
      </p:sp>
      <p:sp>
        <p:nvSpPr>
          <p:cNvPr id="29" name="Marcador de contenido 2"/>
          <p:cNvSpPr txBox="1">
            <a:spLocks/>
          </p:cNvSpPr>
          <p:nvPr/>
        </p:nvSpPr>
        <p:spPr>
          <a:xfrm>
            <a:off x="5610130" y="3313961"/>
            <a:ext cx="1883336" cy="426783"/>
          </a:xfrm>
          <a:prstGeom prst="rect">
            <a:avLst/>
          </a:prstGeom>
          <a:noFill/>
        </p:spPr>
        <p:txBody>
          <a:bodyPr vert="horz" lIns="91440" tIns="45720" rIns="91440" bIns="45720" rtlCol="0">
            <a:noAutofit/>
          </a:bodyPr>
          <a:lstStyle>
            <a:defPPr>
              <a:defRPr lang="es-ES"/>
            </a:defPPr>
            <a:lvl1pPr indent="0" algn="ctr">
              <a:lnSpc>
                <a:spcPct val="80000"/>
              </a:lnSpc>
              <a:spcBef>
                <a:spcPct val="20000"/>
              </a:spcBef>
              <a:buFont typeface="Arial"/>
              <a:buNone/>
              <a:defRPr sz="2200">
                <a:solidFill>
                  <a:schemeClr val="bg2"/>
                </a:solidFill>
                <a:latin typeface="Helvetica Neue Bold Condensed"/>
                <a:cs typeface="Helvetica Neue Bold Condensed"/>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s-ES" b="1" dirty="0">
                <a:solidFill>
                  <a:prstClr val="white"/>
                </a:solidFill>
                <a:latin typeface="Helvetica Neue "/>
              </a:rPr>
              <a:t>Articular acciones</a:t>
            </a:r>
          </a:p>
        </p:txBody>
      </p:sp>
      <p:sp>
        <p:nvSpPr>
          <p:cNvPr id="30" name="Marcador de contenido 2"/>
          <p:cNvSpPr txBox="1">
            <a:spLocks/>
          </p:cNvSpPr>
          <p:nvPr/>
        </p:nvSpPr>
        <p:spPr>
          <a:xfrm>
            <a:off x="5672199" y="4042634"/>
            <a:ext cx="1783167" cy="1438796"/>
          </a:xfrm>
          <a:prstGeom prst="rect">
            <a:avLst/>
          </a:prstGeom>
          <a:noFill/>
        </p:spPr>
        <p:txBody>
          <a:bodyPr vert="horz" lIns="91440" tIns="45720" rIns="91440" bIns="45720" rtlCol="0">
            <a:noAutofit/>
          </a:bodyPr>
          <a:lstStyle>
            <a:defPPr>
              <a:defRPr lang="es-ES"/>
            </a:defPPr>
            <a:lvl1pPr indent="0">
              <a:spcBef>
                <a:spcPct val="20000"/>
              </a:spcBef>
              <a:buFont typeface="Arial"/>
              <a:buNone/>
              <a:defRPr sz="1600">
                <a:solidFill>
                  <a:schemeClr val="bg2"/>
                </a:solidFill>
                <a:latin typeface="Helvetica Neue"/>
                <a:cs typeface="Helvetica Neue"/>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algn="ctr"/>
            <a:r>
              <a:rPr lang="es-ES" sz="1500" dirty="0">
                <a:solidFill>
                  <a:prstClr val="white"/>
                </a:solidFill>
              </a:rPr>
              <a:t>Coordinar un </a:t>
            </a:r>
            <a:r>
              <a:rPr lang="es-ES" sz="1500" dirty="0" smtClean="0">
                <a:solidFill>
                  <a:prstClr val="white"/>
                </a:solidFill>
              </a:rPr>
              <a:t>sistema </a:t>
            </a:r>
            <a:r>
              <a:rPr lang="es-ES" sz="1500" dirty="0">
                <a:solidFill>
                  <a:prstClr val="white"/>
                </a:solidFill>
              </a:rPr>
              <a:t>en el que cada actor tiene metas y responsabilidades </a:t>
            </a:r>
            <a:r>
              <a:rPr lang="es-ES" sz="1500" dirty="0" smtClean="0">
                <a:solidFill>
                  <a:prstClr val="white"/>
                </a:solidFill>
              </a:rPr>
              <a:t>definidas </a:t>
            </a:r>
            <a:endParaRPr lang="es-ES" sz="1500" dirty="0">
              <a:solidFill>
                <a:prstClr val="white"/>
              </a:solidFill>
            </a:endParaRPr>
          </a:p>
        </p:txBody>
      </p:sp>
      <p:sp>
        <p:nvSpPr>
          <p:cNvPr id="31" name="Marcador de contenido 2"/>
          <p:cNvSpPr txBox="1">
            <a:spLocks/>
          </p:cNvSpPr>
          <p:nvPr/>
        </p:nvSpPr>
        <p:spPr>
          <a:xfrm>
            <a:off x="889000" y="797764"/>
            <a:ext cx="7803738" cy="84053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s-ES" sz="2400" dirty="0" smtClean="0">
                <a:solidFill>
                  <a:prstClr val="black"/>
                </a:solidFill>
                <a:latin typeface="Helvetica Neue"/>
                <a:cs typeface="Helvetica Neue"/>
              </a:rPr>
              <a:t>Construir la capacidad del Sistema para </a:t>
            </a:r>
            <a:r>
              <a:rPr lang="es-ES" sz="2400" b="1" dirty="0" smtClean="0">
                <a:solidFill>
                  <a:prstClr val="black"/>
                </a:solidFill>
                <a:latin typeface="Helvetica Neue"/>
                <a:cs typeface="Helvetica Neue"/>
              </a:rPr>
              <a:t>hacer cumplir y combatir la evasión</a:t>
            </a:r>
            <a:endParaRPr lang="es-ES" sz="2400" b="1" dirty="0">
              <a:solidFill>
                <a:prstClr val="black"/>
              </a:solidFill>
              <a:latin typeface="Helvetica Neue"/>
              <a:cs typeface="Helvetica Neue"/>
            </a:endParaRPr>
          </a:p>
        </p:txBody>
      </p:sp>
      <p:pic>
        <p:nvPicPr>
          <p:cNvPr id="33" name="Imagen 44"/>
          <p:cNvPicPr>
            <a:picLocks noChangeAspect="1"/>
          </p:cNvPicPr>
          <p:nvPr/>
        </p:nvPicPr>
        <p:blipFill>
          <a:blip r:embed="rId2"/>
          <a:stretch>
            <a:fillRect/>
          </a:stretch>
        </p:blipFill>
        <p:spPr>
          <a:xfrm>
            <a:off x="3985094" y="1988672"/>
            <a:ext cx="1109091" cy="1109091"/>
          </a:xfrm>
          <a:prstGeom prst="rect">
            <a:avLst/>
          </a:prstGeom>
        </p:spPr>
      </p:pic>
      <p:pic>
        <p:nvPicPr>
          <p:cNvPr id="34" name="Imagen 1"/>
          <p:cNvPicPr>
            <a:picLocks noChangeAspect="1"/>
          </p:cNvPicPr>
          <p:nvPr/>
        </p:nvPicPr>
        <p:blipFill>
          <a:blip r:embed="rId3"/>
          <a:stretch>
            <a:fillRect/>
          </a:stretch>
        </p:blipFill>
        <p:spPr>
          <a:xfrm>
            <a:off x="1883626" y="1926047"/>
            <a:ext cx="1270000" cy="1270000"/>
          </a:xfrm>
          <a:prstGeom prst="rect">
            <a:avLst/>
          </a:prstGeom>
        </p:spPr>
      </p:pic>
      <p:sp>
        <p:nvSpPr>
          <p:cNvPr id="35" name="Marcador de contenido 2"/>
          <p:cNvSpPr txBox="1">
            <a:spLocks/>
          </p:cNvSpPr>
          <p:nvPr/>
        </p:nvSpPr>
        <p:spPr>
          <a:xfrm>
            <a:off x="6802032" y="4296227"/>
            <a:ext cx="1391919" cy="1189519"/>
          </a:xfrm>
          <a:prstGeom prst="rect">
            <a:avLst/>
          </a:prstGeom>
          <a:no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s-ES" sz="1600" dirty="0">
              <a:solidFill>
                <a:srgbClr val="EEECE1"/>
              </a:solidFill>
              <a:latin typeface="Helvetica Neue Light"/>
              <a:cs typeface="Helvetica Neue Light"/>
            </a:endParaRPr>
          </a:p>
        </p:txBody>
      </p:sp>
      <p:grpSp>
        <p:nvGrpSpPr>
          <p:cNvPr id="36" name="Group 5"/>
          <p:cNvGrpSpPr>
            <a:grpSpLocks noChangeAspect="1"/>
          </p:cNvGrpSpPr>
          <p:nvPr/>
        </p:nvGrpSpPr>
        <p:grpSpPr bwMode="auto">
          <a:xfrm>
            <a:off x="6038075" y="2095910"/>
            <a:ext cx="1144587" cy="1100137"/>
            <a:chOff x="4817" y="1255"/>
            <a:chExt cx="721" cy="693"/>
          </a:xfrm>
        </p:grpSpPr>
        <p:sp>
          <p:nvSpPr>
            <p:cNvPr id="37" name="AutoShape 4"/>
            <p:cNvSpPr>
              <a:spLocks noChangeAspect="1" noChangeArrowheads="1" noTextEdit="1"/>
            </p:cNvSpPr>
            <p:nvPr/>
          </p:nvSpPr>
          <p:spPr bwMode="auto">
            <a:xfrm>
              <a:off x="4817" y="1255"/>
              <a:ext cx="721" cy="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a:solidFill>
                  <a:prstClr val="black"/>
                </a:solidFill>
              </a:endParaRPr>
            </a:p>
          </p:txBody>
        </p:sp>
        <p:sp>
          <p:nvSpPr>
            <p:cNvPr id="38" name="Freeform 6"/>
            <p:cNvSpPr>
              <a:spLocks/>
            </p:cNvSpPr>
            <p:nvPr/>
          </p:nvSpPr>
          <p:spPr bwMode="auto">
            <a:xfrm>
              <a:off x="5207" y="1255"/>
              <a:ext cx="229" cy="182"/>
            </a:xfrm>
            <a:custGeom>
              <a:avLst/>
              <a:gdLst>
                <a:gd name="T0" fmla="*/ 221 w 325"/>
                <a:gd name="T1" fmla="*/ 0 h 260"/>
                <a:gd name="T2" fmla="*/ 221 w 325"/>
                <a:gd name="T3" fmla="*/ 0 h 260"/>
                <a:gd name="T4" fmla="*/ 117 w 325"/>
                <a:gd name="T5" fmla="*/ 103 h 260"/>
                <a:gd name="T6" fmla="*/ 132 w 325"/>
                <a:gd name="T7" fmla="*/ 156 h 260"/>
                <a:gd name="T8" fmla="*/ 90 w 325"/>
                <a:gd name="T9" fmla="*/ 190 h 260"/>
                <a:gd name="T10" fmla="*/ 42 w 325"/>
                <a:gd name="T11" fmla="*/ 190 h 260"/>
                <a:gd name="T12" fmla="*/ 21 w 325"/>
                <a:gd name="T13" fmla="*/ 201 h 260"/>
                <a:gd name="T14" fmla="*/ 9 w 325"/>
                <a:gd name="T15" fmla="*/ 217 h 260"/>
                <a:gd name="T16" fmla="*/ 15 w 325"/>
                <a:gd name="T17" fmla="*/ 254 h 260"/>
                <a:gd name="T18" fmla="*/ 30 w 325"/>
                <a:gd name="T19" fmla="*/ 260 h 260"/>
                <a:gd name="T20" fmla="*/ 52 w 325"/>
                <a:gd name="T21" fmla="*/ 249 h 260"/>
                <a:gd name="T22" fmla="*/ 56 w 325"/>
                <a:gd name="T23" fmla="*/ 243 h 260"/>
                <a:gd name="T24" fmla="*/ 99 w 325"/>
                <a:gd name="T25" fmla="*/ 243 h 260"/>
                <a:gd name="T26" fmla="*/ 116 w 325"/>
                <a:gd name="T27" fmla="*/ 237 h 260"/>
                <a:gd name="T28" fmla="*/ 170 w 325"/>
                <a:gd name="T29" fmla="*/ 194 h 260"/>
                <a:gd name="T30" fmla="*/ 221 w 325"/>
                <a:gd name="T31" fmla="*/ 207 h 260"/>
                <a:gd name="T32" fmla="*/ 325 w 325"/>
                <a:gd name="T33" fmla="*/ 103 h 260"/>
                <a:gd name="T34" fmla="*/ 221 w 325"/>
                <a:gd name="T35"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5" h="260">
                  <a:moveTo>
                    <a:pt x="221" y="0"/>
                  </a:moveTo>
                  <a:lnTo>
                    <a:pt x="221" y="0"/>
                  </a:lnTo>
                  <a:cubicBezTo>
                    <a:pt x="164" y="0"/>
                    <a:pt x="117" y="46"/>
                    <a:pt x="117" y="103"/>
                  </a:cubicBezTo>
                  <a:cubicBezTo>
                    <a:pt x="117" y="123"/>
                    <a:pt x="122" y="141"/>
                    <a:pt x="132" y="156"/>
                  </a:cubicBezTo>
                  <a:lnTo>
                    <a:pt x="90" y="190"/>
                  </a:lnTo>
                  <a:lnTo>
                    <a:pt x="42" y="190"/>
                  </a:lnTo>
                  <a:cubicBezTo>
                    <a:pt x="34" y="190"/>
                    <a:pt x="26" y="194"/>
                    <a:pt x="21" y="201"/>
                  </a:cubicBezTo>
                  <a:lnTo>
                    <a:pt x="9" y="217"/>
                  </a:lnTo>
                  <a:cubicBezTo>
                    <a:pt x="0" y="229"/>
                    <a:pt x="3" y="246"/>
                    <a:pt x="15" y="254"/>
                  </a:cubicBezTo>
                  <a:cubicBezTo>
                    <a:pt x="19" y="258"/>
                    <a:pt x="25" y="260"/>
                    <a:pt x="30" y="260"/>
                  </a:cubicBezTo>
                  <a:cubicBezTo>
                    <a:pt x="39" y="260"/>
                    <a:pt x="47" y="256"/>
                    <a:pt x="52" y="249"/>
                  </a:cubicBezTo>
                  <a:lnTo>
                    <a:pt x="56" y="243"/>
                  </a:lnTo>
                  <a:lnTo>
                    <a:pt x="99" y="243"/>
                  </a:lnTo>
                  <a:cubicBezTo>
                    <a:pt x="105" y="243"/>
                    <a:pt x="111" y="241"/>
                    <a:pt x="116" y="237"/>
                  </a:cubicBezTo>
                  <a:lnTo>
                    <a:pt x="170" y="194"/>
                  </a:lnTo>
                  <a:cubicBezTo>
                    <a:pt x="185" y="202"/>
                    <a:pt x="202" y="207"/>
                    <a:pt x="221" y="207"/>
                  </a:cubicBezTo>
                  <a:cubicBezTo>
                    <a:pt x="279" y="207"/>
                    <a:pt x="325" y="161"/>
                    <a:pt x="325" y="103"/>
                  </a:cubicBezTo>
                  <a:cubicBezTo>
                    <a:pt x="325" y="46"/>
                    <a:pt x="279" y="0"/>
                    <a:pt x="221" y="0"/>
                  </a:cubicBezTo>
                  <a:close/>
                </a:path>
              </a:pathLst>
            </a:custGeom>
            <a:solidFill>
              <a:srgbClr val="DF493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solidFill>
                  <a:prstClr val="black"/>
                </a:solidFill>
              </a:endParaRPr>
            </a:p>
          </p:txBody>
        </p:sp>
        <p:sp>
          <p:nvSpPr>
            <p:cNvPr id="39" name="Freeform 7"/>
            <p:cNvSpPr>
              <a:spLocks/>
            </p:cNvSpPr>
            <p:nvPr/>
          </p:nvSpPr>
          <p:spPr bwMode="auto">
            <a:xfrm>
              <a:off x="4817" y="1402"/>
              <a:ext cx="481" cy="546"/>
            </a:xfrm>
            <a:custGeom>
              <a:avLst/>
              <a:gdLst>
                <a:gd name="T0" fmla="*/ 632 w 667"/>
                <a:gd name="T1" fmla="*/ 15 h 779"/>
                <a:gd name="T2" fmla="*/ 632 w 667"/>
                <a:gd name="T3" fmla="*/ 15 h 779"/>
                <a:gd name="T4" fmla="*/ 580 w 667"/>
                <a:gd name="T5" fmla="*/ 27 h 779"/>
                <a:gd name="T6" fmla="*/ 570 w 667"/>
                <a:gd name="T7" fmla="*/ 12 h 779"/>
                <a:gd name="T8" fmla="*/ 548 w 667"/>
                <a:gd name="T9" fmla="*/ 1 h 779"/>
                <a:gd name="T10" fmla="*/ 526 w 667"/>
                <a:gd name="T11" fmla="*/ 11 h 779"/>
                <a:gd name="T12" fmla="*/ 486 w 667"/>
                <a:gd name="T13" fmla="*/ 65 h 779"/>
                <a:gd name="T14" fmla="*/ 447 w 667"/>
                <a:gd name="T15" fmla="*/ 81 h 779"/>
                <a:gd name="T16" fmla="*/ 365 w 667"/>
                <a:gd name="T17" fmla="*/ 41 h 779"/>
                <a:gd name="T18" fmla="*/ 261 w 667"/>
                <a:gd name="T19" fmla="*/ 146 h 779"/>
                <a:gd name="T20" fmla="*/ 296 w 667"/>
                <a:gd name="T21" fmla="*/ 224 h 779"/>
                <a:gd name="T22" fmla="*/ 124 w 667"/>
                <a:gd name="T23" fmla="*/ 572 h 779"/>
                <a:gd name="T24" fmla="*/ 104 w 667"/>
                <a:gd name="T25" fmla="*/ 570 h 779"/>
                <a:gd name="T26" fmla="*/ 0 w 667"/>
                <a:gd name="T27" fmla="*/ 674 h 779"/>
                <a:gd name="T28" fmla="*/ 104 w 667"/>
                <a:gd name="T29" fmla="*/ 779 h 779"/>
                <a:gd name="T30" fmla="*/ 208 w 667"/>
                <a:gd name="T31" fmla="*/ 674 h 779"/>
                <a:gd name="T32" fmla="*/ 172 w 667"/>
                <a:gd name="T33" fmla="*/ 596 h 779"/>
                <a:gd name="T34" fmla="*/ 344 w 667"/>
                <a:gd name="T35" fmla="*/ 248 h 779"/>
                <a:gd name="T36" fmla="*/ 365 w 667"/>
                <a:gd name="T37" fmla="*/ 250 h 779"/>
                <a:gd name="T38" fmla="*/ 469 w 667"/>
                <a:gd name="T39" fmla="*/ 146 h 779"/>
                <a:gd name="T40" fmla="*/ 468 w 667"/>
                <a:gd name="T41" fmla="*/ 130 h 779"/>
                <a:gd name="T42" fmla="*/ 513 w 667"/>
                <a:gd name="T43" fmla="*/ 112 h 779"/>
                <a:gd name="T44" fmla="*/ 524 w 667"/>
                <a:gd name="T45" fmla="*/ 103 h 779"/>
                <a:gd name="T46" fmla="*/ 547 w 667"/>
                <a:gd name="T47" fmla="*/ 73 h 779"/>
                <a:gd name="T48" fmla="*/ 575 w 667"/>
                <a:gd name="T49" fmla="*/ 83 h 779"/>
                <a:gd name="T50" fmla="*/ 644 w 667"/>
                <a:gd name="T51" fmla="*/ 67 h 779"/>
                <a:gd name="T52" fmla="*/ 664 w 667"/>
                <a:gd name="T53" fmla="*/ 35 h 779"/>
                <a:gd name="T54" fmla="*/ 632 w 667"/>
                <a:gd name="T55" fmla="*/ 15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67" h="779">
                  <a:moveTo>
                    <a:pt x="632" y="15"/>
                  </a:moveTo>
                  <a:lnTo>
                    <a:pt x="632" y="15"/>
                  </a:lnTo>
                  <a:lnTo>
                    <a:pt x="580" y="27"/>
                  </a:lnTo>
                  <a:lnTo>
                    <a:pt x="570" y="12"/>
                  </a:lnTo>
                  <a:cubicBezTo>
                    <a:pt x="565" y="5"/>
                    <a:pt x="557" y="1"/>
                    <a:pt x="548" y="1"/>
                  </a:cubicBezTo>
                  <a:cubicBezTo>
                    <a:pt x="539" y="0"/>
                    <a:pt x="532" y="5"/>
                    <a:pt x="526" y="11"/>
                  </a:cubicBezTo>
                  <a:lnTo>
                    <a:pt x="486" y="65"/>
                  </a:lnTo>
                  <a:lnTo>
                    <a:pt x="447" y="81"/>
                  </a:lnTo>
                  <a:cubicBezTo>
                    <a:pt x="428" y="57"/>
                    <a:pt x="398" y="41"/>
                    <a:pt x="365" y="41"/>
                  </a:cubicBezTo>
                  <a:cubicBezTo>
                    <a:pt x="307" y="41"/>
                    <a:pt x="261" y="88"/>
                    <a:pt x="261" y="146"/>
                  </a:cubicBezTo>
                  <a:cubicBezTo>
                    <a:pt x="261" y="177"/>
                    <a:pt x="274" y="205"/>
                    <a:pt x="296" y="224"/>
                  </a:cubicBezTo>
                  <a:lnTo>
                    <a:pt x="124" y="572"/>
                  </a:lnTo>
                  <a:cubicBezTo>
                    <a:pt x="118" y="571"/>
                    <a:pt x="111" y="570"/>
                    <a:pt x="104" y="570"/>
                  </a:cubicBezTo>
                  <a:cubicBezTo>
                    <a:pt x="46" y="570"/>
                    <a:pt x="0" y="617"/>
                    <a:pt x="0" y="674"/>
                  </a:cubicBezTo>
                  <a:cubicBezTo>
                    <a:pt x="0" y="732"/>
                    <a:pt x="46" y="779"/>
                    <a:pt x="104" y="779"/>
                  </a:cubicBezTo>
                  <a:cubicBezTo>
                    <a:pt x="161" y="779"/>
                    <a:pt x="208" y="732"/>
                    <a:pt x="208" y="674"/>
                  </a:cubicBezTo>
                  <a:cubicBezTo>
                    <a:pt x="208" y="643"/>
                    <a:pt x="194" y="615"/>
                    <a:pt x="172" y="596"/>
                  </a:cubicBezTo>
                  <a:lnTo>
                    <a:pt x="344" y="248"/>
                  </a:lnTo>
                  <a:cubicBezTo>
                    <a:pt x="351" y="249"/>
                    <a:pt x="358" y="250"/>
                    <a:pt x="365" y="250"/>
                  </a:cubicBezTo>
                  <a:cubicBezTo>
                    <a:pt x="422" y="250"/>
                    <a:pt x="469" y="203"/>
                    <a:pt x="469" y="146"/>
                  </a:cubicBezTo>
                  <a:cubicBezTo>
                    <a:pt x="469" y="140"/>
                    <a:pt x="468" y="135"/>
                    <a:pt x="468" y="130"/>
                  </a:cubicBezTo>
                  <a:lnTo>
                    <a:pt x="513" y="112"/>
                  </a:lnTo>
                  <a:cubicBezTo>
                    <a:pt x="517" y="110"/>
                    <a:pt x="521" y="107"/>
                    <a:pt x="524" y="103"/>
                  </a:cubicBezTo>
                  <a:lnTo>
                    <a:pt x="547" y="73"/>
                  </a:lnTo>
                  <a:cubicBezTo>
                    <a:pt x="553" y="82"/>
                    <a:pt x="564" y="86"/>
                    <a:pt x="575" y="83"/>
                  </a:cubicBezTo>
                  <a:lnTo>
                    <a:pt x="644" y="67"/>
                  </a:lnTo>
                  <a:cubicBezTo>
                    <a:pt x="658" y="64"/>
                    <a:pt x="667" y="50"/>
                    <a:pt x="664" y="35"/>
                  </a:cubicBezTo>
                  <a:cubicBezTo>
                    <a:pt x="660" y="21"/>
                    <a:pt x="646" y="12"/>
                    <a:pt x="632" y="15"/>
                  </a:cubicBezTo>
                  <a:close/>
                </a:path>
              </a:pathLst>
            </a:custGeom>
            <a:solidFill>
              <a:srgbClr val="DF493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solidFill>
                  <a:prstClr val="black"/>
                </a:solidFill>
              </a:endParaRPr>
            </a:p>
          </p:txBody>
        </p:sp>
      </p:grpSp>
      <p:sp>
        <p:nvSpPr>
          <p:cNvPr id="40" name="39 CuadroTexto"/>
          <p:cNvSpPr txBox="1"/>
          <p:nvPr/>
        </p:nvSpPr>
        <p:spPr>
          <a:xfrm>
            <a:off x="985859" y="5792005"/>
            <a:ext cx="7385051" cy="830997"/>
          </a:xfrm>
          <a:prstGeom prst="rect">
            <a:avLst/>
          </a:prstGeom>
          <a:solidFill>
            <a:schemeClr val="accent5">
              <a:lumMod val="20000"/>
              <a:lumOff val="80000"/>
            </a:schemeClr>
          </a:solidFill>
          <a:ln>
            <a:solidFill>
              <a:srgbClr val="00B0F0"/>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s-CO" sz="1600" dirty="0" smtClean="0">
                <a:solidFill>
                  <a:prstClr val="black"/>
                </a:solidFill>
                <a:latin typeface="Arial" panose="020B0604020202020204" pitchFamily="34" charset="0"/>
                <a:cs typeface="Arial" panose="020B0604020202020204" pitchFamily="34" charset="0"/>
              </a:rPr>
              <a:t>Apoyados </a:t>
            </a:r>
            <a:r>
              <a:rPr lang="es-CO" sz="1600" dirty="0">
                <a:solidFill>
                  <a:prstClr val="black"/>
                </a:solidFill>
                <a:latin typeface="Arial" panose="020B0604020202020204" pitchFamily="34" charset="0"/>
                <a:cs typeface="Arial" panose="020B0604020202020204" pitchFamily="34" charset="0"/>
              </a:rPr>
              <a:t>en una </a:t>
            </a:r>
            <a:r>
              <a:rPr lang="es-CO" sz="1600" b="1" dirty="0">
                <a:solidFill>
                  <a:prstClr val="black"/>
                </a:solidFill>
                <a:latin typeface="Arial" panose="020B0604020202020204" pitchFamily="34" charset="0"/>
                <a:cs typeface="Arial" panose="020B0604020202020204" pitchFamily="34" charset="0"/>
              </a:rPr>
              <a:t>estrategia de comunicaciones </a:t>
            </a:r>
            <a:r>
              <a:rPr lang="es-CO" sz="1600" dirty="0" smtClean="0">
                <a:solidFill>
                  <a:prstClr val="black"/>
                </a:solidFill>
                <a:latin typeface="Arial" panose="020B0604020202020204" pitchFamily="34" charset="0"/>
                <a:cs typeface="Arial" panose="020B0604020202020204" pitchFamily="34" charset="0"/>
              </a:rPr>
              <a:t>para crear </a:t>
            </a:r>
            <a:r>
              <a:rPr lang="es-CO" sz="1600" dirty="0">
                <a:solidFill>
                  <a:prstClr val="black"/>
                </a:solidFill>
                <a:latin typeface="Arial" panose="020B0604020202020204" pitchFamily="34" charset="0"/>
                <a:cs typeface="Arial" panose="020B0604020202020204" pitchFamily="34" charset="0"/>
              </a:rPr>
              <a:t>conciencia de la importancia del </a:t>
            </a:r>
            <a:r>
              <a:rPr lang="es-CO" sz="1600" b="1" dirty="0">
                <a:solidFill>
                  <a:prstClr val="black"/>
                </a:solidFill>
                <a:latin typeface="Arial" panose="020B0604020202020204" pitchFamily="34" charset="0"/>
                <a:cs typeface="Arial" panose="020B0604020202020204" pitchFamily="34" charset="0"/>
              </a:rPr>
              <a:t>cumplimiento de las </a:t>
            </a:r>
            <a:r>
              <a:rPr lang="es-CO" sz="1600" b="1" dirty="0" smtClean="0">
                <a:solidFill>
                  <a:prstClr val="black"/>
                </a:solidFill>
                <a:latin typeface="Arial" panose="020B0604020202020204" pitchFamily="34" charset="0"/>
                <a:cs typeface="Arial" panose="020B0604020202020204" pitchFamily="34" charset="0"/>
              </a:rPr>
              <a:t>obligaciones  </a:t>
            </a:r>
            <a:r>
              <a:rPr lang="es-CO" sz="1600" b="1" dirty="0">
                <a:solidFill>
                  <a:prstClr val="black"/>
                </a:solidFill>
                <a:latin typeface="Arial" panose="020B0604020202020204" pitchFamily="34" charset="0"/>
                <a:cs typeface="Arial" panose="020B0604020202020204" pitchFamily="34" charset="0"/>
              </a:rPr>
              <a:t>parafiscales </a:t>
            </a:r>
            <a:endParaRPr lang="es-CO" sz="1600" b="1" dirty="0" smtClean="0">
              <a:solidFill>
                <a:prstClr val="black"/>
              </a:solidFill>
              <a:latin typeface="Arial" panose="020B0604020202020204" pitchFamily="34" charset="0"/>
              <a:cs typeface="Arial" panose="020B0604020202020204" pitchFamily="34" charset="0"/>
            </a:endParaRPr>
          </a:p>
          <a:p>
            <a:pPr algn="ctr"/>
            <a:r>
              <a:rPr lang="es-CO" sz="1600" b="1" dirty="0" smtClean="0">
                <a:solidFill>
                  <a:prstClr val="black"/>
                </a:solidFill>
                <a:latin typeface="Arial" panose="020B0604020202020204" pitchFamily="34" charset="0"/>
                <a:cs typeface="Arial" panose="020B0604020202020204" pitchFamily="34" charset="0"/>
              </a:rPr>
              <a:t>y estimular la cultura </a:t>
            </a:r>
            <a:r>
              <a:rPr lang="es-CO" sz="1600" b="1" dirty="0">
                <a:solidFill>
                  <a:prstClr val="black"/>
                </a:solidFill>
                <a:latin typeface="Arial" panose="020B0604020202020204" pitchFamily="34" charset="0"/>
                <a:cs typeface="Arial" panose="020B0604020202020204" pitchFamily="34" charset="0"/>
              </a:rPr>
              <a:t>de </a:t>
            </a:r>
            <a:r>
              <a:rPr lang="es-CO" sz="1600" b="1" dirty="0" smtClean="0">
                <a:solidFill>
                  <a:prstClr val="black"/>
                </a:solidFill>
                <a:latin typeface="Arial" panose="020B0604020202020204" pitchFamily="34" charset="0"/>
                <a:cs typeface="Arial" panose="020B0604020202020204" pitchFamily="34" charset="0"/>
              </a:rPr>
              <a:t>pago</a:t>
            </a:r>
            <a:endParaRPr lang="es-CO" sz="1600" b="1" dirty="0">
              <a:solidFill>
                <a:prstClr val="black"/>
              </a:solidFill>
            </a:endParaRPr>
          </a:p>
        </p:txBody>
      </p:sp>
    </p:spTree>
    <p:extLst>
      <p:ext uri="{BB962C8B-B14F-4D97-AF65-F5344CB8AC3E}">
        <p14:creationId xmlns:p14="http://schemas.microsoft.com/office/powerpoint/2010/main" val="128203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52623"/>
        </a:solidFill>
        <a:effectLst/>
      </p:bgPr>
    </p:bg>
    <p:spTree>
      <p:nvGrpSpPr>
        <p:cNvPr id="1" name=""/>
        <p:cNvGrpSpPr/>
        <p:nvPr/>
      </p:nvGrpSpPr>
      <p:grpSpPr>
        <a:xfrm>
          <a:off x="0" y="0"/>
          <a:ext cx="0" cy="0"/>
          <a:chOff x="0" y="0"/>
          <a:chExt cx="0" cy="0"/>
        </a:xfrm>
      </p:grpSpPr>
      <p:sp>
        <p:nvSpPr>
          <p:cNvPr id="10" name="Marcador de contenido 2"/>
          <p:cNvSpPr txBox="1">
            <a:spLocks/>
          </p:cNvSpPr>
          <p:nvPr/>
        </p:nvSpPr>
        <p:spPr>
          <a:xfrm>
            <a:off x="0" y="2717801"/>
            <a:ext cx="9144000" cy="12192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70000"/>
              </a:lnSpc>
              <a:buFont typeface="Arial"/>
              <a:buNone/>
            </a:pPr>
            <a:r>
              <a:rPr lang="es-ES" sz="7600" b="1" dirty="0" smtClean="0">
                <a:solidFill>
                  <a:srgbClr val="4BACC6">
                    <a:lumMod val="60000"/>
                    <a:lumOff val="40000"/>
                  </a:srgbClr>
                </a:solidFill>
                <a:effectLst>
                  <a:outerShdw blurRad="38100" dist="38100" dir="2700000" algn="tl">
                    <a:srgbClr val="000000">
                      <a:alpha val="43137"/>
                    </a:srgbClr>
                  </a:outerShdw>
                </a:effectLst>
                <a:latin typeface="Helvetica Neue "/>
                <a:cs typeface="Helvetica Neue"/>
              </a:rPr>
              <a:t>Hacer fácil cumplir</a:t>
            </a:r>
            <a:r>
              <a:rPr lang="es-ES" sz="7600" b="1" dirty="0" smtClean="0">
                <a:solidFill>
                  <a:srgbClr val="00B0F0"/>
                </a:solidFill>
                <a:effectLst>
                  <a:outerShdw blurRad="38100" dist="38100" dir="2700000" algn="tl">
                    <a:srgbClr val="000000">
                      <a:alpha val="43137"/>
                    </a:srgbClr>
                  </a:outerShdw>
                </a:effectLst>
                <a:latin typeface="Helvetica Neue "/>
                <a:cs typeface="Helvetica Neue"/>
              </a:rPr>
              <a:t>  </a:t>
            </a:r>
          </a:p>
        </p:txBody>
      </p:sp>
      <p:sp>
        <p:nvSpPr>
          <p:cNvPr id="11" name="Marcador de contenido 2"/>
          <p:cNvSpPr txBox="1">
            <a:spLocks/>
          </p:cNvSpPr>
          <p:nvPr/>
        </p:nvSpPr>
        <p:spPr>
          <a:xfrm>
            <a:off x="36548" y="3815378"/>
            <a:ext cx="9144000" cy="12192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70000"/>
              </a:lnSpc>
              <a:buFont typeface="Arial"/>
              <a:buNone/>
            </a:pPr>
            <a:r>
              <a:rPr lang="es-ES" sz="7200" b="1" dirty="0" smtClean="0">
                <a:solidFill>
                  <a:srgbClr val="FFC000"/>
                </a:solidFill>
                <a:effectLst>
                  <a:outerShdw blurRad="38100" dist="38100" dir="2700000" algn="tl">
                    <a:srgbClr val="000000">
                      <a:alpha val="43137"/>
                    </a:srgbClr>
                  </a:outerShdw>
                </a:effectLst>
                <a:latin typeface="Helvetica Neue "/>
                <a:cs typeface="Helvetica Neue Black Condensed"/>
              </a:rPr>
              <a:t>y difícil no cumplir</a:t>
            </a:r>
          </a:p>
        </p:txBody>
      </p:sp>
      <p:sp>
        <p:nvSpPr>
          <p:cNvPr id="4" name="Marcador de contenido 2"/>
          <p:cNvSpPr txBox="1">
            <a:spLocks/>
          </p:cNvSpPr>
          <p:nvPr/>
        </p:nvSpPr>
        <p:spPr>
          <a:xfrm>
            <a:off x="965200" y="1249680"/>
            <a:ext cx="7543800" cy="6096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70000"/>
              </a:lnSpc>
              <a:buFont typeface="Arial"/>
              <a:buNone/>
            </a:pPr>
            <a:r>
              <a:rPr lang="es-ES" sz="5000" dirty="0" smtClean="0">
                <a:solidFill>
                  <a:prstClr val="white"/>
                </a:solidFill>
                <a:latin typeface="Helvetica Neue "/>
                <a:cs typeface="Helvetica Neue Light"/>
              </a:rPr>
              <a:t>Buscamos…</a:t>
            </a:r>
          </a:p>
        </p:txBody>
      </p:sp>
    </p:spTree>
    <p:extLst>
      <p:ext uri="{BB962C8B-B14F-4D97-AF65-F5344CB8AC3E}">
        <p14:creationId xmlns:p14="http://schemas.microsoft.com/office/powerpoint/2010/main" val="3421500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Agrupar 27"/>
          <p:cNvGrpSpPr/>
          <p:nvPr/>
        </p:nvGrpSpPr>
        <p:grpSpPr>
          <a:xfrm>
            <a:off x="6039060" y="2156803"/>
            <a:ext cx="2726582" cy="2214719"/>
            <a:chOff x="5746648" y="3121754"/>
            <a:chExt cx="2361033" cy="1961759"/>
          </a:xfrm>
        </p:grpSpPr>
        <p:sp>
          <p:nvSpPr>
            <p:cNvPr id="21" name="Rectángulo 20"/>
            <p:cNvSpPr/>
            <p:nvPr/>
          </p:nvSpPr>
          <p:spPr>
            <a:xfrm>
              <a:off x="5746648" y="3121754"/>
              <a:ext cx="2361033" cy="1961759"/>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solidFill>
                  <a:prstClr val="white"/>
                </a:solidFill>
              </a:endParaRPr>
            </a:p>
          </p:txBody>
        </p:sp>
        <p:sp>
          <p:nvSpPr>
            <p:cNvPr id="22" name="Marcador de contenido 2"/>
            <p:cNvSpPr txBox="1">
              <a:spLocks/>
            </p:cNvSpPr>
            <p:nvPr/>
          </p:nvSpPr>
          <p:spPr>
            <a:xfrm>
              <a:off x="5765983" y="3276131"/>
              <a:ext cx="2341698" cy="989268"/>
            </a:xfrm>
            <a:prstGeom prst="rect">
              <a:avLst/>
            </a:prstGeom>
            <a:ln>
              <a:noFill/>
            </a:ln>
          </p:spPr>
          <p:txBody>
            <a:bodyPr vert="horz" lIns="91440" tIns="45720" rIns="91440" bIns="45720" rtlCol="0">
              <a:normAutofit fontScale="77500" lnSpcReduction="20000"/>
            </a:bodyPr>
            <a:lstStyle>
              <a:defPPr>
                <a:defRPr lang="es-ES"/>
              </a:defPPr>
              <a:lvl1pPr indent="0" algn="ctr">
                <a:lnSpc>
                  <a:spcPct val="90000"/>
                </a:lnSpc>
                <a:spcBef>
                  <a:spcPct val="20000"/>
                </a:spcBef>
                <a:buFont typeface="Arial"/>
                <a:buNone/>
                <a:defRPr sz="4000">
                  <a:solidFill>
                    <a:srgbClr val="E3493A"/>
                  </a:solidFill>
                  <a:latin typeface="Helvetica Neue Bold Condensed"/>
                  <a:cs typeface="Helvetica Neue Bold Condensed"/>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s-ES" sz="4600" dirty="0" smtClean="0">
                  <a:solidFill>
                    <a:srgbClr val="00B0F0"/>
                  </a:solidFill>
                  <a:latin typeface="Helvetica Neue "/>
                </a:rPr>
                <a:t>Eliminación de Barreras</a:t>
              </a:r>
              <a:endParaRPr lang="es-ES" dirty="0">
                <a:solidFill>
                  <a:srgbClr val="00B0F0"/>
                </a:solidFill>
                <a:latin typeface="Helvetica Neue "/>
              </a:endParaRPr>
            </a:p>
          </p:txBody>
        </p:sp>
        <p:sp>
          <p:nvSpPr>
            <p:cNvPr id="23" name="Marcador de contenido 2"/>
            <p:cNvSpPr txBox="1">
              <a:spLocks/>
            </p:cNvSpPr>
            <p:nvPr/>
          </p:nvSpPr>
          <p:spPr>
            <a:xfrm>
              <a:off x="5784381" y="4089304"/>
              <a:ext cx="2263610" cy="976858"/>
            </a:xfrm>
            <a:prstGeom prst="rect">
              <a:avLst/>
            </a:prstGeom>
            <a:ln>
              <a:noFill/>
            </a:ln>
          </p:spPr>
          <p:txBody>
            <a:bodyPr vert="horz" lIns="91440" tIns="45720" rIns="91440" bIns="45720" rtlCol="0" anchor="ctr">
              <a:normAutofit/>
            </a:bodyPr>
            <a:lstStyle>
              <a:defPPr>
                <a:defRPr lang="es-ES"/>
              </a:defPPr>
              <a:lvl1pPr indent="0" algn="ctr">
                <a:lnSpc>
                  <a:spcPct val="90000"/>
                </a:lnSpc>
                <a:spcBef>
                  <a:spcPct val="20000"/>
                </a:spcBef>
                <a:buFont typeface="Arial"/>
                <a:buNone/>
                <a:defRPr>
                  <a:solidFill>
                    <a:schemeClr val="bg2"/>
                  </a:solidFill>
                  <a:latin typeface="Helvetica Neue Light"/>
                  <a:cs typeface="Helvetica Neue Light"/>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a:lnSpc>
                  <a:spcPct val="80000"/>
                </a:lnSpc>
              </a:pPr>
              <a:r>
                <a:rPr lang="es-ES" sz="1700" dirty="0" smtClean="0">
                  <a:solidFill>
                    <a:srgbClr val="EEECE1"/>
                  </a:solidFill>
                  <a:latin typeface="Helvetica Neue "/>
                </a:rPr>
                <a:t>Propiciar acciones eficiente y coordinadas</a:t>
              </a:r>
              <a:endParaRPr lang="es-ES" sz="1700" dirty="0">
                <a:solidFill>
                  <a:srgbClr val="EEECE1"/>
                </a:solidFill>
                <a:latin typeface="Helvetica Neue "/>
              </a:endParaRPr>
            </a:p>
          </p:txBody>
        </p:sp>
      </p:grpSp>
      <p:sp>
        <p:nvSpPr>
          <p:cNvPr id="35" name="Marcador de contenido 2"/>
          <p:cNvSpPr txBox="1">
            <a:spLocks/>
          </p:cNvSpPr>
          <p:nvPr/>
        </p:nvSpPr>
        <p:spPr>
          <a:xfrm>
            <a:off x="1066801" y="591430"/>
            <a:ext cx="7152639" cy="1379260"/>
          </a:xfrm>
          <a:prstGeom prst="rect">
            <a:avLst/>
          </a:prstGeom>
        </p:spPr>
        <p:txBody>
          <a:bodyPr vert="horz" lIns="91440" tIns="45720" rIns="91440" bIns="45720" rtlCol="0">
            <a:noAutofit/>
          </a:bodyPr>
          <a:lstStyle>
            <a:defPPr>
              <a:defRPr lang="es-ES"/>
            </a:defPPr>
            <a:lvl1pPr indent="0">
              <a:spcBef>
                <a:spcPct val="20000"/>
              </a:spcBef>
              <a:buFont typeface="Arial"/>
              <a:buNone/>
              <a:defRPr sz="2400">
                <a:latin typeface="Helvetica Neue"/>
                <a:cs typeface="Helvetica Neue"/>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algn="ctr">
              <a:lnSpc>
                <a:spcPct val="90000"/>
              </a:lnSpc>
            </a:pPr>
            <a:r>
              <a:rPr lang="es-ES" sz="4400" b="1" dirty="0" smtClean="0">
                <a:solidFill>
                  <a:prstClr val="black"/>
                </a:solidFill>
                <a:latin typeface="Helvetica Neue "/>
              </a:rPr>
              <a:t>Acciones </a:t>
            </a:r>
            <a:r>
              <a:rPr lang="es-ES" sz="4400" dirty="0" smtClean="0">
                <a:solidFill>
                  <a:prstClr val="black"/>
                </a:solidFill>
                <a:latin typeface="Helvetica Neue "/>
              </a:rPr>
              <a:t>para </a:t>
            </a:r>
            <a:r>
              <a:rPr lang="es-ES" sz="4400" b="1" dirty="0" smtClean="0">
                <a:solidFill>
                  <a:prstClr val="black"/>
                </a:solidFill>
                <a:latin typeface="Helvetica Neue "/>
              </a:rPr>
              <a:t>hacer fácil cumplir</a:t>
            </a:r>
            <a:endParaRPr lang="es-ES" sz="4400" b="1" dirty="0">
              <a:solidFill>
                <a:prstClr val="black"/>
              </a:solidFill>
            </a:endParaRPr>
          </a:p>
        </p:txBody>
      </p:sp>
      <p:grpSp>
        <p:nvGrpSpPr>
          <p:cNvPr id="52" name="51 Grupo"/>
          <p:cNvGrpSpPr/>
          <p:nvPr/>
        </p:nvGrpSpPr>
        <p:grpSpPr>
          <a:xfrm>
            <a:off x="3237260" y="2139221"/>
            <a:ext cx="2704253" cy="2221364"/>
            <a:chOff x="3249780" y="2088008"/>
            <a:chExt cx="2704253" cy="2221364"/>
          </a:xfrm>
        </p:grpSpPr>
        <p:sp>
          <p:nvSpPr>
            <p:cNvPr id="18" name="Rectángulo 17"/>
            <p:cNvSpPr/>
            <p:nvPr/>
          </p:nvSpPr>
          <p:spPr>
            <a:xfrm>
              <a:off x="3297078" y="2088008"/>
              <a:ext cx="2578845" cy="2216156"/>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solidFill>
                  <a:prstClr val="white"/>
                </a:solidFill>
              </a:endParaRPr>
            </a:p>
          </p:txBody>
        </p:sp>
        <p:sp>
          <p:nvSpPr>
            <p:cNvPr id="40" name="Marcador de contenido 2"/>
            <p:cNvSpPr txBox="1">
              <a:spLocks/>
            </p:cNvSpPr>
            <p:nvPr/>
          </p:nvSpPr>
          <p:spPr>
            <a:xfrm>
              <a:off x="3249780" y="2177518"/>
              <a:ext cx="2704253" cy="1116829"/>
            </a:xfrm>
            <a:prstGeom prst="rect">
              <a:avLst/>
            </a:prstGeom>
            <a:ln>
              <a:noFill/>
            </a:ln>
          </p:spPr>
          <p:txBody>
            <a:bodyPr vert="horz" lIns="91440" tIns="45720" rIns="91440" bIns="45720" rtlCol="0">
              <a:normAutofit fontScale="77500" lnSpcReduction="20000"/>
            </a:bodyPr>
            <a:lstStyle>
              <a:defPPr>
                <a:defRPr lang="es-ES"/>
              </a:defPPr>
              <a:lvl1pPr indent="0" algn="ctr">
                <a:lnSpc>
                  <a:spcPct val="90000"/>
                </a:lnSpc>
                <a:spcBef>
                  <a:spcPct val="20000"/>
                </a:spcBef>
                <a:buFont typeface="Arial"/>
                <a:buNone/>
                <a:defRPr sz="4000">
                  <a:solidFill>
                    <a:srgbClr val="E3493A"/>
                  </a:solidFill>
                  <a:latin typeface="Helvetica Neue Bold Condensed"/>
                  <a:cs typeface="Helvetica Neue Bold Condensed"/>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s-ES" sz="4600" dirty="0" smtClean="0">
                  <a:solidFill>
                    <a:srgbClr val="F79646">
                      <a:lumMod val="75000"/>
                    </a:srgbClr>
                  </a:solidFill>
                  <a:latin typeface="Helvetica Neue "/>
                </a:rPr>
                <a:t>Acciones con gremios</a:t>
              </a:r>
              <a:endParaRPr lang="es-ES" dirty="0">
                <a:solidFill>
                  <a:srgbClr val="F79646">
                    <a:lumMod val="75000"/>
                  </a:srgbClr>
                </a:solidFill>
                <a:latin typeface="Helvetica Neue "/>
              </a:endParaRPr>
            </a:p>
          </p:txBody>
        </p:sp>
        <p:sp>
          <p:nvSpPr>
            <p:cNvPr id="41" name="Marcador de contenido 2"/>
            <p:cNvSpPr txBox="1">
              <a:spLocks/>
            </p:cNvSpPr>
            <p:nvPr/>
          </p:nvSpPr>
          <p:spPr>
            <a:xfrm>
              <a:off x="3279464" y="3170746"/>
              <a:ext cx="2614075" cy="1102819"/>
            </a:xfrm>
            <a:prstGeom prst="rect">
              <a:avLst/>
            </a:prstGeom>
            <a:ln>
              <a:noFill/>
            </a:ln>
          </p:spPr>
          <p:txBody>
            <a:bodyPr vert="horz" lIns="91440" tIns="45720" rIns="91440" bIns="45720" rtlCol="0" anchor="ctr">
              <a:normAutofit/>
            </a:bodyPr>
            <a:lstStyle>
              <a:defPPr>
                <a:defRPr lang="es-ES"/>
              </a:defPPr>
              <a:lvl1pPr indent="0" algn="ctr">
                <a:lnSpc>
                  <a:spcPct val="90000"/>
                </a:lnSpc>
                <a:spcBef>
                  <a:spcPct val="20000"/>
                </a:spcBef>
                <a:buFont typeface="Arial"/>
                <a:buNone/>
                <a:defRPr>
                  <a:solidFill>
                    <a:schemeClr val="bg2"/>
                  </a:solidFill>
                  <a:latin typeface="Helvetica Neue Light"/>
                  <a:cs typeface="Helvetica Neue Light"/>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a:lnSpc>
                  <a:spcPct val="80000"/>
                </a:lnSpc>
              </a:pPr>
              <a:endParaRPr lang="es-ES" sz="1700" dirty="0">
                <a:solidFill>
                  <a:srgbClr val="EEECE1"/>
                </a:solidFill>
                <a:latin typeface="Helvetica Neue "/>
              </a:endParaRPr>
            </a:p>
          </p:txBody>
        </p:sp>
        <p:sp>
          <p:nvSpPr>
            <p:cNvPr id="42" name="Marcador de contenido 2"/>
            <p:cNvSpPr txBox="1">
              <a:spLocks/>
            </p:cNvSpPr>
            <p:nvPr/>
          </p:nvSpPr>
          <p:spPr>
            <a:xfrm>
              <a:off x="3300806" y="3206553"/>
              <a:ext cx="2575118" cy="1102819"/>
            </a:xfrm>
            <a:prstGeom prst="rect">
              <a:avLst/>
            </a:prstGeom>
            <a:ln>
              <a:noFill/>
            </a:ln>
          </p:spPr>
          <p:txBody>
            <a:bodyPr vert="horz" lIns="91440" tIns="45720" rIns="91440" bIns="45720" rtlCol="0" anchor="ctr">
              <a:normAutofit/>
            </a:bodyPr>
            <a:lstStyle>
              <a:defPPr>
                <a:defRPr lang="es-ES"/>
              </a:defPPr>
              <a:lvl1pPr indent="0" algn="ctr">
                <a:lnSpc>
                  <a:spcPct val="90000"/>
                </a:lnSpc>
                <a:spcBef>
                  <a:spcPct val="20000"/>
                </a:spcBef>
                <a:buFont typeface="Arial"/>
                <a:buNone/>
                <a:defRPr>
                  <a:solidFill>
                    <a:schemeClr val="bg2"/>
                  </a:solidFill>
                  <a:latin typeface="Helvetica Neue Light"/>
                  <a:cs typeface="Helvetica Neue Light"/>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s-ES" sz="1700" dirty="0">
                  <a:solidFill>
                    <a:prstClr val="white"/>
                  </a:solidFill>
                  <a:latin typeface="Helvetica Neue "/>
                </a:rPr>
                <a:t>Planeación de acciones coordinadas para promover </a:t>
              </a:r>
              <a:r>
                <a:rPr lang="es-ES" sz="1700" dirty="0" smtClean="0">
                  <a:solidFill>
                    <a:prstClr val="white"/>
                  </a:solidFill>
                  <a:latin typeface="Helvetica Neue "/>
                </a:rPr>
                <a:t>cumplimiento</a:t>
              </a:r>
              <a:endParaRPr lang="es-ES" sz="1600" dirty="0">
                <a:solidFill>
                  <a:prstClr val="white"/>
                </a:solidFill>
                <a:latin typeface="Helvetica Neue "/>
              </a:endParaRPr>
            </a:p>
          </p:txBody>
        </p:sp>
      </p:grpSp>
      <p:grpSp>
        <p:nvGrpSpPr>
          <p:cNvPr id="51" name="50 Grupo"/>
          <p:cNvGrpSpPr/>
          <p:nvPr/>
        </p:nvGrpSpPr>
        <p:grpSpPr>
          <a:xfrm>
            <a:off x="290783" y="2123696"/>
            <a:ext cx="2789279" cy="2223125"/>
            <a:chOff x="290783" y="2075785"/>
            <a:chExt cx="2789279" cy="2223125"/>
          </a:xfrm>
        </p:grpSpPr>
        <p:sp>
          <p:nvSpPr>
            <p:cNvPr id="49" name="Rectángulo 17"/>
            <p:cNvSpPr/>
            <p:nvPr/>
          </p:nvSpPr>
          <p:spPr>
            <a:xfrm>
              <a:off x="333430" y="2075785"/>
              <a:ext cx="2703986" cy="2223125"/>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s-ES" sz="2800" dirty="0">
                  <a:solidFill>
                    <a:prstClr val="white"/>
                  </a:solidFill>
                  <a:latin typeface="Helvetica Neue "/>
                </a:rPr>
                <a:t>Información a los ciudadanos</a:t>
              </a:r>
              <a:endParaRPr lang="es-ES" sz="1050" dirty="0">
                <a:solidFill>
                  <a:prstClr val="white"/>
                </a:solidFill>
                <a:latin typeface="Helvetica Neue "/>
              </a:endParaRPr>
            </a:p>
          </p:txBody>
        </p:sp>
        <p:sp>
          <p:nvSpPr>
            <p:cNvPr id="50" name="Marcador de contenido 2"/>
            <p:cNvSpPr txBox="1">
              <a:spLocks/>
            </p:cNvSpPr>
            <p:nvPr/>
          </p:nvSpPr>
          <p:spPr>
            <a:xfrm>
              <a:off x="290783" y="3138485"/>
              <a:ext cx="2789279" cy="1106287"/>
            </a:xfrm>
            <a:prstGeom prst="rect">
              <a:avLst/>
            </a:prstGeom>
            <a:ln>
              <a:noFill/>
            </a:ln>
          </p:spPr>
          <p:txBody>
            <a:bodyPr vert="horz" lIns="91440" tIns="45720" rIns="91440" bIns="45720" rtlCol="0" anchor="ctr">
              <a:normAutofit/>
            </a:bodyPr>
            <a:lstStyle>
              <a:defPPr>
                <a:defRPr lang="es-ES"/>
              </a:defPPr>
              <a:lvl1pPr indent="0" algn="ctr">
                <a:lnSpc>
                  <a:spcPct val="90000"/>
                </a:lnSpc>
                <a:spcBef>
                  <a:spcPct val="20000"/>
                </a:spcBef>
                <a:buFont typeface="Arial"/>
                <a:buNone/>
                <a:defRPr>
                  <a:solidFill>
                    <a:schemeClr val="bg2"/>
                  </a:solidFill>
                  <a:latin typeface="Helvetica Neue Light"/>
                  <a:cs typeface="Helvetica Neue Light"/>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a:lnSpc>
                  <a:spcPct val="80000"/>
                </a:lnSpc>
              </a:pPr>
              <a:r>
                <a:rPr lang="es-ES" sz="1700" dirty="0">
                  <a:solidFill>
                    <a:srgbClr val="EEECE1"/>
                  </a:solidFill>
                  <a:latin typeface="Helvetica Neue "/>
                </a:rPr>
                <a:t>Información </a:t>
              </a:r>
              <a:r>
                <a:rPr lang="es-ES" sz="1700" dirty="0" smtClean="0">
                  <a:solidFill>
                    <a:srgbClr val="EEECE1"/>
                  </a:solidFill>
                  <a:latin typeface="Helvetica Neue "/>
                </a:rPr>
                <a:t>de calidad</a:t>
              </a:r>
            </a:p>
            <a:p>
              <a:pPr>
                <a:lnSpc>
                  <a:spcPct val="80000"/>
                </a:lnSpc>
              </a:pPr>
              <a:r>
                <a:rPr lang="es-ES" sz="1700" dirty="0" smtClean="0">
                  <a:solidFill>
                    <a:srgbClr val="EEECE1"/>
                  </a:solidFill>
                  <a:latin typeface="Helvetica Neue "/>
                </a:rPr>
                <a:t> con comunicaciones </a:t>
              </a:r>
              <a:r>
                <a:rPr lang="es-ES" sz="1700" dirty="0">
                  <a:solidFill>
                    <a:srgbClr val="EEECE1"/>
                  </a:solidFill>
                  <a:latin typeface="Helvetica Neue "/>
                </a:rPr>
                <a:t>persuasivas</a:t>
              </a:r>
            </a:p>
          </p:txBody>
        </p:sp>
      </p:grpSp>
      <p:grpSp>
        <p:nvGrpSpPr>
          <p:cNvPr id="16" name="15 Grupo"/>
          <p:cNvGrpSpPr/>
          <p:nvPr/>
        </p:nvGrpSpPr>
        <p:grpSpPr>
          <a:xfrm>
            <a:off x="3237260" y="4716074"/>
            <a:ext cx="2789279" cy="1585193"/>
            <a:chOff x="315164" y="2075785"/>
            <a:chExt cx="2789279" cy="1585193"/>
          </a:xfrm>
        </p:grpSpPr>
        <p:sp>
          <p:nvSpPr>
            <p:cNvPr id="17" name="Rectángulo 17"/>
            <p:cNvSpPr/>
            <p:nvPr/>
          </p:nvSpPr>
          <p:spPr>
            <a:xfrm>
              <a:off x="333430" y="2075785"/>
              <a:ext cx="2703986" cy="1585193"/>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s-ES" sz="2800" dirty="0" smtClean="0">
                  <a:solidFill>
                    <a:srgbClr val="92D050"/>
                  </a:solidFill>
                  <a:latin typeface="Helvetica Neue "/>
                </a:rPr>
                <a:t>Capacitaciones</a:t>
              </a:r>
              <a:endParaRPr lang="es-ES" sz="1050" dirty="0">
                <a:solidFill>
                  <a:srgbClr val="92D050"/>
                </a:solidFill>
                <a:latin typeface="Helvetica Neue "/>
              </a:endParaRPr>
            </a:p>
          </p:txBody>
        </p:sp>
        <p:sp>
          <p:nvSpPr>
            <p:cNvPr id="19" name="Marcador de contenido 2"/>
            <p:cNvSpPr txBox="1">
              <a:spLocks/>
            </p:cNvSpPr>
            <p:nvPr/>
          </p:nvSpPr>
          <p:spPr>
            <a:xfrm>
              <a:off x="315164" y="2554691"/>
              <a:ext cx="2789279" cy="1106287"/>
            </a:xfrm>
            <a:prstGeom prst="rect">
              <a:avLst/>
            </a:prstGeom>
            <a:ln>
              <a:noFill/>
            </a:ln>
          </p:spPr>
          <p:txBody>
            <a:bodyPr vert="horz" lIns="91440" tIns="45720" rIns="91440" bIns="45720" rtlCol="0" anchor="ctr">
              <a:normAutofit/>
            </a:bodyPr>
            <a:lstStyle>
              <a:defPPr>
                <a:defRPr lang="es-ES"/>
              </a:defPPr>
              <a:lvl1pPr indent="0" algn="ctr">
                <a:lnSpc>
                  <a:spcPct val="90000"/>
                </a:lnSpc>
                <a:spcBef>
                  <a:spcPct val="20000"/>
                </a:spcBef>
                <a:buFont typeface="Arial"/>
                <a:buNone/>
                <a:defRPr>
                  <a:solidFill>
                    <a:schemeClr val="bg2"/>
                  </a:solidFill>
                  <a:latin typeface="Helvetica Neue Light"/>
                  <a:cs typeface="Helvetica Neue Light"/>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a:lnSpc>
                  <a:spcPct val="80000"/>
                </a:lnSpc>
              </a:pPr>
              <a:r>
                <a:rPr lang="es-ES" sz="1700" dirty="0" smtClean="0">
                  <a:solidFill>
                    <a:srgbClr val="EEECE1"/>
                  </a:solidFill>
                  <a:latin typeface="Helvetica Neue "/>
                </a:rPr>
                <a:t>Sobre aspectos relevantes sobre el cumplimiento de las obligaciones</a:t>
              </a:r>
              <a:endParaRPr lang="es-ES" sz="1700" dirty="0">
                <a:solidFill>
                  <a:srgbClr val="EEECE1"/>
                </a:solidFill>
                <a:latin typeface="Helvetica Neue "/>
              </a:endParaRPr>
            </a:p>
          </p:txBody>
        </p:sp>
      </p:grpSp>
    </p:spTree>
    <p:extLst>
      <p:ext uri="{BB962C8B-B14F-4D97-AF65-F5344CB8AC3E}">
        <p14:creationId xmlns:p14="http://schemas.microsoft.com/office/powerpoint/2010/main" val="375952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Agrupar 3"/>
          <p:cNvGrpSpPr/>
          <p:nvPr/>
        </p:nvGrpSpPr>
        <p:grpSpPr>
          <a:xfrm>
            <a:off x="268010" y="1519185"/>
            <a:ext cx="2658737" cy="2091572"/>
            <a:chOff x="1065615" y="3110707"/>
            <a:chExt cx="2073924" cy="1961759"/>
          </a:xfrm>
        </p:grpSpPr>
        <p:sp>
          <p:nvSpPr>
            <p:cNvPr id="15" name="Rectángulo 14"/>
            <p:cNvSpPr/>
            <p:nvPr/>
          </p:nvSpPr>
          <p:spPr>
            <a:xfrm>
              <a:off x="1111621" y="3110707"/>
              <a:ext cx="2018781" cy="1961759"/>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solidFill>
                  <a:prstClr val="white"/>
                </a:solidFill>
              </a:endParaRPr>
            </a:p>
          </p:txBody>
        </p:sp>
        <p:sp>
          <p:nvSpPr>
            <p:cNvPr id="16" name="Marcador de contenido 2"/>
            <p:cNvSpPr txBox="1">
              <a:spLocks/>
            </p:cNvSpPr>
            <p:nvPr/>
          </p:nvSpPr>
          <p:spPr>
            <a:xfrm>
              <a:off x="1065615" y="3132823"/>
              <a:ext cx="2064787" cy="1097886"/>
            </a:xfrm>
            <a:prstGeom prst="rect">
              <a:avLst/>
            </a:prstGeom>
            <a:ln>
              <a:noFill/>
            </a:ln>
          </p:spPr>
          <p:txBody>
            <a:bodyPr vert="horz" lIns="91440" tIns="45720" rIns="91440" bIns="45720" rtlCol="0">
              <a:noAutofit/>
            </a:bodyPr>
            <a:lstStyle>
              <a:defPPr>
                <a:defRPr lang="es-ES"/>
              </a:defPPr>
              <a:lvl1pPr indent="0">
                <a:spcBef>
                  <a:spcPct val="20000"/>
                </a:spcBef>
                <a:buFont typeface="Arial"/>
                <a:buNone/>
                <a:defRPr sz="2300">
                  <a:solidFill>
                    <a:srgbClr val="E57636"/>
                  </a:solidFill>
                  <a:latin typeface="Helvetica Neue Bold Condensed"/>
                  <a:cs typeface="Helvetica Neue Bold Condensed"/>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algn="ctr">
                <a:lnSpc>
                  <a:spcPct val="80000"/>
                </a:lnSpc>
              </a:pPr>
              <a:r>
                <a:rPr lang="es-ES" sz="2800" dirty="0" smtClean="0">
                  <a:solidFill>
                    <a:prstClr val="white"/>
                  </a:solidFill>
                  <a:latin typeface="Helvetica Neue "/>
                </a:rPr>
                <a:t>Empleados controlando empleadores</a:t>
              </a:r>
              <a:endParaRPr lang="es-ES" sz="2800" dirty="0">
                <a:solidFill>
                  <a:prstClr val="white"/>
                </a:solidFill>
                <a:latin typeface="Helvetica Neue "/>
              </a:endParaRPr>
            </a:p>
          </p:txBody>
        </p:sp>
        <p:sp>
          <p:nvSpPr>
            <p:cNvPr id="17" name="Marcador de contenido 2"/>
            <p:cNvSpPr txBox="1">
              <a:spLocks/>
            </p:cNvSpPr>
            <p:nvPr/>
          </p:nvSpPr>
          <p:spPr>
            <a:xfrm>
              <a:off x="1111622" y="4111900"/>
              <a:ext cx="2027917" cy="960566"/>
            </a:xfrm>
            <a:prstGeom prst="rect">
              <a:avLst/>
            </a:prstGeom>
            <a:ln>
              <a:noFill/>
            </a:ln>
          </p:spPr>
          <p:txBody>
            <a:bodyPr vert="horz" lIns="91440" tIns="45720" rIns="91440" bIns="45720" rtlCol="0" anchor="t">
              <a:normAutofit fontScale="92500" lnSpcReduction="10000"/>
            </a:bodyPr>
            <a:lstStyle>
              <a:lvl1pPr indent="0">
                <a:spcBef>
                  <a:spcPct val="20000"/>
                </a:spcBef>
                <a:buFont typeface="Arial"/>
                <a:buNone/>
                <a:defRPr sz="2100">
                  <a:solidFill>
                    <a:schemeClr val="bg2"/>
                  </a:solidFill>
                  <a:latin typeface="Helvetica Neue Light"/>
                  <a:cs typeface="Helvetica Neue Light"/>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algn="ctr">
                <a:lnSpc>
                  <a:spcPct val="90000"/>
                </a:lnSpc>
              </a:pPr>
              <a:r>
                <a:rPr lang="es-ES" sz="1800" dirty="0" smtClean="0">
                  <a:solidFill>
                    <a:prstClr val="white"/>
                  </a:solidFill>
                  <a:latin typeface="Helvetica Neue "/>
                </a:rPr>
                <a:t>Envío masivo de información de aportes </a:t>
              </a:r>
            </a:p>
            <a:p>
              <a:pPr algn="ctr">
                <a:lnSpc>
                  <a:spcPct val="90000"/>
                </a:lnSpc>
              </a:pPr>
              <a:r>
                <a:rPr lang="es-ES" sz="1800" dirty="0" smtClean="0">
                  <a:solidFill>
                    <a:prstClr val="white"/>
                  </a:solidFill>
                  <a:latin typeface="Helvetica Neue "/>
                </a:rPr>
                <a:t>a empleados. Acciones de sensibilización</a:t>
              </a:r>
              <a:endParaRPr lang="es-ES" sz="1800" dirty="0">
                <a:solidFill>
                  <a:prstClr val="white"/>
                </a:solidFill>
                <a:latin typeface="Helvetica Neue "/>
              </a:endParaRPr>
            </a:p>
          </p:txBody>
        </p:sp>
      </p:grpSp>
      <p:grpSp>
        <p:nvGrpSpPr>
          <p:cNvPr id="30" name="Agrupar 29"/>
          <p:cNvGrpSpPr/>
          <p:nvPr/>
        </p:nvGrpSpPr>
        <p:grpSpPr>
          <a:xfrm>
            <a:off x="6234636" y="1519186"/>
            <a:ext cx="2530988" cy="2091561"/>
            <a:chOff x="1016254" y="4671671"/>
            <a:chExt cx="2038115" cy="2091561"/>
          </a:xfrm>
        </p:grpSpPr>
        <p:sp>
          <p:nvSpPr>
            <p:cNvPr id="6" name="Rectángulo 5"/>
            <p:cNvSpPr/>
            <p:nvPr/>
          </p:nvSpPr>
          <p:spPr>
            <a:xfrm>
              <a:off x="1016254" y="4671671"/>
              <a:ext cx="2038115" cy="2091561"/>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solidFill>
                  <a:prstClr val="white"/>
                </a:solidFill>
              </a:endParaRPr>
            </a:p>
          </p:txBody>
        </p:sp>
        <p:sp>
          <p:nvSpPr>
            <p:cNvPr id="7" name="Marcador de contenido 2"/>
            <p:cNvSpPr txBox="1">
              <a:spLocks/>
            </p:cNvSpPr>
            <p:nvPr/>
          </p:nvSpPr>
          <p:spPr>
            <a:xfrm>
              <a:off x="1035589" y="4682921"/>
              <a:ext cx="2018780" cy="989267"/>
            </a:xfrm>
            <a:prstGeom prst="rect">
              <a:avLst/>
            </a:prstGeom>
            <a:ln>
              <a:noFill/>
            </a:ln>
          </p:spPr>
          <p:txBody>
            <a:bodyPr vert="horz" lIns="91440" tIns="45720" rIns="91440" bIns="45720" rtlCol="0" anchor="ctr">
              <a:normAutofit/>
            </a:bodyPr>
            <a:lstStyle>
              <a:defPPr>
                <a:defRPr lang="es-ES"/>
              </a:defPPr>
              <a:lvl1pPr indent="0">
                <a:spcBef>
                  <a:spcPct val="20000"/>
                </a:spcBef>
                <a:buFont typeface="Arial"/>
                <a:buNone/>
                <a:defRPr sz="2300">
                  <a:solidFill>
                    <a:srgbClr val="E57636"/>
                  </a:solidFill>
                  <a:latin typeface="Helvetica Neue Bold Condensed"/>
                  <a:cs typeface="Helvetica Neue Bold Condensed"/>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algn="ctr">
                <a:lnSpc>
                  <a:spcPct val="80000"/>
                </a:lnSpc>
              </a:pPr>
              <a:r>
                <a:rPr lang="es-ES" sz="3200" dirty="0" smtClean="0">
                  <a:solidFill>
                    <a:srgbClr val="00B0F0"/>
                  </a:solidFill>
                  <a:latin typeface="Helvetica Neue "/>
                </a:rPr>
                <a:t>Mayor Enfoque</a:t>
              </a:r>
              <a:endParaRPr lang="es-ES" sz="3200" dirty="0">
                <a:solidFill>
                  <a:srgbClr val="00B0F0"/>
                </a:solidFill>
                <a:latin typeface="Helvetica Neue "/>
              </a:endParaRPr>
            </a:p>
          </p:txBody>
        </p:sp>
        <p:sp>
          <p:nvSpPr>
            <p:cNvPr id="8" name="Marcador de contenido 2"/>
            <p:cNvSpPr txBox="1">
              <a:spLocks/>
            </p:cNvSpPr>
            <p:nvPr/>
          </p:nvSpPr>
          <p:spPr>
            <a:xfrm>
              <a:off x="1016255" y="5791672"/>
              <a:ext cx="2038114" cy="907607"/>
            </a:xfrm>
            <a:prstGeom prst="rect">
              <a:avLst/>
            </a:prstGeom>
            <a:ln>
              <a:noFill/>
            </a:ln>
          </p:spPr>
          <p:txBody>
            <a:bodyPr vert="horz" lIns="91440" tIns="45720" rIns="91440" bIns="45720" rtlCol="0" anchor="t">
              <a:noAutofit/>
            </a:bodyPr>
            <a:lstStyle>
              <a:lvl1pPr indent="0">
                <a:spcBef>
                  <a:spcPct val="20000"/>
                </a:spcBef>
                <a:buFont typeface="Arial"/>
                <a:buNone/>
                <a:defRPr sz="2100">
                  <a:solidFill>
                    <a:schemeClr val="bg2"/>
                  </a:solidFill>
                  <a:latin typeface="Helvetica Neue Light"/>
                  <a:cs typeface="Helvetica Neue Light"/>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algn="ctr">
                <a:lnSpc>
                  <a:spcPct val="80000"/>
                </a:lnSpc>
              </a:pPr>
              <a:r>
                <a:rPr lang="es-ES" sz="1700" dirty="0" smtClean="0">
                  <a:solidFill>
                    <a:srgbClr val="EEECE1"/>
                  </a:solidFill>
                  <a:latin typeface="Helvetica Neue "/>
                </a:rPr>
                <a:t>Estimaciones Anuales</a:t>
              </a:r>
            </a:p>
            <a:p>
              <a:pPr algn="ctr">
                <a:lnSpc>
                  <a:spcPct val="80000"/>
                </a:lnSpc>
              </a:pPr>
              <a:r>
                <a:rPr lang="es-ES" sz="1700" dirty="0" smtClean="0">
                  <a:solidFill>
                    <a:srgbClr val="EEECE1"/>
                  </a:solidFill>
                  <a:latin typeface="Helvetica Neue "/>
                </a:rPr>
                <a:t> de evasión - Estudio sobre causas </a:t>
              </a:r>
            </a:p>
            <a:p>
              <a:pPr algn="ctr">
                <a:lnSpc>
                  <a:spcPct val="80000"/>
                </a:lnSpc>
              </a:pPr>
              <a:r>
                <a:rPr lang="es-ES" sz="1700" dirty="0" smtClean="0">
                  <a:solidFill>
                    <a:srgbClr val="EEECE1"/>
                  </a:solidFill>
                  <a:latin typeface="Helvetica Neue "/>
                </a:rPr>
                <a:t>de evasión</a:t>
              </a:r>
              <a:endParaRPr lang="es-ES" sz="1700" dirty="0">
                <a:solidFill>
                  <a:srgbClr val="EEECE1"/>
                </a:solidFill>
                <a:latin typeface="Helvetica Neue "/>
              </a:endParaRPr>
            </a:p>
            <a:p>
              <a:pPr>
                <a:lnSpc>
                  <a:spcPct val="80000"/>
                </a:lnSpc>
              </a:pPr>
              <a:endParaRPr lang="es-ES" sz="1700" dirty="0">
                <a:solidFill>
                  <a:srgbClr val="EEECE1"/>
                </a:solidFill>
              </a:endParaRPr>
            </a:p>
          </p:txBody>
        </p:sp>
      </p:grpSp>
      <p:grpSp>
        <p:nvGrpSpPr>
          <p:cNvPr id="2" name="Agrupar 1"/>
          <p:cNvGrpSpPr/>
          <p:nvPr/>
        </p:nvGrpSpPr>
        <p:grpSpPr>
          <a:xfrm>
            <a:off x="-59686" y="3873819"/>
            <a:ext cx="2719856" cy="2103446"/>
            <a:chOff x="3024657" y="909893"/>
            <a:chExt cx="2020694" cy="2034594"/>
          </a:xfrm>
        </p:grpSpPr>
        <p:sp>
          <p:nvSpPr>
            <p:cNvPr id="9" name="Rectángulo 8"/>
            <p:cNvSpPr/>
            <p:nvPr/>
          </p:nvSpPr>
          <p:spPr>
            <a:xfrm>
              <a:off x="3125613" y="909893"/>
              <a:ext cx="1746802" cy="2034594"/>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solidFill>
                  <a:prstClr val="white"/>
                </a:solidFill>
              </a:endParaRPr>
            </a:p>
          </p:txBody>
        </p:sp>
        <p:sp>
          <p:nvSpPr>
            <p:cNvPr id="10" name="Marcador de contenido 2"/>
            <p:cNvSpPr txBox="1">
              <a:spLocks/>
            </p:cNvSpPr>
            <p:nvPr/>
          </p:nvSpPr>
          <p:spPr>
            <a:xfrm>
              <a:off x="3125613" y="1085640"/>
              <a:ext cx="1746803" cy="989267"/>
            </a:xfrm>
            <a:prstGeom prst="rect">
              <a:avLst/>
            </a:prstGeom>
            <a:ln>
              <a:noFill/>
            </a:ln>
          </p:spPr>
          <p:txBody>
            <a:bodyPr vert="horz" lIns="91440" tIns="45720" rIns="91440" bIns="45720" rtlCol="0">
              <a:normAutofit/>
            </a:bodyPr>
            <a:lstStyle>
              <a:defPPr>
                <a:defRPr lang="es-ES"/>
              </a:defPPr>
              <a:lvl1pPr indent="0">
                <a:spcBef>
                  <a:spcPct val="20000"/>
                </a:spcBef>
                <a:buFont typeface="Arial"/>
                <a:buNone/>
                <a:defRPr sz="2300">
                  <a:solidFill>
                    <a:srgbClr val="E57636"/>
                  </a:solidFill>
                  <a:latin typeface="Helvetica Neue Bold Condensed"/>
                  <a:cs typeface="Helvetica Neue Bold Condensed"/>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algn="ctr">
                <a:lnSpc>
                  <a:spcPct val="80000"/>
                </a:lnSpc>
              </a:pPr>
              <a:r>
                <a:rPr lang="es-ES" sz="2800" dirty="0" smtClean="0">
                  <a:solidFill>
                    <a:srgbClr val="F79646">
                      <a:lumMod val="75000"/>
                    </a:srgbClr>
                  </a:solidFill>
                </a:rPr>
                <a:t>Mayor </a:t>
              </a:r>
            </a:p>
            <a:p>
              <a:pPr algn="ctr">
                <a:lnSpc>
                  <a:spcPct val="80000"/>
                </a:lnSpc>
              </a:pPr>
              <a:r>
                <a:rPr lang="es-ES" sz="2800" dirty="0" smtClean="0">
                  <a:solidFill>
                    <a:srgbClr val="F79646">
                      <a:lumMod val="75000"/>
                    </a:srgbClr>
                  </a:solidFill>
                </a:rPr>
                <a:t>Eficiencia</a:t>
              </a:r>
              <a:endParaRPr lang="es-ES" sz="2800" dirty="0">
                <a:solidFill>
                  <a:srgbClr val="F79646">
                    <a:lumMod val="75000"/>
                  </a:srgbClr>
                </a:solidFill>
              </a:endParaRPr>
            </a:p>
          </p:txBody>
        </p:sp>
        <p:sp>
          <p:nvSpPr>
            <p:cNvPr id="11" name="Marcador de contenido 2"/>
            <p:cNvSpPr txBox="1">
              <a:spLocks/>
            </p:cNvSpPr>
            <p:nvPr/>
          </p:nvSpPr>
          <p:spPr>
            <a:xfrm>
              <a:off x="3024657" y="2098353"/>
              <a:ext cx="2020694" cy="777805"/>
            </a:xfrm>
            <a:prstGeom prst="rect">
              <a:avLst/>
            </a:prstGeom>
            <a:ln>
              <a:noFill/>
            </a:ln>
          </p:spPr>
          <p:txBody>
            <a:bodyPr vert="horz" lIns="91440" tIns="45720" rIns="91440" bIns="45720" rtlCol="0" anchor="ctr">
              <a:normAutofit/>
            </a:bodyPr>
            <a:lstStyle>
              <a:lvl1pPr indent="0">
                <a:spcBef>
                  <a:spcPct val="20000"/>
                </a:spcBef>
                <a:buFont typeface="Arial"/>
                <a:buNone/>
                <a:defRPr sz="2100">
                  <a:solidFill>
                    <a:schemeClr val="bg2"/>
                  </a:solidFill>
                  <a:latin typeface="Helvetica Neue Light"/>
                  <a:cs typeface="Helvetica Neue Light"/>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algn="ctr">
                <a:lnSpc>
                  <a:spcPct val="80000"/>
                </a:lnSpc>
              </a:pPr>
              <a:r>
                <a:rPr lang="es-ES" sz="1700" b="1" dirty="0" smtClean="0">
                  <a:solidFill>
                    <a:srgbClr val="EEECE1"/>
                  </a:solidFill>
                  <a:latin typeface="Helvetica Neue "/>
                </a:rPr>
                <a:t>MÁS</a:t>
              </a:r>
              <a:r>
                <a:rPr lang="es-ES" sz="1700" dirty="0" smtClean="0">
                  <a:solidFill>
                    <a:srgbClr val="EEECE1"/>
                  </a:solidFill>
                  <a:latin typeface="Helvetica Neue "/>
                </a:rPr>
                <a:t> fiscalizaciones  </a:t>
              </a:r>
            </a:p>
            <a:p>
              <a:pPr algn="ctr">
                <a:lnSpc>
                  <a:spcPct val="80000"/>
                </a:lnSpc>
              </a:pPr>
              <a:r>
                <a:rPr lang="es-ES" sz="1700" dirty="0" smtClean="0">
                  <a:solidFill>
                    <a:srgbClr val="EEECE1"/>
                  </a:solidFill>
                  <a:latin typeface="Helvetica Neue "/>
                </a:rPr>
                <a:t>en </a:t>
              </a:r>
              <a:r>
                <a:rPr lang="es-ES" sz="1700" b="1" dirty="0" smtClean="0">
                  <a:solidFill>
                    <a:srgbClr val="EEECE1"/>
                  </a:solidFill>
                  <a:latin typeface="Helvetica Neue "/>
                </a:rPr>
                <a:t>menos tiempo</a:t>
              </a:r>
              <a:endParaRPr lang="es-ES" sz="1700" b="1" dirty="0" smtClean="0">
                <a:solidFill>
                  <a:srgbClr val="EEECE1"/>
                </a:solidFill>
                <a:effectLst>
                  <a:outerShdw blurRad="38100" dist="38100" dir="2700000" algn="tl">
                    <a:srgbClr val="000000">
                      <a:alpha val="43137"/>
                    </a:srgbClr>
                  </a:outerShdw>
                </a:effectLst>
                <a:latin typeface="Helvetica Neue "/>
              </a:endParaRPr>
            </a:p>
          </p:txBody>
        </p:sp>
      </p:grpSp>
      <p:grpSp>
        <p:nvGrpSpPr>
          <p:cNvPr id="3" name="Agrupar 2"/>
          <p:cNvGrpSpPr/>
          <p:nvPr/>
        </p:nvGrpSpPr>
        <p:grpSpPr>
          <a:xfrm>
            <a:off x="3298472" y="1519186"/>
            <a:ext cx="2626359" cy="2091571"/>
            <a:chOff x="5476240" y="1027549"/>
            <a:chExt cx="2626359" cy="2091571"/>
          </a:xfrm>
        </p:grpSpPr>
        <p:sp>
          <p:nvSpPr>
            <p:cNvPr id="12" name="Rectángulo 11"/>
            <p:cNvSpPr/>
            <p:nvPr/>
          </p:nvSpPr>
          <p:spPr>
            <a:xfrm>
              <a:off x="5476240" y="1027549"/>
              <a:ext cx="2626359" cy="2091571"/>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solidFill>
                  <a:prstClr val="white"/>
                </a:solidFill>
              </a:endParaRPr>
            </a:p>
          </p:txBody>
        </p:sp>
        <p:sp>
          <p:nvSpPr>
            <p:cNvPr id="13" name="Marcador de contenido 2"/>
            <p:cNvSpPr txBox="1">
              <a:spLocks/>
            </p:cNvSpPr>
            <p:nvPr/>
          </p:nvSpPr>
          <p:spPr>
            <a:xfrm>
              <a:off x="5476240" y="1105725"/>
              <a:ext cx="2626358" cy="989267"/>
            </a:xfrm>
            <a:prstGeom prst="rect">
              <a:avLst/>
            </a:prstGeom>
            <a:ln>
              <a:noFill/>
            </a:ln>
          </p:spPr>
          <p:txBody>
            <a:bodyPr vert="horz" lIns="91440" tIns="45720" rIns="91440" bIns="45720" rtlCol="0">
              <a:noAutofit/>
            </a:bodyPr>
            <a:lstStyle>
              <a:defPPr>
                <a:defRPr lang="es-ES"/>
              </a:defPPr>
              <a:lvl1pPr indent="0">
                <a:spcBef>
                  <a:spcPct val="20000"/>
                </a:spcBef>
                <a:buFont typeface="Arial"/>
                <a:buNone/>
                <a:defRPr sz="2300">
                  <a:solidFill>
                    <a:srgbClr val="E57636"/>
                  </a:solidFill>
                  <a:latin typeface="Helvetica Neue Bold Condensed"/>
                  <a:cs typeface="Helvetica Neue Bold Condensed"/>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algn="ctr">
                <a:lnSpc>
                  <a:spcPct val="70000"/>
                </a:lnSpc>
              </a:pPr>
              <a:r>
                <a:rPr lang="es-ES" sz="2800" dirty="0" smtClean="0">
                  <a:solidFill>
                    <a:srgbClr val="FFC000"/>
                  </a:solidFill>
                  <a:latin typeface="Helvetica Neue "/>
                </a:rPr>
                <a:t>Menos Oportunidades </a:t>
              </a:r>
            </a:p>
            <a:p>
              <a:pPr algn="ctr">
                <a:lnSpc>
                  <a:spcPct val="70000"/>
                </a:lnSpc>
              </a:pPr>
              <a:r>
                <a:rPr lang="es-ES" sz="2800" dirty="0" smtClean="0">
                  <a:solidFill>
                    <a:srgbClr val="FFC000"/>
                  </a:solidFill>
                  <a:latin typeface="Helvetica Neue "/>
                </a:rPr>
                <a:t>para Evadir</a:t>
              </a:r>
              <a:endParaRPr lang="es-ES" sz="2400" dirty="0">
                <a:solidFill>
                  <a:srgbClr val="FFC000"/>
                </a:solidFill>
                <a:latin typeface="Helvetica Neue "/>
              </a:endParaRPr>
            </a:p>
          </p:txBody>
        </p:sp>
        <p:sp>
          <p:nvSpPr>
            <p:cNvPr id="14" name="Marcador de contenido 2"/>
            <p:cNvSpPr txBox="1">
              <a:spLocks/>
            </p:cNvSpPr>
            <p:nvPr/>
          </p:nvSpPr>
          <p:spPr>
            <a:xfrm>
              <a:off x="5476240" y="2184960"/>
              <a:ext cx="2626358" cy="934150"/>
            </a:xfrm>
            <a:prstGeom prst="rect">
              <a:avLst/>
            </a:prstGeom>
            <a:ln>
              <a:noFill/>
            </a:ln>
          </p:spPr>
          <p:txBody>
            <a:bodyPr vert="horz" lIns="91440" tIns="45720" rIns="91440" bIns="45720" rtlCol="0" anchor="ctr">
              <a:normAutofit/>
            </a:bodyPr>
            <a:lstStyle>
              <a:lvl1pPr indent="0">
                <a:spcBef>
                  <a:spcPct val="20000"/>
                </a:spcBef>
                <a:buFont typeface="Arial"/>
                <a:buNone/>
                <a:defRPr sz="2100">
                  <a:solidFill>
                    <a:schemeClr val="bg2"/>
                  </a:solidFill>
                  <a:latin typeface="Helvetica Neue Light"/>
                  <a:cs typeface="Helvetica Neue Light"/>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algn="ctr">
                <a:lnSpc>
                  <a:spcPct val="80000"/>
                </a:lnSpc>
              </a:pPr>
              <a:r>
                <a:rPr lang="es-ES" sz="1800" dirty="0" smtClean="0">
                  <a:solidFill>
                    <a:prstClr val="white"/>
                  </a:solidFill>
                  <a:latin typeface="Helvetica Neue "/>
                </a:rPr>
                <a:t>Más validaciones </a:t>
              </a:r>
            </a:p>
            <a:p>
              <a:pPr algn="ctr">
                <a:lnSpc>
                  <a:spcPct val="80000"/>
                </a:lnSpc>
              </a:pPr>
              <a:r>
                <a:rPr lang="es-ES" sz="1800" dirty="0" smtClean="0">
                  <a:solidFill>
                    <a:prstClr val="white"/>
                  </a:solidFill>
                  <a:latin typeface="Helvetica Neue "/>
                </a:rPr>
                <a:t>en PILA</a:t>
              </a:r>
            </a:p>
          </p:txBody>
        </p:sp>
      </p:grpSp>
      <p:grpSp>
        <p:nvGrpSpPr>
          <p:cNvPr id="31" name="Agrupar 2"/>
          <p:cNvGrpSpPr/>
          <p:nvPr/>
        </p:nvGrpSpPr>
        <p:grpSpPr>
          <a:xfrm>
            <a:off x="2616690" y="3876121"/>
            <a:ext cx="3824833" cy="2091571"/>
            <a:chOff x="5476240" y="1027549"/>
            <a:chExt cx="2626359" cy="2091571"/>
          </a:xfrm>
        </p:grpSpPr>
        <p:sp>
          <p:nvSpPr>
            <p:cNvPr id="32" name="Rectángulo 11"/>
            <p:cNvSpPr/>
            <p:nvPr/>
          </p:nvSpPr>
          <p:spPr>
            <a:xfrm>
              <a:off x="5476240" y="1027549"/>
              <a:ext cx="2626359" cy="2091571"/>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solidFill>
                  <a:prstClr val="white"/>
                </a:solidFill>
              </a:endParaRPr>
            </a:p>
          </p:txBody>
        </p:sp>
        <p:sp>
          <p:nvSpPr>
            <p:cNvPr id="33" name="Marcador de contenido 2"/>
            <p:cNvSpPr txBox="1">
              <a:spLocks/>
            </p:cNvSpPr>
            <p:nvPr/>
          </p:nvSpPr>
          <p:spPr>
            <a:xfrm>
              <a:off x="5476240" y="1105725"/>
              <a:ext cx="2626358" cy="637163"/>
            </a:xfrm>
            <a:prstGeom prst="rect">
              <a:avLst/>
            </a:prstGeom>
            <a:ln>
              <a:noFill/>
            </a:ln>
          </p:spPr>
          <p:txBody>
            <a:bodyPr vert="horz" lIns="91440" tIns="45720" rIns="91440" bIns="45720" rtlCol="0" anchor="t">
              <a:noAutofit/>
            </a:bodyPr>
            <a:lstStyle>
              <a:defPPr>
                <a:defRPr lang="es-ES"/>
              </a:defPPr>
              <a:lvl1pPr indent="0">
                <a:spcBef>
                  <a:spcPct val="20000"/>
                </a:spcBef>
                <a:buFont typeface="Arial"/>
                <a:buNone/>
                <a:defRPr sz="2300">
                  <a:solidFill>
                    <a:srgbClr val="E57636"/>
                  </a:solidFill>
                  <a:latin typeface="Helvetica Neue Bold Condensed"/>
                  <a:cs typeface="Helvetica Neue Bold Condensed"/>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algn="ctr">
                <a:lnSpc>
                  <a:spcPct val="70000"/>
                </a:lnSpc>
              </a:pPr>
              <a:r>
                <a:rPr lang="es-ES" sz="2500" dirty="0" smtClean="0">
                  <a:solidFill>
                    <a:srgbClr val="00B0F0"/>
                  </a:solidFill>
                </a:rPr>
                <a:t>Aplicación de Sanciones por la UGPP</a:t>
              </a:r>
              <a:endParaRPr lang="es-ES" sz="2500" dirty="0">
                <a:solidFill>
                  <a:srgbClr val="00B0F0"/>
                </a:solidFill>
              </a:endParaRPr>
            </a:p>
          </p:txBody>
        </p:sp>
        <p:sp>
          <p:nvSpPr>
            <p:cNvPr id="34" name="Marcador de contenido 2"/>
            <p:cNvSpPr txBox="1">
              <a:spLocks/>
            </p:cNvSpPr>
            <p:nvPr/>
          </p:nvSpPr>
          <p:spPr>
            <a:xfrm>
              <a:off x="5476240" y="1718314"/>
              <a:ext cx="2626358" cy="1383533"/>
            </a:xfrm>
            <a:prstGeom prst="rect">
              <a:avLst/>
            </a:prstGeom>
            <a:ln>
              <a:noFill/>
            </a:ln>
          </p:spPr>
          <p:txBody>
            <a:bodyPr vert="horz" lIns="91440" tIns="45720" rIns="91440" bIns="45720" rtlCol="0" anchor="ctr">
              <a:noAutofit/>
            </a:bodyPr>
            <a:lstStyle>
              <a:lvl1pPr indent="0">
                <a:spcBef>
                  <a:spcPct val="20000"/>
                </a:spcBef>
                <a:buFont typeface="Arial"/>
                <a:buNone/>
                <a:defRPr sz="2100">
                  <a:solidFill>
                    <a:schemeClr val="bg2"/>
                  </a:solidFill>
                  <a:latin typeface="Helvetica Neue Light"/>
                  <a:cs typeface="Helvetica Neue Light"/>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marL="171450" indent="-171450" fontAlgn="ctr">
                <a:buFont typeface="Arial" pitchFamily="34" charset="0"/>
                <a:buChar char="•"/>
              </a:pPr>
              <a:r>
                <a:rPr lang="es-CO" sz="1300" dirty="0">
                  <a:solidFill>
                    <a:srgbClr val="EEECE1"/>
                  </a:solidFill>
                  <a:latin typeface="Helvetica Neue "/>
                </a:rPr>
                <a:t>Omisión </a:t>
              </a:r>
              <a:r>
                <a:rPr lang="es-CO" sz="1300" dirty="0" smtClean="0">
                  <a:solidFill>
                    <a:srgbClr val="EEECE1"/>
                  </a:solidFill>
                  <a:latin typeface="Helvetica Neue "/>
                </a:rPr>
                <a:t>afiliación, vinculación </a:t>
              </a:r>
              <a:r>
                <a:rPr lang="es-CO" sz="1300" dirty="0">
                  <a:solidFill>
                    <a:srgbClr val="EEECE1"/>
                  </a:solidFill>
                  <a:latin typeface="Helvetica Neue "/>
                </a:rPr>
                <a:t>y </a:t>
              </a:r>
              <a:r>
                <a:rPr lang="es-CO" sz="1300" dirty="0" smtClean="0">
                  <a:solidFill>
                    <a:srgbClr val="EEECE1"/>
                  </a:solidFill>
                  <a:latin typeface="Helvetica Neue "/>
                </a:rPr>
                <a:t>NO </a:t>
              </a:r>
              <a:r>
                <a:rPr lang="es-CO" sz="1300" dirty="0">
                  <a:solidFill>
                    <a:srgbClr val="EEECE1"/>
                  </a:solidFill>
                  <a:latin typeface="Helvetica Neue "/>
                </a:rPr>
                <a:t>pago</a:t>
              </a:r>
            </a:p>
            <a:p>
              <a:pPr marL="171450" indent="-171450" fontAlgn="ctr">
                <a:buFont typeface="Arial" pitchFamily="34" charset="0"/>
                <a:buChar char="•"/>
              </a:pPr>
              <a:r>
                <a:rPr lang="es-CO" sz="1300" dirty="0">
                  <a:solidFill>
                    <a:srgbClr val="EEECE1"/>
                  </a:solidFill>
                  <a:latin typeface="Helvetica Neue "/>
                </a:rPr>
                <a:t>Inexactitud</a:t>
              </a:r>
            </a:p>
            <a:p>
              <a:pPr marL="171450" indent="-171450" fontAlgn="ctr">
                <a:buFont typeface="Arial" pitchFamily="34" charset="0"/>
                <a:buChar char="•"/>
              </a:pPr>
              <a:r>
                <a:rPr lang="es-CO" sz="1300" dirty="0">
                  <a:solidFill>
                    <a:srgbClr val="EEECE1"/>
                  </a:solidFill>
                  <a:latin typeface="Helvetica Neue "/>
                </a:rPr>
                <a:t>Mora</a:t>
              </a:r>
            </a:p>
            <a:p>
              <a:pPr marL="171450" indent="-171450" fontAlgn="ctr">
                <a:buFont typeface="Arial" pitchFamily="34" charset="0"/>
                <a:buChar char="•"/>
              </a:pPr>
              <a:r>
                <a:rPr lang="es-CO" sz="1300" dirty="0" smtClean="0">
                  <a:solidFill>
                    <a:srgbClr val="EEECE1"/>
                  </a:solidFill>
                  <a:latin typeface="Helvetica Neue "/>
                </a:rPr>
                <a:t>NO remisión de información</a:t>
              </a:r>
              <a:endParaRPr lang="es-CO" sz="1300" dirty="0">
                <a:solidFill>
                  <a:srgbClr val="EEECE1"/>
                </a:solidFill>
                <a:latin typeface="Helvetica Neue "/>
              </a:endParaRPr>
            </a:p>
            <a:p>
              <a:pPr marL="171450" indent="-171450" fontAlgn="ctr">
                <a:buFont typeface="Arial" pitchFamily="34" charset="0"/>
                <a:buChar char="•"/>
              </a:pPr>
              <a:r>
                <a:rPr lang="es-CO" sz="1300" dirty="0" smtClean="0">
                  <a:solidFill>
                    <a:srgbClr val="EEECE1"/>
                  </a:solidFill>
                  <a:latin typeface="Helvetica Neue "/>
                </a:rPr>
                <a:t>Incumplimiento de estándares de </a:t>
              </a:r>
              <a:r>
                <a:rPr lang="es-CO" sz="1300" dirty="0">
                  <a:solidFill>
                    <a:srgbClr val="EEECE1"/>
                  </a:solidFill>
                  <a:latin typeface="Helvetica Neue "/>
                </a:rPr>
                <a:t>cobro</a:t>
              </a:r>
            </a:p>
          </p:txBody>
        </p:sp>
      </p:grpSp>
      <p:sp>
        <p:nvSpPr>
          <p:cNvPr id="35" name="Marcador de contenido 2"/>
          <p:cNvSpPr txBox="1">
            <a:spLocks/>
          </p:cNvSpPr>
          <p:nvPr/>
        </p:nvSpPr>
        <p:spPr>
          <a:xfrm>
            <a:off x="1066801" y="276110"/>
            <a:ext cx="7152639" cy="396240"/>
          </a:xfrm>
          <a:prstGeom prst="rect">
            <a:avLst/>
          </a:prstGeom>
        </p:spPr>
        <p:txBody>
          <a:bodyPr vert="horz" lIns="91440" tIns="45720" rIns="91440" bIns="45720" rtlCol="0">
            <a:noAutofit/>
          </a:bodyPr>
          <a:lstStyle>
            <a:defPPr>
              <a:defRPr lang="es-ES"/>
            </a:defPPr>
            <a:lvl1pPr indent="0">
              <a:spcBef>
                <a:spcPct val="20000"/>
              </a:spcBef>
              <a:buFont typeface="Arial"/>
              <a:buNone/>
              <a:defRPr sz="2400">
                <a:latin typeface="Helvetica Neue"/>
                <a:cs typeface="Helvetica Neue"/>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algn="ctr">
              <a:lnSpc>
                <a:spcPct val="90000"/>
              </a:lnSpc>
            </a:pPr>
            <a:r>
              <a:rPr lang="es-ES" sz="3200" b="1" dirty="0" smtClean="0">
                <a:solidFill>
                  <a:prstClr val="black"/>
                </a:solidFill>
                <a:latin typeface="Helvetica Neue "/>
              </a:rPr>
              <a:t>Acciones </a:t>
            </a:r>
            <a:r>
              <a:rPr lang="es-ES" sz="3200" dirty="0" smtClean="0">
                <a:solidFill>
                  <a:prstClr val="black"/>
                </a:solidFill>
                <a:latin typeface="Helvetica Neue "/>
              </a:rPr>
              <a:t>para </a:t>
            </a:r>
            <a:r>
              <a:rPr lang="es-ES" sz="3200" b="1" dirty="0" smtClean="0">
                <a:solidFill>
                  <a:prstClr val="black"/>
                </a:solidFill>
                <a:latin typeface="Helvetica Neue "/>
              </a:rPr>
              <a:t>hacer difícil no cumplir</a:t>
            </a:r>
            <a:endParaRPr lang="es-ES" sz="3200" b="1" dirty="0">
              <a:solidFill>
                <a:prstClr val="black"/>
              </a:solidFill>
            </a:endParaRPr>
          </a:p>
        </p:txBody>
      </p:sp>
      <p:grpSp>
        <p:nvGrpSpPr>
          <p:cNvPr id="27" name="Agrupar 1"/>
          <p:cNvGrpSpPr/>
          <p:nvPr/>
        </p:nvGrpSpPr>
        <p:grpSpPr>
          <a:xfrm>
            <a:off x="6341113" y="3863857"/>
            <a:ext cx="2767411" cy="2103446"/>
            <a:chOff x="2897280" y="937109"/>
            <a:chExt cx="2056025" cy="2034594"/>
          </a:xfrm>
        </p:grpSpPr>
        <p:sp>
          <p:nvSpPr>
            <p:cNvPr id="28" name="Rectángulo 8"/>
            <p:cNvSpPr/>
            <p:nvPr/>
          </p:nvSpPr>
          <p:spPr>
            <a:xfrm>
              <a:off x="3054848" y="937109"/>
              <a:ext cx="1817568" cy="2034594"/>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solidFill>
                  <a:prstClr val="white"/>
                </a:solidFill>
              </a:endParaRPr>
            </a:p>
          </p:txBody>
        </p:sp>
        <p:sp>
          <p:nvSpPr>
            <p:cNvPr id="29" name="Marcador de contenido 2"/>
            <p:cNvSpPr txBox="1">
              <a:spLocks/>
            </p:cNvSpPr>
            <p:nvPr/>
          </p:nvSpPr>
          <p:spPr>
            <a:xfrm>
              <a:off x="2932611" y="1048787"/>
              <a:ext cx="2020694" cy="989267"/>
            </a:xfrm>
            <a:prstGeom prst="rect">
              <a:avLst/>
            </a:prstGeom>
            <a:ln>
              <a:noFill/>
            </a:ln>
          </p:spPr>
          <p:txBody>
            <a:bodyPr vert="horz" lIns="91440" tIns="45720" rIns="91440" bIns="45720" rtlCol="0">
              <a:normAutofit/>
            </a:bodyPr>
            <a:lstStyle>
              <a:defPPr>
                <a:defRPr lang="es-ES"/>
              </a:defPPr>
              <a:lvl1pPr indent="0">
                <a:spcBef>
                  <a:spcPct val="20000"/>
                </a:spcBef>
                <a:buFont typeface="Arial"/>
                <a:buNone/>
                <a:defRPr sz="2300">
                  <a:solidFill>
                    <a:srgbClr val="E57636"/>
                  </a:solidFill>
                  <a:latin typeface="Helvetica Neue Bold Condensed"/>
                  <a:cs typeface="Helvetica Neue Bold Condensed"/>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algn="ctr">
                <a:lnSpc>
                  <a:spcPct val="80000"/>
                </a:lnSpc>
              </a:pPr>
              <a:r>
                <a:rPr lang="es-ES" sz="3200" dirty="0" smtClean="0">
                  <a:solidFill>
                    <a:srgbClr val="FFC000"/>
                  </a:solidFill>
                </a:rPr>
                <a:t>Mayor Cobertura</a:t>
              </a:r>
              <a:endParaRPr lang="es-ES" sz="3200" dirty="0">
                <a:solidFill>
                  <a:srgbClr val="FFC000"/>
                </a:solidFill>
              </a:endParaRPr>
            </a:p>
          </p:txBody>
        </p:sp>
        <p:sp>
          <p:nvSpPr>
            <p:cNvPr id="36" name="Marcador de contenido 2"/>
            <p:cNvSpPr txBox="1">
              <a:spLocks/>
            </p:cNvSpPr>
            <p:nvPr/>
          </p:nvSpPr>
          <p:spPr>
            <a:xfrm>
              <a:off x="2897280" y="2024647"/>
              <a:ext cx="2020694" cy="777805"/>
            </a:xfrm>
            <a:prstGeom prst="rect">
              <a:avLst/>
            </a:prstGeom>
            <a:ln>
              <a:noFill/>
            </a:ln>
          </p:spPr>
          <p:txBody>
            <a:bodyPr vert="horz" lIns="91440" tIns="45720" rIns="91440" bIns="45720" rtlCol="0" anchor="ctr">
              <a:normAutofit fontScale="85000" lnSpcReduction="20000"/>
            </a:bodyPr>
            <a:lstStyle>
              <a:lvl1pPr indent="0">
                <a:spcBef>
                  <a:spcPct val="20000"/>
                </a:spcBef>
                <a:buFont typeface="Arial"/>
                <a:buNone/>
                <a:defRPr sz="2100">
                  <a:solidFill>
                    <a:schemeClr val="bg2"/>
                  </a:solidFill>
                  <a:latin typeface="Helvetica Neue Light"/>
                  <a:cs typeface="Helvetica Neue Light"/>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algn="ctr">
                <a:lnSpc>
                  <a:spcPct val="80000"/>
                </a:lnSpc>
              </a:pPr>
              <a:r>
                <a:rPr lang="es-ES" sz="1700" dirty="0" smtClean="0">
                  <a:solidFill>
                    <a:srgbClr val="EEECE1"/>
                  </a:solidFill>
                  <a:latin typeface="Helvetica Neue "/>
                </a:rPr>
                <a:t>Acciones </a:t>
              </a:r>
            </a:p>
            <a:p>
              <a:pPr algn="ctr">
                <a:lnSpc>
                  <a:spcPct val="80000"/>
                </a:lnSpc>
              </a:pPr>
              <a:r>
                <a:rPr lang="es-ES" sz="1700" dirty="0" smtClean="0">
                  <a:solidFill>
                    <a:srgbClr val="EEECE1"/>
                  </a:solidFill>
                  <a:latin typeface="Helvetica Neue "/>
                </a:rPr>
                <a:t>diseñadas para </a:t>
              </a:r>
            </a:p>
            <a:p>
              <a:pPr algn="ctr">
                <a:lnSpc>
                  <a:spcPct val="80000"/>
                </a:lnSpc>
              </a:pPr>
              <a:r>
                <a:rPr lang="es-ES" sz="1700" dirty="0" smtClean="0">
                  <a:solidFill>
                    <a:srgbClr val="EEECE1"/>
                  </a:solidFill>
                  <a:latin typeface="Helvetica Neue "/>
                </a:rPr>
                <a:t>todos los perfiles </a:t>
              </a:r>
            </a:p>
            <a:p>
              <a:pPr algn="ctr">
                <a:lnSpc>
                  <a:spcPct val="80000"/>
                </a:lnSpc>
              </a:pPr>
              <a:r>
                <a:rPr lang="es-ES" sz="1700" dirty="0" smtClean="0">
                  <a:solidFill>
                    <a:srgbClr val="EEECE1"/>
                  </a:solidFill>
                  <a:latin typeface="Helvetica Neue "/>
                </a:rPr>
                <a:t>(ej.  Persuasivas, coactivas)</a:t>
              </a:r>
              <a:endParaRPr lang="es-ES" sz="1700" dirty="0" smtClean="0">
                <a:solidFill>
                  <a:srgbClr val="EEECE1"/>
                </a:solidFill>
                <a:effectLst>
                  <a:outerShdw blurRad="38100" dist="38100" dir="2700000" algn="tl">
                    <a:srgbClr val="000000">
                      <a:alpha val="43137"/>
                    </a:srgbClr>
                  </a:outerShdw>
                </a:effectLst>
                <a:latin typeface="Helvetica Neue "/>
              </a:endParaRPr>
            </a:p>
          </p:txBody>
        </p:sp>
      </p:grpSp>
    </p:spTree>
    <p:extLst>
      <p:ext uri="{BB962C8B-B14F-4D97-AF65-F5344CB8AC3E}">
        <p14:creationId xmlns:p14="http://schemas.microsoft.com/office/powerpoint/2010/main" val="1622964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Conector recto de flecha 20"/>
          <p:cNvCxnSpPr/>
          <p:nvPr/>
        </p:nvCxnSpPr>
        <p:spPr>
          <a:xfrm>
            <a:off x="1054100" y="715214"/>
            <a:ext cx="7165340" cy="0"/>
          </a:xfrm>
          <a:prstGeom prst="straightConnector1">
            <a:avLst/>
          </a:prstGeom>
          <a:ln>
            <a:solidFill>
              <a:schemeClr val="tx1">
                <a:lumMod val="85000"/>
                <a:lumOff val="1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24" name="Elipse 23"/>
          <p:cNvSpPr/>
          <p:nvPr/>
        </p:nvSpPr>
        <p:spPr>
          <a:xfrm>
            <a:off x="3698240" y="528480"/>
            <a:ext cx="325120" cy="339134"/>
          </a:xfrm>
          <a:prstGeom prst="ellipse">
            <a:avLst/>
          </a:prstGeom>
          <a:solidFill>
            <a:srgbClr val="AFC6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solidFill>
                <a:prstClr val="white"/>
              </a:solidFill>
            </a:endParaRPr>
          </a:p>
        </p:txBody>
      </p:sp>
      <p:sp>
        <p:nvSpPr>
          <p:cNvPr id="25" name="Marcador de contenido 2"/>
          <p:cNvSpPr txBox="1">
            <a:spLocks/>
          </p:cNvSpPr>
          <p:nvPr/>
        </p:nvSpPr>
        <p:spPr>
          <a:xfrm>
            <a:off x="3982720" y="336141"/>
            <a:ext cx="1331402" cy="396240"/>
          </a:xfrm>
          <a:prstGeom prst="rect">
            <a:avLst/>
          </a:prstGeom>
        </p:spPr>
        <p:txBody>
          <a:bodyPr vert="horz" lIns="91440" tIns="45720" rIns="91440" bIns="45720" rtlCol="0">
            <a:noAutofit/>
          </a:bodyPr>
          <a:lstStyle>
            <a:lvl1pPr indent="0">
              <a:spcBef>
                <a:spcPct val="20000"/>
              </a:spcBef>
              <a:buFont typeface="Arial"/>
              <a:buNone/>
              <a:defRPr sz="2400">
                <a:solidFill>
                  <a:schemeClr val="tx1">
                    <a:lumMod val="85000"/>
                    <a:lumOff val="15000"/>
                  </a:schemeClr>
                </a:solidFill>
                <a:latin typeface="Helvetica Neue Light"/>
                <a:cs typeface="Helvetica Neue Light"/>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s-ES" sz="2000" dirty="0" smtClean="0">
                <a:solidFill>
                  <a:prstClr val="black">
                    <a:lumMod val="85000"/>
                    <a:lumOff val="15000"/>
                  </a:prstClr>
                </a:solidFill>
                <a:latin typeface="Helvetica Neue "/>
              </a:rPr>
              <a:t>LOGROS</a:t>
            </a:r>
            <a:endParaRPr lang="es-ES" sz="2000" dirty="0">
              <a:solidFill>
                <a:prstClr val="black">
                  <a:lumMod val="85000"/>
                  <a:lumOff val="15000"/>
                </a:prstClr>
              </a:solidFill>
              <a:latin typeface="Helvetica Neue "/>
            </a:endParaRPr>
          </a:p>
        </p:txBody>
      </p:sp>
      <p:sp>
        <p:nvSpPr>
          <p:cNvPr id="9" name="Marcador de contenido 2"/>
          <p:cNvSpPr txBox="1">
            <a:spLocks/>
          </p:cNvSpPr>
          <p:nvPr/>
        </p:nvSpPr>
        <p:spPr>
          <a:xfrm>
            <a:off x="889000" y="873964"/>
            <a:ext cx="7330440" cy="84053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s-ES" sz="2400" dirty="0" smtClean="0">
                <a:solidFill>
                  <a:prstClr val="black"/>
                </a:solidFill>
                <a:latin typeface="Helvetica Neue"/>
                <a:cs typeface="Helvetica Neue"/>
              </a:rPr>
              <a:t>Principales </a:t>
            </a:r>
            <a:r>
              <a:rPr lang="es-ES" sz="2400" b="1" dirty="0" smtClean="0">
                <a:solidFill>
                  <a:prstClr val="black"/>
                </a:solidFill>
                <a:latin typeface="Helvetica Neue"/>
                <a:cs typeface="Helvetica Neue"/>
              </a:rPr>
              <a:t>acciones adicionales desplegadas </a:t>
            </a:r>
            <a:r>
              <a:rPr lang="es-ES" sz="2400" dirty="0" smtClean="0">
                <a:solidFill>
                  <a:prstClr val="black"/>
                </a:solidFill>
                <a:latin typeface="Helvetica Neue"/>
                <a:cs typeface="Helvetica Neue"/>
              </a:rPr>
              <a:t>en 2013 para combatir la evasión</a:t>
            </a:r>
            <a:endParaRPr lang="es-ES" sz="2400" dirty="0">
              <a:solidFill>
                <a:prstClr val="black"/>
              </a:solidFill>
              <a:latin typeface="Helvetica Neue"/>
              <a:cs typeface="Helvetica Neue"/>
            </a:endParaRPr>
          </a:p>
        </p:txBody>
      </p:sp>
      <p:sp>
        <p:nvSpPr>
          <p:cNvPr id="11" name="10 Rectángulo"/>
          <p:cNvSpPr/>
          <p:nvPr/>
        </p:nvSpPr>
        <p:spPr>
          <a:xfrm>
            <a:off x="1040452" y="2794561"/>
            <a:ext cx="7480299" cy="1569660"/>
          </a:xfrm>
          <a:prstGeom prst="rect">
            <a:avLst/>
          </a:prstGeom>
          <a:noFill/>
        </p:spPr>
        <p:txBody>
          <a:bodyPr wrap="square">
            <a:spAutoFit/>
          </a:bodyPr>
          <a:lstStyle/>
          <a:p>
            <a:pPr algn="ctr"/>
            <a:r>
              <a:rPr lang="es-CO" sz="3200" kern="0" dirty="0" smtClean="0">
                <a:solidFill>
                  <a:prstClr val="black"/>
                </a:solidFill>
                <a:latin typeface="Helvetica Neue"/>
                <a:cs typeface="Arial" pitchFamily="34" charset="0"/>
              </a:rPr>
              <a:t>Aproximadamente </a:t>
            </a:r>
            <a:r>
              <a:rPr lang="es-CO" sz="3200" b="1" kern="0" dirty="0" smtClean="0">
                <a:solidFill>
                  <a:srgbClr val="C00000"/>
                </a:solidFill>
                <a:latin typeface="Helvetica Neue"/>
                <a:cs typeface="Arial" pitchFamily="34" charset="0"/>
              </a:rPr>
              <a:t>850.000 </a:t>
            </a:r>
            <a:r>
              <a:rPr lang="es-CO" sz="3200" kern="0" dirty="0">
                <a:solidFill>
                  <a:prstClr val="black"/>
                </a:solidFill>
                <a:latin typeface="Helvetica Neue"/>
                <a:cs typeface="Arial" pitchFamily="34" charset="0"/>
              </a:rPr>
              <a:t>acciones</a:t>
            </a:r>
            <a:r>
              <a:rPr lang="es-CO" sz="3200" b="1" kern="0" dirty="0">
                <a:solidFill>
                  <a:srgbClr val="C00000"/>
                </a:solidFill>
                <a:latin typeface="Helvetica Neue"/>
                <a:cs typeface="Arial" pitchFamily="34" charset="0"/>
              </a:rPr>
              <a:t> </a:t>
            </a:r>
            <a:r>
              <a:rPr lang="es-CO" sz="3200" kern="0" dirty="0" smtClean="0">
                <a:solidFill>
                  <a:prstClr val="black"/>
                </a:solidFill>
                <a:latin typeface="Helvetica Neue"/>
                <a:cs typeface="Arial" pitchFamily="34" charset="0"/>
              </a:rPr>
              <a:t>de</a:t>
            </a:r>
            <a:r>
              <a:rPr lang="es-CO" sz="3200" b="1" kern="0" dirty="0" smtClean="0">
                <a:solidFill>
                  <a:srgbClr val="C00000"/>
                </a:solidFill>
                <a:latin typeface="Helvetica Neue"/>
                <a:cs typeface="Arial" pitchFamily="34" charset="0"/>
              </a:rPr>
              <a:t> sensibilización, persuasivas </a:t>
            </a:r>
            <a:r>
              <a:rPr lang="es-CO" sz="3200" kern="0" dirty="0">
                <a:solidFill>
                  <a:prstClr val="black"/>
                </a:solidFill>
                <a:latin typeface="Helvetica Neue"/>
                <a:cs typeface="Arial" pitchFamily="34" charset="0"/>
              </a:rPr>
              <a:t>y </a:t>
            </a:r>
            <a:r>
              <a:rPr lang="es-CO" sz="3200" b="1" kern="0" dirty="0" smtClean="0">
                <a:solidFill>
                  <a:srgbClr val="C00000"/>
                </a:solidFill>
                <a:latin typeface="Helvetica Neue"/>
                <a:cs typeface="Arial" pitchFamily="34" charset="0"/>
              </a:rPr>
              <a:t>coactivas </a:t>
            </a:r>
            <a:r>
              <a:rPr lang="es-CO" sz="3200" kern="0" dirty="0" smtClean="0">
                <a:solidFill>
                  <a:prstClr val="black"/>
                </a:solidFill>
                <a:latin typeface="Helvetica Neue"/>
                <a:cs typeface="Arial" pitchFamily="34" charset="0"/>
              </a:rPr>
              <a:t>desplegadas. </a:t>
            </a:r>
            <a:endParaRPr lang="es-CO" sz="3200" kern="0" dirty="0">
              <a:solidFill>
                <a:prstClr val="black"/>
              </a:solidFill>
              <a:latin typeface="Helvetica Neue"/>
              <a:cs typeface="Arial" pitchFamily="34" charset="0"/>
            </a:endParaRPr>
          </a:p>
        </p:txBody>
      </p:sp>
      <p:sp>
        <p:nvSpPr>
          <p:cNvPr id="8" name="Elipse 9"/>
          <p:cNvSpPr/>
          <p:nvPr/>
        </p:nvSpPr>
        <p:spPr>
          <a:xfrm>
            <a:off x="3674952" y="524621"/>
            <a:ext cx="325120" cy="339134"/>
          </a:xfrm>
          <a:prstGeom prst="ellipse">
            <a:avLst/>
          </a:prstGeom>
          <a:solidFill>
            <a:srgbClr val="AFC6B4"/>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s-ES">
              <a:solidFill>
                <a:prstClr val="white"/>
              </a:solidFill>
            </a:endParaRPr>
          </a:p>
        </p:txBody>
      </p:sp>
    </p:spTree>
    <p:extLst>
      <p:ext uri="{BB962C8B-B14F-4D97-AF65-F5344CB8AC3E}">
        <p14:creationId xmlns:p14="http://schemas.microsoft.com/office/powerpoint/2010/main" val="25473400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4 CuadroTexto"/>
          <p:cNvSpPr txBox="1"/>
          <p:nvPr/>
        </p:nvSpPr>
        <p:spPr>
          <a:xfrm>
            <a:off x="496571" y="1069469"/>
            <a:ext cx="8342627" cy="5355312"/>
          </a:xfrm>
          <a:prstGeom prst="rect">
            <a:avLst/>
          </a:prstGeom>
          <a:noFill/>
        </p:spPr>
        <p:txBody>
          <a:bodyPr wrap="square" rtlCol="0">
            <a:spAutoFit/>
          </a:bodyPr>
          <a:lstStyle/>
          <a:p>
            <a:pPr marL="457200" indent="-457200" algn="just">
              <a:buClr>
                <a:schemeClr val="accent3">
                  <a:lumMod val="50000"/>
                </a:schemeClr>
              </a:buClr>
              <a:buSzPct val="150000"/>
              <a:buFont typeface="+mj-lt"/>
              <a:buAutoNum type="arabicPeriod"/>
            </a:pPr>
            <a:r>
              <a:rPr lang="es-CO" b="1" dirty="0" smtClean="0">
                <a:effectLst>
                  <a:outerShdw blurRad="38100" dist="38100" dir="2700000" algn="tl">
                    <a:srgbClr val="000000">
                      <a:alpha val="43137"/>
                    </a:srgbClr>
                  </a:outerShdw>
                </a:effectLst>
                <a:latin typeface="Arial" pitchFamily="34" charset="0"/>
                <a:cs typeface="Arial" pitchFamily="34" charset="0"/>
              </a:rPr>
              <a:t>Aspectos Relevantes de la Unidad</a:t>
            </a:r>
          </a:p>
          <a:p>
            <a:pPr marL="457200" indent="-457200" algn="just">
              <a:buClr>
                <a:schemeClr val="accent3">
                  <a:lumMod val="50000"/>
                </a:schemeClr>
              </a:buClr>
              <a:buSzPct val="150000"/>
              <a:buFont typeface="+mj-lt"/>
              <a:buAutoNum type="arabicPeriod"/>
            </a:pPr>
            <a:endParaRPr lang="es-CO" b="1" dirty="0">
              <a:effectLst>
                <a:outerShdw blurRad="38100" dist="38100" dir="2700000" algn="tl">
                  <a:srgbClr val="000000">
                    <a:alpha val="43137"/>
                  </a:srgbClr>
                </a:outerShdw>
              </a:effectLst>
              <a:latin typeface="Arial" pitchFamily="34" charset="0"/>
              <a:cs typeface="Arial" pitchFamily="34" charset="0"/>
            </a:endParaRPr>
          </a:p>
          <a:p>
            <a:pPr marL="457200" indent="-457200" algn="just">
              <a:buClr>
                <a:schemeClr val="accent3">
                  <a:lumMod val="50000"/>
                </a:schemeClr>
              </a:buClr>
              <a:buSzPct val="150000"/>
              <a:buFont typeface="+mj-lt"/>
              <a:buAutoNum type="arabicPeriod"/>
            </a:pPr>
            <a:r>
              <a:rPr lang="es-CO" b="1" dirty="0" smtClean="0">
                <a:effectLst>
                  <a:outerShdw blurRad="38100" dist="38100" dir="2700000" algn="tl">
                    <a:srgbClr val="000000">
                      <a:alpha val="43137"/>
                    </a:srgbClr>
                  </a:outerShdw>
                </a:effectLst>
                <a:latin typeface="Arial" pitchFamily="34" charset="0"/>
                <a:cs typeface="Arial" pitchFamily="34" charset="0"/>
              </a:rPr>
              <a:t>Facultades </a:t>
            </a:r>
            <a:r>
              <a:rPr lang="es-CO" b="1" dirty="0">
                <a:effectLst>
                  <a:outerShdw blurRad="38100" dist="38100" dir="2700000" algn="tl">
                    <a:srgbClr val="000000">
                      <a:alpha val="43137"/>
                    </a:srgbClr>
                  </a:outerShdw>
                </a:effectLst>
                <a:latin typeface="Arial" pitchFamily="34" charset="0"/>
                <a:cs typeface="Arial" pitchFamily="34" charset="0"/>
              </a:rPr>
              <a:t>y Competencias Legales</a:t>
            </a:r>
          </a:p>
          <a:p>
            <a:pPr marL="457200" indent="-457200" algn="just">
              <a:buClr>
                <a:schemeClr val="accent3">
                  <a:lumMod val="50000"/>
                </a:schemeClr>
              </a:buClr>
              <a:buSzPct val="150000"/>
              <a:buFont typeface="+mj-lt"/>
              <a:buAutoNum type="arabicPeriod"/>
            </a:pPr>
            <a:endParaRPr lang="es-CO" b="1" dirty="0" smtClean="0">
              <a:effectLst>
                <a:outerShdw blurRad="38100" dist="38100" dir="2700000" algn="tl">
                  <a:srgbClr val="000000">
                    <a:alpha val="43137"/>
                  </a:srgbClr>
                </a:outerShdw>
              </a:effectLst>
              <a:latin typeface="Arial" pitchFamily="34" charset="0"/>
              <a:cs typeface="Arial" pitchFamily="34" charset="0"/>
            </a:endParaRPr>
          </a:p>
          <a:p>
            <a:pPr marL="457200" indent="-457200" algn="just">
              <a:buClr>
                <a:schemeClr val="accent3">
                  <a:lumMod val="50000"/>
                </a:schemeClr>
              </a:buClr>
              <a:buSzPct val="150000"/>
              <a:buFont typeface="+mj-lt"/>
              <a:buAutoNum type="arabicPeriod"/>
            </a:pPr>
            <a:r>
              <a:rPr lang="es-CO" b="1" dirty="0" smtClean="0">
                <a:effectLst>
                  <a:outerShdw blurRad="38100" dist="38100" dir="2700000" algn="tl">
                    <a:srgbClr val="000000">
                      <a:alpha val="43137"/>
                    </a:srgbClr>
                  </a:outerShdw>
                </a:effectLst>
                <a:latin typeface="Arial" pitchFamily="34" charset="0"/>
                <a:cs typeface="Arial" pitchFamily="34" charset="0"/>
              </a:rPr>
              <a:t>Proceso de Determinación y discusión</a:t>
            </a:r>
          </a:p>
          <a:p>
            <a:pPr marL="457200" indent="-457200" algn="just">
              <a:buClr>
                <a:schemeClr val="accent3">
                  <a:lumMod val="50000"/>
                </a:schemeClr>
              </a:buClr>
              <a:buSzPct val="150000"/>
              <a:buFont typeface="+mj-lt"/>
              <a:buAutoNum type="arabicPeriod"/>
            </a:pPr>
            <a:endParaRPr lang="es-CO" b="1" dirty="0">
              <a:effectLst>
                <a:outerShdw blurRad="38100" dist="38100" dir="2700000" algn="tl">
                  <a:srgbClr val="000000">
                    <a:alpha val="43137"/>
                  </a:srgbClr>
                </a:outerShdw>
              </a:effectLst>
              <a:latin typeface="Arial" pitchFamily="34" charset="0"/>
              <a:cs typeface="Arial" pitchFamily="34" charset="0"/>
            </a:endParaRPr>
          </a:p>
          <a:p>
            <a:pPr marL="457200" indent="-457200" algn="just">
              <a:buClr>
                <a:schemeClr val="accent3">
                  <a:lumMod val="50000"/>
                </a:schemeClr>
              </a:buClr>
              <a:buSzPct val="150000"/>
              <a:buFont typeface="+mj-lt"/>
              <a:buAutoNum type="arabicPeriod"/>
            </a:pPr>
            <a:r>
              <a:rPr lang="es-CO" b="1" dirty="0" smtClean="0">
                <a:effectLst>
                  <a:outerShdw blurRad="38100" dist="38100" dir="2700000" algn="tl">
                    <a:srgbClr val="000000">
                      <a:alpha val="43137"/>
                    </a:srgbClr>
                  </a:outerShdw>
                </a:effectLst>
                <a:latin typeface="Arial" pitchFamily="34" charset="0"/>
                <a:cs typeface="Arial" pitchFamily="34" charset="0"/>
              </a:rPr>
              <a:t>Proceso Sancionatorio</a:t>
            </a:r>
          </a:p>
          <a:p>
            <a:pPr marL="457200" indent="-457200" algn="just">
              <a:buClr>
                <a:schemeClr val="accent3">
                  <a:lumMod val="50000"/>
                </a:schemeClr>
              </a:buClr>
              <a:buSzPct val="150000"/>
              <a:buFont typeface="+mj-lt"/>
              <a:buAutoNum type="arabicPeriod"/>
            </a:pPr>
            <a:endParaRPr lang="es-CO" b="1" dirty="0">
              <a:effectLst>
                <a:outerShdw blurRad="38100" dist="38100" dir="2700000" algn="tl">
                  <a:srgbClr val="000000">
                    <a:alpha val="43137"/>
                  </a:srgbClr>
                </a:outerShdw>
              </a:effectLst>
              <a:latin typeface="Arial" pitchFamily="34" charset="0"/>
              <a:cs typeface="Arial" pitchFamily="34" charset="0"/>
            </a:endParaRPr>
          </a:p>
          <a:p>
            <a:pPr marL="457200" indent="-457200" algn="just">
              <a:buClr>
                <a:schemeClr val="accent3">
                  <a:lumMod val="50000"/>
                </a:schemeClr>
              </a:buClr>
              <a:buSzPct val="150000"/>
              <a:buFont typeface="+mj-lt"/>
              <a:buAutoNum type="arabicPeriod"/>
            </a:pPr>
            <a:r>
              <a:rPr lang="es-CO" b="1" dirty="0">
                <a:effectLst>
                  <a:outerShdw blurRad="38100" dist="38100" dir="2700000" algn="tl">
                    <a:srgbClr val="000000">
                      <a:alpha val="43137"/>
                    </a:srgbClr>
                  </a:outerShdw>
                </a:effectLst>
                <a:latin typeface="Arial" pitchFamily="34" charset="0"/>
                <a:cs typeface="Arial" pitchFamily="34" charset="0"/>
              </a:rPr>
              <a:t>Notificaciones de las Actuaciones</a:t>
            </a:r>
          </a:p>
          <a:p>
            <a:pPr marL="457200" indent="-457200" algn="just">
              <a:buClr>
                <a:schemeClr val="accent3">
                  <a:lumMod val="50000"/>
                </a:schemeClr>
              </a:buClr>
              <a:buSzPct val="150000"/>
              <a:buFont typeface="+mj-lt"/>
              <a:buAutoNum type="arabicPeriod"/>
            </a:pPr>
            <a:endParaRPr lang="es-CO" b="1" dirty="0" smtClean="0">
              <a:effectLst>
                <a:outerShdw blurRad="38100" dist="38100" dir="2700000" algn="tl">
                  <a:srgbClr val="000000">
                    <a:alpha val="43137"/>
                  </a:srgbClr>
                </a:outerShdw>
              </a:effectLst>
              <a:latin typeface="Arial" pitchFamily="34" charset="0"/>
              <a:cs typeface="Arial" pitchFamily="34" charset="0"/>
            </a:endParaRPr>
          </a:p>
          <a:p>
            <a:pPr marL="457200" indent="-457200" algn="just">
              <a:buClr>
                <a:schemeClr val="accent3">
                  <a:lumMod val="50000"/>
                </a:schemeClr>
              </a:buClr>
              <a:buSzPct val="150000"/>
              <a:buFont typeface="+mj-lt"/>
              <a:buAutoNum type="arabicPeriod"/>
            </a:pPr>
            <a:r>
              <a:rPr lang="es-CO" b="1" dirty="0" smtClean="0">
                <a:effectLst>
                  <a:outerShdw blurRad="38100" dist="38100" dir="2700000" algn="tl">
                    <a:srgbClr val="000000">
                      <a:alpha val="43137"/>
                    </a:srgbClr>
                  </a:outerShdw>
                </a:effectLst>
                <a:latin typeface="Arial" pitchFamily="34" charset="0"/>
                <a:cs typeface="Arial" pitchFamily="34" charset="0"/>
              </a:rPr>
              <a:t>Proceso de Cobro</a:t>
            </a:r>
          </a:p>
          <a:p>
            <a:pPr marL="457200" indent="-457200" algn="just">
              <a:buClr>
                <a:schemeClr val="accent3">
                  <a:lumMod val="50000"/>
                </a:schemeClr>
              </a:buClr>
              <a:buSzPct val="150000"/>
              <a:buFont typeface="+mj-lt"/>
              <a:buAutoNum type="arabicPeriod"/>
            </a:pPr>
            <a:endParaRPr lang="es-CO" b="1" dirty="0" smtClean="0">
              <a:effectLst>
                <a:outerShdw blurRad="38100" dist="38100" dir="2700000" algn="tl">
                  <a:srgbClr val="000000">
                    <a:alpha val="43137"/>
                  </a:srgbClr>
                </a:outerShdw>
              </a:effectLst>
              <a:latin typeface="Arial" pitchFamily="34" charset="0"/>
              <a:cs typeface="Arial" pitchFamily="34" charset="0"/>
            </a:endParaRPr>
          </a:p>
          <a:p>
            <a:pPr marL="457200" indent="-457200" algn="just">
              <a:buClr>
                <a:schemeClr val="accent3">
                  <a:lumMod val="50000"/>
                </a:schemeClr>
              </a:buClr>
              <a:buSzPct val="150000"/>
              <a:buFont typeface="+mj-lt"/>
              <a:buAutoNum type="arabicPeriod"/>
            </a:pPr>
            <a:r>
              <a:rPr lang="es-CO" b="1" dirty="0" smtClean="0">
                <a:effectLst>
                  <a:outerShdw blurRad="38100" dist="38100" dir="2700000" algn="tl">
                    <a:srgbClr val="000000">
                      <a:alpha val="43137"/>
                    </a:srgbClr>
                  </a:outerShdw>
                </a:effectLst>
                <a:latin typeface="Arial" pitchFamily="34" charset="0"/>
                <a:cs typeface="Arial" pitchFamily="34" charset="0"/>
              </a:rPr>
              <a:t>Situaciones detectadas por la Unidad</a:t>
            </a:r>
          </a:p>
          <a:p>
            <a:pPr marL="457200" indent="-457200" algn="just">
              <a:buClr>
                <a:schemeClr val="accent3">
                  <a:lumMod val="50000"/>
                </a:schemeClr>
              </a:buClr>
              <a:buSzPct val="150000"/>
              <a:buFont typeface="+mj-lt"/>
              <a:buAutoNum type="arabicPeriod"/>
            </a:pPr>
            <a:endParaRPr lang="es-CO" b="1" dirty="0" smtClean="0">
              <a:effectLst>
                <a:outerShdw blurRad="38100" dist="38100" dir="2700000" algn="tl">
                  <a:srgbClr val="000000">
                    <a:alpha val="43137"/>
                  </a:srgbClr>
                </a:outerShdw>
              </a:effectLst>
              <a:latin typeface="Arial" pitchFamily="34" charset="0"/>
              <a:cs typeface="Arial" pitchFamily="34" charset="0"/>
            </a:endParaRPr>
          </a:p>
          <a:p>
            <a:pPr marL="457200" indent="-457200" algn="just">
              <a:buClr>
                <a:schemeClr val="accent3">
                  <a:lumMod val="50000"/>
                </a:schemeClr>
              </a:buClr>
              <a:buSzPct val="150000"/>
              <a:buFont typeface="+mj-lt"/>
              <a:buAutoNum type="arabicPeriod"/>
            </a:pPr>
            <a:r>
              <a:rPr lang="es-CO" b="1" dirty="0" smtClean="0">
                <a:effectLst>
                  <a:outerShdw blurRad="38100" dist="38100" dir="2700000" algn="tl">
                    <a:srgbClr val="000000">
                      <a:alpha val="43137"/>
                    </a:srgbClr>
                  </a:outerShdw>
                </a:effectLst>
                <a:latin typeface="Arial" pitchFamily="34" charset="0"/>
                <a:cs typeface="Arial" pitchFamily="34" charset="0"/>
              </a:rPr>
              <a:t>Beneficios de cumplir con el pago de aportes</a:t>
            </a:r>
          </a:p>
          <a:p>
            <a:pPr marL="457200" indent="-457200" algn="just">
              <a:buClr>
                <a:schemeClr val="accent3">
                  <a:lumMod val="50000"/>
                </a:schemeClr>
              </a:buClr>
              <a:buSzPct val="150000"/>
              <a:buFont typeface="+mj-lt"/>
              <a:buAutoNum type="arabicPeriod"/>
            </a:pPr>
            <a:endParaRPr lang="es-CO" b="1" dirty="0" smtClean="0">
              <a:effectLst>
                <a:outerShdw blurRad="38100" dist="38100" dir="2700000" algn="tl">
                  <a:srgbClr val="000000">
                    <a:alpha val="43137"/>
                  </a:srgbClr>
                </a:outerShdw>
              </a:effectLst>
              <a:latin typeface="Arial" pitchFamily="34" charset="0"/>
              <a:cs typeface="Arial" pitchFamily="34" charset="0"/>
            </a:endParaRPr>
          </a:p>
          <a:p>
            <a:pPr marL="457200" indent="-457200" algn="just">
              <a:buClr>
                <a:schemeClr val="accent3">
                  <a:lumMod val="50000"/>
                </a:schemeClr>
              </a:buClr>
              <a:buSzPct val="150000"/>
              <a:buFont typeface="+mj-lt"/>
              <a:buAutoNum type="arabicPeriod"/>
            </a:pPr>
            <a:r>
              <a:rPr lang="es-CO" b="1" dirty="0" smtClean="0">
                <a:effectLst>
                  <a:outerShdw blurRad="38100" dist="38100" dir="2700000" algn="tl">
                    <a:srgbClr val="000000">
                      <a:alpha val="43137"/>
                    </a:srgbClr>
                  </a:outerShdw>
                </a:effectLst>
                <a:latin typeface="Arial" pitchFamily="34" charset="0"/>
                <a:cs typeface="Arial" pitchFamily="34" charset="0"/>
              </a:rPr>
              <a:t>Canales de Atención Integral al Ciudadano </a:t>
            </a:r>
          </a:p>
          <a:p>
            <a:pPr marL="457200" indent="-457200" algn="just">
              <a:buClr>
                <a:schemeClr val="accent3">
                  <a:lumMod val="50000"/>
                </a:schemeClr>
              </a:buClr>
              <a:buSzPct val="150000"/>
              <a:buFont typeface="+mj-lt"/>
              <a:buAutoNum type="arabicPeriod"/>
            </a:pPr>
            <a:endParaRPr lang="es-CO" b="1" dirty="0" smtClean="0">
              <a:effectLst>
                <a:outerShdw blurRad="38100" dist="38100" dir="2700000" algn="tl">
                  <a:srgbClr val="000000">
                    <a:alpha val="43137"/>
                  </a:srgbClr>
                </a:outerShdw>
              </a:effectLst>
              <a:latin typeface="Arial" pitchFamily="34" charset="0"/>
              <a:cs typeface="Arial" pitchFamily="34" charset="0"/>
            </a:endParaRPr>
          </a:p>
          <a:p>
            <a:pPr marL="457200" indent="-457200" algn="just">
              <a:buClr>
                <a:schemeClr val="accent3">
                  <a:lumMod val="50000"/>
                </a:schemeClr>
              </a:buClr>
              <a:buSzPct val="150000"/>
              <a:buFont typeface="+mj-lt"/>
              <a:buAutoNum type="arabicPeriod"/>
            </a:pPr>
            <a:r>
              <a:rPr lang="es-CO" b="1" dirty="0" smtClean="0">
                <a:effectLst>
                  <a:outerShdw blurRad="38100" dist="38100" dir="2700000" algn="tl">
                    <a:srgbClr val="000000">
                      <a:alpha val="43137"/>
                    </a:srgbClr>
                  </a:outerShdw>
                </a:effectLst>
                <a:latin typeface="Arial" pitchFamily="34" charset="0"/>
                <a:cs typeface="Arial" pitchFamily="34" charset="0"/>
              </a:rPr>
              <a:t>Sesión de Preguntas y Respuestas </a:t>
            </a:r>
          </a:p>
        </p:txBody>
      </p:sp>
      <p:sp>
        <p:nvSpPr>
          <p:cNvPr id="31" name="Title 1"/>
          <p:cNvSpPr txBox="1">
            <a:spLocks/>
          </p:cNvSpPr>
          <p:nvPr/>
        </p:nvSpPr>
        <p:spPr>
          <a:xfrm>
            <a:off x="128712" y="0"/>
            <a:ext cx="7128792" cy="836712"/>
          </a:xfrm>
          <a:prstGeom prst="rect">
            <a:avLst/>
          </a:prstGeom>
        </p:spPr>
        <p:txBody>
          <a:bodyPr vert="horz" lIns="91440" tIns="45720" rIns="91440" bIns="45720" rtlCol="0" anchor="ctr">
            <a:normAutofit/>
          </a:bodyPr>
          <a:lstStyle>
            <a:lvl1pPr>
              <a:spcBef>
                <a:spcPct val="0"/>
              </a:spcBef>
              <a:buNone/>
              <a:defRPr sz="2800" b="1">
                <a:solidFill>
                  <a:srgbClr val="4F6228"/>
                </a:solidFill>
                <a:effectLst/>
                <a:latin typeface="Arial Narrow" pitchFamily="34" charset="0"/>
                <a:ea typeface="+mj-ea"/>
                <a:cs typeface="+mj-cs"/>
              </a:defRPr>
            </a:lvl1pPr>
          </a:lstStyle>
          <a:p>
            <a:r>
              <a:rPr lang="es-CO" sz="3200" dirty="0" smtClean="0">
                <a:effectLst>
                  <a:outerShdw blurRad="38100" dist="38100" dir="2700000" algn="tl">
                    <a:srgbClr val="000000">
                      <a:alpha val="43137"/>
                    </a:srgbClr>
                  </a:outerShdw>
                </a:effectLst>
              </a:rPr>
              <a:t>Agenda Primera Jornada de Capacitación</a:t>
            </a:r>
          </a:p>
        </p:txBody>
      </p:sp>
    </p:spTree>
    <p:extLst>
      <p:ext uri="{BB962C8B-B14F-4D97-AF65-F5344CB8AC3E}">
        <p14:creationId xmlns:p14="http://schemas.microsoft.com/office/powerpoint/2010/main" val="1143881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Conector recto de flecha 20"/>
          <p:cNvCxnSpPr/>
          <p:nvPr/>
        </p:nvCxnSpPr>
        <p:spPr>
          <a:xfrm>
            <a:off x="1054100" y="715214"/>
            <a:ext cx="7165340" cy="0"/>
          </a:xfrm>
          <a:prstGeom prst="straightConnector1">
            <a:avLst/>
          </a:prstGeom>
          <a:ln>
            <a:solidFill>
              <a:schemeClr val="tx1">
                <a:lumMod val="85000"/>
                <a:lumOff val="1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24" name="Elipse 23"/>
          <p:cNvSpPr/>
          <p:nvPr/>
        </p:nvSpPr>
        <p:spPr>
          <a:xfrm>
            <a:off x="3698240" y="528480"/>
            <a:ext cx="325120" cy="339134"/>
          </a:xfrm>
          <a:prstGeom prst="ellipse">
            <a:avLst/>
          </a:prstGeom>
          <a:solidFill>
            <a:srgbClr val="AFC6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solidFill>
                <a:prstClr val="white"/>
              </a:solidFill>
            </a:endParaRPr>
          </a:p>
        </p:txBody>
      </p:sp>
      <p:sp>
        <p:nvSpPr>
          <p:cNvPr id="25" name="Marcador de contenido 2"/>
          <p:cNvSpPr txBox="1">
            <a:spLocks/>
          </p:cNvSpPr>
          <p:nvPr/>
        </p:nvSpPr>
        <p:spPr>
          <a:xfrm>
            <a:off x="3982719" y="336141"/>
            <a:ext cx="3264241" cy="396240"/>
          </a:xfrm>
          <a:prstGeom prst="rect">
            <a:avLst/>
          </a:prstGeom>
        </p:spPr>
        <p:txBody>
          <a:bodyPr vert="horz" lIns="91440" tIns="45720" rIns="91440" bIns="45720" rtlCol="0">
            <a:noAutofit/>
          </a:bodyPr>
          <a:lstStyle>
            <a:lvl1pPr indent="0">
              <a:spcBef>
                <a:spcPct val="20000"/>
              </a:spcBef>
              <a:buFont typeface="Arial"/>
              <a:buNone/>
              <a:defRPr sz="2400">
                <a:solidFill>
                  <a:schemeClr val="tx1">
                    <a:lumMod val="85000"/>
                    <a:lumOff val="15000"/>
                  </a:schemeClr>
                </a:solidFill>
                <a:latin typeface="Helvetica Neue Light"/>
                <a:cs typeface="Helvetica Neue Light"/>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s-ES" sz="2000" dirty="0" smtClean="0">
                <a:solidFill>
                  <a:prstClr val="black">
                    <a:lumMod val="85000"/>
                    <a:lumOff val="15000"/>
                  </a:prstClr>
                </a:solidFill>
                <a:latin typeface="Helvetica Neue "/>
              </a:rPr>
              <a:t>CÓMO LO HACEMOS</a:t>
            </a:r>
            <a:endParaRPr lang="es-ES" sz="2000" dirty="0">
              <a:solidFill>
                <a:prstClr val="black">
                  <a:lumMod val="85000"/>
                  <a:lumOff val="15000"/>
                </a:prstClr>
              </a:solidFill>
              <a:latin typeface="Helvetica Neue "/>
            </a:endParaRPr>
          </a:p>
        </p:txBody>
      </p:sp>
      <p:sp>
        <p:nvSpPr>
          <p:cNvPr id="22" name="Elipse 9"/>
          <p:cNvSpPr/>
          <p:nvPr/>
        </p:nvSpPr>
        <p:spPr>
          <a:xfrm>
            <a:off x="3695865" y="530666"/>
            <a:ext cx="325120" cy="339134"/>
          </a:xfrm>
          <a:prstGeom prst="ellipse">
            <a:avLst/>
          </a:prstGeom>
          <a:solidFill>
            <a:srgbClr val="008000"/>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s-ES" dirty="0">
              <a:solidFill>
                <a:prstClr val="white"/>
              </a:solidFill>
            </a:endParaRPr>
          </a:p>
        </p:txBody>
      </p:sp>
      <p:sp>
        <p:nvSpPr>
          <p:cNvPr id="8" name="7 Rectángulo"/>
          <p:cNvSpPr/>
          <p:nvPr/>
        </p:nvSpPr>
        <p:spPr>
          <a:xfrm>
            <a:off x="968994" y="1964977"/>
            <a:ext cx="7342496" cy="2400657"/>
          </a:xfrm>
          <a:prstGeom prst="rect">
            <a:avLst/>
          </a:prstGeom>
        </p:spPr>
        <p:txBody>
          <a:bodyPr wrap="square">
            <a:spAutoFit/>
          </a:bodyPr>
          <a:lstStyle/>
          <a:p>
            <a:pPr algn="ctr"/>
            <a:r>
              <a:rPr lang="es-CO" sz="2500" dirty="0">
                <a:latin typeface="Arial" pitchFamily="34" charset="0"/>
                <a:cs typeface="Arial" pitchFamily="34" charset="0"/>
              </a:rPr>
              <a:t>La </a:t>
            </a:r>
            <a:r>
              <a:rPr lang="es-CO" sz="2500" b="1" dirty="0">
                <a:latin typeface="Arial" pitchFamily="34" charset="0"/>
                <a:cs typeface="Arial" pitchFamily="34" charset="0"/>
              </a:rPr>
              <a:t>Dirección de Parafiscales </a:t>
            </a:r>
            <a:r>
              <a:rPr lang="es-CO" sz="2500" dirty="0">
                <a:latin typeface="Arial" pitchFamily="34" charset="0"/>
                <a:cs typeface="Arial" pitchFamily="34" charset="0"/>
              </a:rPr>
              <a:t>es el área encargada de adelantar las tareas de seguimiento, colaboración y determinación de la adecuada, completa, y oportuna liquidación y pago de las contribuciones parafiscales </a:t>
            </a:r>
            <a:r>
              <a:rPr lang="es-CO" sz="2500" dirty="0" smtClean="0">
                <a:latin typeface="Arial" pitchFamily="34" charset="0"/>
                <a:cs typeface="Arial" pitchFamily="34" charset="0"/>
              </a:rPr>
              <a:t>de </a:t>
            </a:r>
            <a:r>
              <a:rPr lang="es-CO" sz="2500" dirty="0">
                <a:latin typeface="Arial" pitchFamily="34" charset="0"/>
                <a:cs typeface="Arial" pitchFamily="34" charset="0"/>
              </a:rPr>
              <a:t>la Protección Social. </a:t>
            </a:r>
          </a:p>
        </p:txBody>
      </p:sp>
    </p:spTree>
    <p:extLst>
      <p:ext uri="{BB962C8B-B14F-4D97-AF65-F5344CB8AC3E}">
        <p14:creationId xmlns:p14="http://schemas.microsoft.com/office/powerpoint/2010/main" val="2695975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15 Conector recto"/>
          <p:cNvCxnSpPr/>
          <p:nvPr/>
        </p:nvCxnSpPr>
        <p:spPr>
          <a:xfrm>
            <a:off x="4702002" y="2507941"/>
            <a:ext cx="0" cy="288032"/>
          </a:xfrm>
          <a:prstGeom prst="line">
            <a:avLst/>
          </a:prstGeom>
          <a:ln w="28575">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0" name="9 Conector recto"/>
          <p:cNvCxnSpPr/>
          <p:nvPr/>
        </p:nvCxnSpPr>
        <p:spPr>
          <a:xfrm>
            <a:off x="4702002" y="1927797"/>
            <a:ext cx="0" cy="576064"/>
          </a:xfrm>
          <a:prstGeom prst="line">
            <a:avLst/>
          </a:prstGeom>
          <a:ln w="28575">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1" name="Conector recto de flecha 20"/>
          <p:cNvCxnSpPr/>
          <p:nvPr/>
        </p:nvCxnSpPr>
        <p:spPr>
          <a:xfrm>
            <a:off x="1054100" y="715214"/>
            <a:ext cx="7165340" cy="0"/>
          </a:xfrm>
          <a:prstGeom prst="straightConnector1">
            <a:avLst/>
          </a:prstGeom>
          <a:ln>
            <a:solidFill>
              <a:schemeClr val="tx1">
                <a:lumMod val="85000"/>
                <a:lumOff val="1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24" name="Elipse 23"/>
          <p:cNvSpPr/>
          <p:nvPr/>
        </p:nvSpPr>
        <p:spPr>
          <a:xfrm>
            <a:off x="3698240" y="528480"/>
            <a:ext cx="325120" cy="339134"/>
          </a:xfrm>
          <a:prstGeom prst="ellipse">
            <a:avLst/>
          </a:prstGeom>
          <a:solidFill>
            <a:srgbClr val="AFC6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solidFill>
                <a:prstClr val="white"/>
              </a:solidFill>
            </a:endParaRPr>
          </a:p>
        </p:txBody>
      </p:sp>
      <p:sp>
        <p:nvSpPr>
          <p:cNvPr id="25" name="Marcador de contenido 2"/>
          <p:cNvSpPr txBox="1">
            <a:spLocks/>
          </p:cNvSpPr>
          <p:nvPr/>
        </p:nvSpPr>
        <p:spPr>
          <a:xfrm>
            <a:off x="3982719" y="336141"/>
            <a:ext cx="3264241" cy="396240"/>
          </a:xfrm>
          <a:prstGeom prst="rect">
            <a:avLst/>
          </a:prstGeom>
        </p:spPr>
        <p:txBody>
          <a:bodyPr vert="horz" lIns="91440" tIns="45720" rIns="91440" bIns="45720" rtlCol="0">
            <a:noAutofit/>
          </a:bodyPr>
          <a:lstStyle>
            <a:lvl1pPr indent="0">
              <a:spcBef>
                <a:spcPct val="20000"/>
              </a:spcBef>
              <a:buFont typeface="Arial"/>
              <a:buNone/>
              <a:defRPr sz="2400">
                <a:solidFill>
                  <a:schemeClr val="tx1">
                    <a:lumMod val="85000"/>
                    <a:lumOff val="15000"/>
                  </a:schemeClr>
                </a:solidFill>
                <a:latin typeface="Helvetica Neue Light"/>
                <a:cs typeface="Helvetica Neue Light"/>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s-ES" sz="2000" dirty="0" smtClean="0">
                <a:solidFill>
                  <a:prstClr val="black">
                    <a:lumMod val="85000"/>
                    <a:lumOff val="15000"/>
                  </a:prstClr>
                </a:solidFill>
                <a:latin typeface="Helvetica Neue "/>
              </a:rPr>
              <a:t>ESTRUCTURA </a:t>
            </a:r>
            <a:endParaRPr lang="es-ES" sz="2000" dirty="0">
              <a:solidFill>
                <a:prstClr val="black">
                  <a:lumMod val="85000"/>
                  <a:lumOff val="15000"/>
                </a:prstClr>
              </a:solidFill>
              <a:latin typeface="Helvetica Neue "/>
            </a:endParaRPr>
          </a:p>
        </p:txBody>
      </p:sp>
      <p:sp>
        <p:nvSpPr>
          <p:cNvPr id="22" name="Elipse 9"/>
          <p:cNvSpPr/>
          <p:nvPr/>
        </p:nvSpPr>
        <p:spPr>
          <a:xfrm>
            <a:off x="3695865" y="530666"/>
            <a:ext cx="325120" cy="339134"/>
          </a:xfrm>
          <a:prstGeom prst="ellipse">
            <a:avLst/>
          </a:prstGeom>
          <a:solidFill>
            <a:srgbClr val="008000"/>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s-ES" dirty="0">
              <a:solidFill>
                <a:prstClr val="white"/>
              </a:solidFill>
            </a:endParaRPr>
          </a:p>
        </p:txBody>
      </p:sp>
      <p:sp>
        <p:nvSpPr>
          <p:cNvPr id="9" name="8 Rectángulo"/>
          <p:cNvSpPr/>
          <p:nvPr/>
        </p:nvSpPr>
        <p:spPr>
          <a:xfrm>
            <a:off x="2573317" y="1135711"/>
            <a:ext cx="4176464" cy="792086"/>
          </a:xfrm>
          <a:prstGeom prst="rect">
            <a:avLst/>
          </a:prstGeom>
          <a:solidFill>
            <a:schemeClr val="accent5">
              <a:lumMod val="5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s-CO" sz="2400" b="1" dirty="0" smtClean="0">
                <a:solidFill>
                  <a:schemeClr val="bg1"/>
                </a:solidFill>
                <a:latin typeface="Arial" pitchFamily="34" charset="0"/>
                <a:cs typeface="Arial" pitchFamily="34" charset="0"/>
              </a:rPr>
              <a:t>Dirección de Parafiscales</a:t>
            </a:r>
            <a:endParaRPr lang="es-CO" sz="2400" b="1" dirty="0">
              <a:solidFill>
                <a:schemeClr val="bg1"/>
              </a:solidFill>
              <a:latin typeface="Arial" pitchFamily="34" charset="0"/>
              <a:cs typeface="Arial" pitchFamily="34" charset="0"/>
            </a:endParaRPr>
          </a:p>
        </p:txBody>
      </p:sp>
      <p:sp>
        <p:nvSpPr>
          <p:cNvPr id="11" name="10 Rectángulo"/>
          <p:cNvSpPr/>
          <p:nvPr/>
        </p:nvSpPr>
        <p:spPr>
          <a:xfrm>
            <a:off x="226045" y="2795973"/>
            <a:ext cx="2707312" cy="839519"/>
          </a:xfrm>
          <a:prstGeom prst="rect">
            <a:avLst/>
          </a:prstGeom>
          <a:solidFill>
            <a:schemeClr val="accent5">
              <a:lumMod val="50000"/>
            </a:schemeClr>
          </a:solidFill>
          <a:ln/>
        </p:spPr>
        <p:style>
          <a:lnRef idx="0">
            <a:schemeClr val="accent5"/>
          </a:lnRef>
          <a:fillRef idx="3">
            <a:schemeClr val="accent5"/>
          </a:fillRef>
          <a:effectRef idx="3">
            <a:schemeClr val="accent5"/>
          </a:effectRef>
          <a:fontRef idx="minor">
            <a:schemeClr val="lt1"/>
          </a:fontRef>
        </p:style>
        <p:txBody>
          <a:bodyPr rtlCol="0" anchor="ctr" anchorCtr="0"/>
          <a:lstStyle/>
          <a:p>
            <a:pPr algn="ctr"/>
            <a:r>
              <a:rPr lang="es-CO" sz="1600" b="1" dirty="0" smtClean="0">
                <a:solidFill>
                  <a:schemeClr val="bg1"/>
                </a:solidFill>
                <a:latin typeface="Arial" pitchFamily="34" charset="0"/>
                <a:cs typeface="Arial" pitchFamily="34" charset="0"/>
              </a:rPr>
              <a:t>Subdirección de Integración del Sistema de Aportes Parafiscales</a:t>
            </a:r>
            <a:endParaRPr lang="es-CO" sz="1600" b="1" dirty="0">
              <a:solidFill>
                <a:schemeClr val="bg1"/>
              </a:solidFill>
              <a:latin typeface="Arial" pitchFamily="34" charset="0"/>
              <a:cs typeface="Arial" pitchFamily="34" charset="0"/>
            </a:endParaRPr>
          </a:p>
        </p:txBody>
      </p:sp>
      <p:sp>
        <p:nvSpPr>
          <p:cNvPr id="12" name="11 Rectángulo"/>
          <p:cNvSpPr/>
          <p:nvPr/>
        </p:nvSpPr>
        <p:spPr>
          <a:xfrm>
            <a:off x="3336976" y="2774789"/>
            <a:ext cx="2702756" cy="860703"/>
          </a:xfrm>
          <a:prstGeom prst="rect">
            <a:avLst/>
          </a:prstGeom>
          <a:solidFill>
            <a:schemeClr val="accent5">
              <a:lumMod val="50000"/>
            </a:schemeClr>
          </a:solidFill>
          <a:ln/>
        </p:spPr>
        <p:style>
          <a:lnRef idx="0">
            <a:schemeClr val="accent5"/>
          </a:lnRef>
          <a:fillRef idx="3">
            <a:schemeClr val="accent5"/>
          </a:fillRef>
          <a:effectRef idx="3">
            <a:schemeClr val="accent5"/>
          </a:effectRef>
          <a:fontRef idx="minor">
            <a:schemeClr val="lt1"/>
          </a:fontRef>
        </p:style>
        <p:txBody>
          <a:bodyPr rtlCol="0" anchor="ctr" anchorCtr="0"/>
          <a:lstStyle/>
          <a:p>
            <a:pPr algn="ctr"/>
            <a:r>
              <a:rPr lang="es-CO" sz="1600" b="1" dirty="0" smtClean="0">
                <a:solidFill>
                  <a:schemeClr val="bg1"/>
                </a:solidFill>
                <a:latin typeface="Arial" pitchFamily="34" charset="0"/>
                <a:cs typeface="Arial" pitchFamily="34" charset="0"/>
              </a:rPr>
              <a:t>Subdirección de Determinación de Obligaciones</a:t>
            </a:r>
            <a:endParaRPr lang="es-CO" sz="1600" b="1" dirty="0">
              <a:solidFill>
                <a:schemeClr val="bg1"/>
              </a:solidFill>
              <a:latin typeface="Arial" pitchFamily="34" charset="0"/>
              <a:cs typeface="Arial" pitchFamily="34" charset="0"/>
            </a:endParaRPr>
          </a:p>
        </p:txBody>
      </p:sp>
      <p:sp>
        <p:nvSpPr>
          <p:cNvPr id="13" name="12 Rectángulo"/>
          <p:cNvSpPr/>
          <p:nvPr/>
        </p:nvSpPr>
        <p:spPr>
          <a:xfrm>
            <a:off x="6346206" y="2757623"/>
            <a:ext cx="2415014" cy="877869"/>
          </a:xfrm>
          <a:prstGeom prst="rect">
            <a:avLst/>
          </a:prstGeom>
          <a:solidFill>
            <a:schemeClr val="accent5">
              <a:lumMod val="50000"/>
            </a:schemeClr>
          </a:solidFill>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CO" sz="1600" b="1" dirty="0">
                <a:solidFill>
                  <a:schemeClr val="bg1"/>
                </a:solidFill>
                <a:latin typeface="Arial" pitchFamily="34" charset="0"/>
                <a:cs typeface="Arial" pitchFamily="34" charset="0"/>
              </a:rPr>
              <a:t>Subdirección de Cobranzas</a:t>
            </a:r>
          </a:p>
        </p:txBody>
      </p:sp>
      <p:cxnSp>
        <p:nvCxnSpPr>
          <p:cNvPr id="14" name="13 Conector recto"/>
          <p:cNvCxnSpPr/>
          <p:nvPr/>
        </p:nvCxnSpPr>
        <p:spPr>
          <a:xfrm>
            <a:off x="1579701" y="2503861"/>
            <a:ext cx="5966942" cy="0"/>
          </a:xfrm>
          <a:prstGeom prst="line">
            <a:avLst/>
          </a:prstGeom>
          <a:ln w="28575">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5" name="14 Conector recto"/>
          <p:cNvCxnSpPr/>
          <p:nvPr/>
        </p:nvCxnSpPr>
        <p:spPr>
          <a:xfrm>
            <a:off x="1579701" y="2507941"/>
            <a:ext cx="0" cy="288032"/>
          </a:xfrm>
          <a:prstGeom prst="line">
            <a:avLst/>
          </a:prstGeom>
          <a:ln w="28575">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7" name="16 Conector recto"/>
          <p:cNvCxnSpPr/>
          <p:nvPr/>
        </p:nvCxnSpPr>
        <p:spPr>
          <a:xfrm>
            <a:off x="7532427" y="2503861"/>
            <a:ext cx="0" cy="288032"/>
          </a:xfrm>
          <a:prstGeom prst="line">
            <a:avLst/>
          </a:prstGeom>
          <a:ln w="28575">
            <a:solidFill>
              <a:schemeClr val="tx1"/>
            </a:solidFill>
          </a:ln>
        </p:spPr>
        <p:style>
          <a:lnRef idx="1">
            <a:schemeClr val="accent3"/>
          </a:lnRef>
          <a:fillRef idx="0">
            <a:schemeClr val="accent3"/>
          </a:fillRef>
          <a:effectRef idx="0">
            <a:schemeClr val="accent3"/>
          </a:effectRef>
          <a:fontRef idx="minor">
            <a:schemeClr val="tx1"/>
          </a:fontRef>
        </p:style>
      </p:cxnSp>
      <p:sp>
        <p:nvSpPr>
          <p:cNvPr id="18" name="17 Rectángulo redondeado"/>
          <p:cNvSpPr/>
          <p:nvPr/>
        </p:nvSpPr>
        <p:spPr>
          <a:xfrm>
            <a:off x="226045" y="4380931"/>
            <a:ext cx="2707312" cy="1787858"/>
          </a:xfrm>
          <a:prstGeom prst="roundRect">
            <a:avLst/>
          </a:prstGeom>
          <a:solidFill>
            <a:srgbClr val="FFFFCC"/>
          </a:solidFill>
          <a:ln>
            <a:solidFill>
              <a:srgbClr val="FFC000"/>
            </a:solidFill>
          </a:ln>
        </p:spPr>
        <p:style>
          <a:lnRef idx="1">
            <a:schemeClr val="accent6"/>
          </a:lnRef>
          <a:fillRef idx="2">
            <a:schemeClr val="accent6"/>
          </a:fillRef>
          <a:effectRef idx="1">
            <a:schemeClr val="accent6"/>
          </a:effectRef>
          <a:fontRef idx="minor">
            <a:schemeClr val="dk1"/>
          </a:fontRef>
        </p:style>
        <p:txBody>
          <a:bodyPr rtlCol="0" anchor="ctr"/>
          <a:lstStyle/>
          <a:p>
            <a:pPr lvl="0" algn="ctr"/>
            <a:r>
              <a:rPr lang="es-ES" sz="1400" b="1" dirty="0" smtClean="0">
                <a:latin typeface="Arial" pitchFamily="34" charset="0"/>
                <a:cs typeface="Arial" pitchFamily="34" charset="0"/>
              </a:rPr>
              <a:t>Identifica </a:t>
            </a:r>
            <a:r>
              <a:rPr lang="es-ES" sz="1400" b="1" dirty="0">
                <a:latin typeface="Arial" pitchFamily="34" charset="0"/>
                <a:cs typeface="Arial" pitchFamily="34" charset="0"/>
              </a:rPr>
              <a:t>presuntos casos de </a:t>
            </a:r>
            <a:r>
              <a:rPr lang="es-ES" sz="1400" b="1" dirty="0" smtClean="0">
                <a:latin typeface="Arial" pitchFamily="34" charset="0"/>
                <a:cs typeface="Arial" pitchFamily="34" charset="0"/>
              </a:rPr>
              <a:t>evasión mediante </a:t>
            </a:r>
            <a:r>
              <a:rPr lang="es-ES" sz="1400" b="1" dirty="0">
                <a:latin typeface="Arial" pitchFamily="34" charset="0"/>
                <a:cs typeface="Arial" pitchFamily="34" charset="0"/>
              </a:rPr>
              <a:t>la recepción de denuncias, cruces y análisis de </a:t>
            </a:r>
            <a:r>
              <a:rPr lang="es-ES" sz="1400" b="1" dirty="0" smtClean="0">
                <a:latin typeface="Arial" pitchFamily="34" charset="0"/>
                <a:cs typeface="Arial" pitchFamily="34" charset="0"/>
              </a:rPr>
              <a:t>información de bases de datos. </a:t>
            </a:r>
            <a:endParaRPr lang="es-CO" sz="1400" b="1" dirty="0">
              <a:latin typeface="Arial" pitchFamily="34" charset="0"/>
              <a:cs typeface="Arial" pitchFamily="34" charset="0"/>
            </a:endParaRPr>
          </a:p>
        </p:txBody>
      </p:sp>
      <p:sp>
        <p:nvSpPr>
          <p:cNvPr id="19" name="18 Rectángulo redondeado"/>
          <p:cNvSpPr/>
          <p:nvPr/>
        </p:nvSpPr>
        <p:spPr>
          <a:xfrm>
            <a:off x="3323328" y="4380931"/>
            <a:ext cx="2716404" cy="1787858"/>
          </a:xfrm>
          <a:prstGeom prst="roundRect">
            <a:avLst/>
          </a:prstGeom>
          <a:solidFill>
            <a:schemeClr val="accent3">
              <a:lumMod val="20000"/>
              <a:lumOff val="80000"/>
            </a:schemeClr>
          </a:solidFill>
          <a:ln>
            <a:solidFill>
              <a:srgbClr val="003300"/>
            </a:solidFill>
          </a:ln>
        </p:spPr>
        <p:style>
          <a:lnRef idx="1">
            <a:schemeClr val="accent6"/>
          </a:lnRef>
          <a:fillRef idx="2">
            <a:schemeClr val="accent6"/>
          </a:fillRef>
          <a:effectRef idx="1">
            <a:schemeClr val="accent6"/>
          </a:effectRef>
          <a:fontRef idx="minor">
            <a:schemeClr val="dk1"/>
          </a:fontRef>
        </p:style>
        <p:txBody>
          <a:bodyPr rtlCol="0" anchor="ctr"/>
          <a:lstStyle/>
          <a:p>
            <a:pPr lvl="0" algn="ctr"/>
            <a:r>
              <a:rPr lang="es-CO" sz="1400" b="1" dirty="0" smtClean="0">
                <a:latin typeface="Arial" pitchFamily="34" charset="0"/>
                <a:cs typeface="Arial" pitchFamily="34" charset="0"/>
              </a:rPr>
              <a:t>Realiza investigaciones para </a:t>
            </a:r>
            <a:r>
              <a:rPr lang="es-CO" sz="1400" b="1" dirty="0">
                <a:latin typeface="Arial" pitchFamily="34" charset="0"/>
                <a:cs typeface="Arial" pitchFamily="34" charset="0"/>
              </a:rPr>
              <a:t>verificar el cumplimiento de las obligaciones </a:t>
            </a:r>
            <a:r>
              <a:rPr lang="es-CO" sz="1400" b="1" dirty="0" smtClean="0">
                <a:latin typeface="Arial" pitchFamily="34" charset="0"/>
                <a:cs typeface="Arial" pitchFamily="34" charset="0"/>
              </a:rPr>
              <a:t>relacionadas </a:t>
            </a:r>
            <a:r>
              <a:rPr lang="es-CO" sz="1400" b="1" dirty="0">
                <a:latin typeface="Arial" pitchFamily="34" charset="0"/>
                <a:cs typeface="Arial" pitchFamily="34" charset="0"/>
              </a:rPr>
              <a:t>con </a:t>
            </a:r>
            <a:r>
              <a:rPr lang="es-CO" sz="1400" b="1" dirty="0" smtClean="0">
                <a:latin typeface="Arial" pitchFamily="34" charset="0"/>
                <a:cs typeface="Arial" pitchFamily="34" charset="0"/>
              </a:rPr>
              <a:t>liquidación </a:t>
            </a:r>
            <a:r>
              <a:rPr lang="es-CO" sz="1400" b="1" dirty="0">
                <a:latin typeface="Arial" pitchFamily="34" charset="0"/>
                <a:cs typeface="Arial" pitchFamily="34" charset="0"/>
              </a:rPr>
              <a:t>y pago de </a:t>
            </a:r>
            <a:r>
              <a:rPr lang="es-CO" sz="1400" b="1" dirty="0" smtClean="0">
                <a:latin typeface="Arial" pitchFamily="34" charset="0"/>
                <a:cs typeface="Arial" pitchFamily="34" charset="0"/>
              </a:rPr>
              <a:t>los aportes.</a:t>
            </a:r>
            <a:endParaRPr lang="es-CO" sz="1400" b="1" dirty="0">
              <a:latin typeface="Arial" pitchFamily="34" charset="0"/>
              <a:cs typeface="Arial" pitchFamily="34" charset="0"/>
            </a:endParaRPr>
          </a:p>
        </p:txBody>
      </p:sp>
      <p:sp>
        <p:nvSpPr>
          <p:cNvPr id="20" name="19 Rectángulo redondeado"/>
          <p:cNvSpPr/>
          <p:nvPr/>
        </p:nvSpPr>
        <p:spPr>
          <a:xfrm>
            <a:off x="6250499" y="4380931"/>
            <a:ext cx="2592288" cy="178785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lvl="0" algn="ctr"/>
            <a:r>
              <a:rPr lang="es-CO" sz="1400" b="1" dirty="0" smtClean="0">
                <a:latin typeface="Arial" pitchFamily="34" charset="0"/>
                <a:cs typeface="Arial" pitchFamily="34" charset="0"/>
              </a:rPr>
              <a:t>Realiza y dirige acciones </a:t>
            </a:r>
            <a:r>
              <a:rPr lang="es-CO" sz="1400" b="1" dirty="0">
                <a:latin typeface="Arial" pitchFamily="34" charset="0"/>
                <a:cs typeface="Arial" pitchFamily="34" charset="0"/>
              </a:rPr>
              <a:t>de cobro persuasivas y coactivas </a:t>
            </a:r>
            <a:r>
              <a:rPr lang="es-CO" sz="1400" b="1" dirty="0" smtClean="0">
                <a:latin typeface="Arial" pitchFamily="34" charset="0"/>
                <a:cs typeface="Arial" pitchFamily="34" charset="0"/>
              </a:rPr>
              <a:t>para recuperar las contribuciones que se dejaron de pagar</a:t>
            </a:r>
            <a:endParaRPr lang="es-CO" sz="1400" b="1" dirty="0">
              <a:latin typeface="Arial" pitchFamily="34" charset="0"/>
              <a:cs typeface="Arial" pitchFamily="34" charset="0"/>
            </a:endParaRPr>
          </a:p>
        </p:txBody>
      </p:sp>
      <p:sp>
        <p:nvSpPr>
          <p:cNvPr id="2" name="1 Flecha abajo"/>
          <p:cNvSpPr/>
          <p:nvPr/>
        </p:nvSpPr>
        <p:spPr>
          <a:xfrm>
            <a:off x="1296537" y="3807725"/>
            <a:ext cx="450376" cy="464024"/>
          </a:xfrm>
          <a:prstGeom prst="downArrow">
            <a:avLst/>
          </a:prstGeom>
          <a:solidFill>
            <a:schemeClr val="bg1">
              <a:lumMod val="6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CO"/>
          </a:p>
        </p:txBody>
      </p:sp>
      <p:sp>
        <p:nvSpPr>
          <p:cNvPr id="23" name="22 Flecha abajo"/>
          <p:cNvSpPr/>
          <p:nvPr/>
        </p:nvSpPr>
        <p:spPr>
          <a:xfrm>
            <a:off x="4476814" y="3807725"/>
            <a:ext cx="450376" cy="464024"/>
          </a:xfrm>
          <a:prstGeom prst="downArrow">
            <a:avLst/>
          </a:prstGeom>
          <a:solidFill>
            <a:schemeClr val="bg1">
              <a:lumMod val="6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CO"/>
          </a:p>
        </p:txBody>
      </p:sp>
      <p:sp>
        <p:nvSpPr>
          <p:cNvPr id="26" name="25 Flecha abajo"/>
          <p:cNvSpPr/>
          <p:nvPr/>
        </p:nvSpPr>
        <p:spPr>
          <a:xfrm>
            <a:off x="7532427" y="3807725"/>
            <a:ext cx="450376" cy="464024"/>
          </a:xfrm>
          <a:prstGeom prst="downArrow">
            <a:avLst/>
          </a:prstGeom>
          <a:solidFill>
            <a:schemeClr val="bg1">
              <a:lumMod val="6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1345450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Conector recto de flecha 20"/>
          <p:cNvCxnSpPr/>
          <p:nvPr/>
        </p:nvCxnSpPr>
        <p:spPr>
          <a:xfrm flipV="1">
            <a:off x="1163284" y="930063"/>
            <a:ext cx="7434807" cy="17167"/>
          </a:xfrm>
          <a:prstGeom prst="straightConnector1">
            <a:avLst/>
          </a:prstGeom>
          <a:ln>
            <a:solidFill>
              <a:schemeClr val="tx1">
                <a:lumMod val="85000"/>
                <a:lumOff val="1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24" name="Elipse 23"/>
          <p:cNvSpPr/>
          <p:nvPr/>
        </p:nvSpPr>
        <p:spPr>
          <a:xfrm>
            <a:off x="3698240" y="528480"/>
            <a:ext cx="325120" cy="339134"/>
          </a:xfrm>
          <a:prstGeom prst="ellipse">
            <a:avLst/>
          </a:prstGeom>
          <a:solidFill>
            <a:srgbClr val="AFC6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solidFill>
                <a:prstClr val="white"/>
              </a:solidFill>
            </a:endParaRPr>
          </a:p>
        </p:txBody>
      </p:sp>
      <p:sp>
        <p:nvSpPr>
          <p:cNvPr id="25" name="Marcador de contenido 2"/>
          <p:cNvSpPr txBox="1">
            <a:spLocks/>
          </p:cNvSpPr>
          <p:nvPr/>
        </p:nvSpPr>
        <p:spPr>
          <a:xfrm>
            <a:off x="3982719" y="539337"/>
            <a:ext cx="4506188" cy="396240"/>
          </a:xfrm>
          <a:prstGeom prst="rect">
            <a:avLst/>
          </a:prstGeom>
        </p:spPr>
        <p:txBody>
          <a:bodyPr vert="horz" lIns="91440" tIns="45720" rIns="91440" bIns="45720" rtlCol="0">
            <a:noAutofit/>
          </a:bodyPr>
          <a:lstStyle>
            <a:lvl1pPr indent="0">
              <a:spcBef>
                <a:spcPct val="20000"/>
              </a:spcBef>
              <a:buFont typeface="Arial"/>
              <a:buNone/>
              <a:defRPr sz="2400">
                <a:solidFill>
                  <a:schemeClr val="tx1">
                    <a:lumMod val="85000"/>
                    <a:lumOff val="15000"/>
                  </a:schemeClr>
                </a:solidFill>
                <a:latin typeface="Helvetica Neue Light"/>
                <a:cs typeface="Helvetica Neue Light"/>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s-ES" sz="2000" dirty="0" smtClean="0">
                <a:solidFill>
                  <a:prstClr val="black">
                    <a:lumMod val="85000"/>
                    <a:lumOff val="15000"/>
                  </a:prstClr>
                </a:solidFill>
                <a:latin typeface="Helvetica Neue "/>
              </a:rPr>
              <a:t>TRATAMIENTO PARA APORTANTES</a:t>
            </a:r>
            <a:endParaRPr lang="es-ES" sz="2000" dirty="0">
              <a:solidFill>
                <a:prstClr val="black">
                  <a:lumMod val="85000"/>
                  <a:lumOff val="15000"/>
                </a:prstClr>
              </a:solidFill>
              <a:latin typeface="Helvetica Neue "/>
            </a:endParaRPr>
          </a:p>
        </p:txBody>
      </p:sp>
      <p:sp>
        <p:nvSpPr>
          <p:cNvPr id="22" name="Elipse 9"/>
          <p:cNvSpPr/>
          <p:nvPr/>
        </p:nvSpPr>
        <p:spPr>
          <a:xfrm>
            <a:off x="3695865" y="530666"/>
            <a:ext cx="325120" cy="339134"/>
          </a:xfrm>
          <a:prstGeom prst="ellipse">
            <a:avLst/>
          </a:prstGeom>
          <a:solidFill>
            <a:srgbClr val="008000"/>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s-ES" dirty="0">
              <a:solidFill>
                <a:prstClr val="white"/>
              </a:solidFill>
            </a:endParaRPr>
          </a:p>
        </p:txBody>
      </p:sp>
      <p:sp>
        <p:nvSpPr>
          <p:cNvPr id="27" name="Rectángulo 6"/>
          <p:cNvSpPr/>
          <p:nvPr/>
        </p:nvSpPr>
        <p:spPr>
          <a:xfrm>
            <a:off x="805212" y="1324964"/>
            <a:ext cx="2822659" cy="830997"/>
          </a:xfrm>
          <a:prstGeom prst="rect">
            <a:avLst/>
          </a:prstGeom>
        </p:spPr>
        <p:txBody>
          <a:bodyPr wrap="square">
            <a:spAutoFit/>
          </a:bodyPr>
          <a:lstStyle/>
          <a:p>
            <a:pPr algn="ctr"/>
            <a:r>
              <a:rPr lang="es-ES" sz="2400" b="1" dirty="0" smtClean="0">
                <a:solidFill>
                  <a:srgbClr val="008000"/>
                </a:solidFill>
                <a:latin typeface="Arial" panose="020B0604020202020204" pitchFamily="34" charset="0"/>
                <a:cs typeface="Arial" panose="020B0604020202020204" pitchFamily="34" charset="0"/>
              </a:rPr>
              <a:t>Acciones </a:t>
            </a:r>
          </a:p>
          <a:p>
            <a:pPr algn="ctr"/>
            <a:r>
              <a:rPr lang="es-ES" sz="2400" b="1" dirty="0" smtClean="0">
                <a:solidFill>
                  <a:srgbClr val="008000"/>
                </a:solidFill>
                <a:latin typeface="Arial" panose="020B0604020202020204" pitchFamily="34" charset="0"/>
                <a:cs typeface="Arial" panose="020B0604020202020204" pitchFamily="34" charset="0"/>
              </a:rPr>
              <a:t>Persuasivas</a:t>
            </a:r>
            <a:endParaRPr lang="es-ES" sz="2400" b="1" dirty="0">
              <a:solidFill>
                <a:srgbClr val="008000"/>
              </a:solidFill>
              <a:latin typeface="Arial" panose="020B0604020202020204" pitchFamily="34" charset="0"/>
              <a:cs typeface="Arial" panose="020B0604020202020204" pitchFamily="34" charset="0"/>
            </a:endParaRPr>
          </a:p>
        </p:txBody>
      </p:sp>
      <p:sp>
        <p:nvSpPr>
          <p:cNvPr id="28" name="Rectángulo 7"/>
          <p:cNvSpPr/>
          <p:nvPr/>
        </p:nvSpPr>
        <p:spPr>
          <a:xfrm>
            <a:off x="410670" y="3601347"/>
            <a:ext cx="3217201" cy="830997"/>
          </a:xfrm>
          <a:prstGeom prst="rect">
            <a:avLst/>
          </a:prstGeom>
        </p:spPr>
        <p:txBody>
          <a:bodyPr wrap="square">
            <a:spAutoFit/>
          </a:bodyPr>
          <a:lstStyle/>
          <a:p>
            <a:pPr algn="ctr"/>
            <a:r>
              <a:rPr lang="es-ES" sz="2400" b="1" dirty="0" smtClean="0">
                <a:solidFill>
                  <a:srgbClr val="008000"/>
                </a:solidFill>
                <a:latin typeface="Arial" panose="020B0604020202020204" pitchFamily="34" charset="0"/>
                <a:cs typeface="Arial" panose="020B0604020202020204" pitchFamily="34" charset="0"/>
              </a:rPr>
              <a:t>Contacto directo</a:t>
            </a:r>
          </a:p>
          <a:p>
            <a:pPr algn="ctr"/>
            <a:r>
              <a:rPr lang="es-ES" sz="2400" b="1" dirty="0" smtClean="0">
                <a:solidFill>
                  <a:srgbClr val="008000"/>
                </a:solidFill>
                <a:latin typeface="Arial" panose="020B0604020202020204" pitchFamily="34" charset="0"/>
                <a:cs typeface="Arial" panose="020B0604020202020204" pitchFamily="34" charset="0"/>
              </a:rPr>
              <a:t>Personal </a:t>
            </a:r>
            <a:endParaRPr lang="es-ES" sz="2400" b="1" dirty="0">
              <a:solidFill>
                <a:srgbClr val="008000"/>
              </a:solidFill>
              <a:latin typeface="Arial" panose="020B0604020202020204" pitchFamily="34" charset="0"/>
              <a:cs typeface="Arial" panose="020B0604020202020204" pitchFamily="34" charset="0"/>
            </a:endParaRPr>
          </a:p>
        </p:txBody>
      </p:sp>
      <p:sp>
        <p:nvSpPr>
          <p:cNvPr id="29" name="Rectángulo 5"/>
          <p:cNvSpPr/>
          <p:nvPr/>
        </p:nvSpPr>
        <p:spPr>
          <a:xfrm>
            <a:off x="926428" y="5295697"/>
            <a:ext cx="3708777" cy="87244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just"/>
            <a:endParaRPr lang="es-ES" sz="1600">
              <a:solidFill>
                <a:schemeClr val="accent6"/>
              </a:solidFill>
              <a:latin typeface="Arial" panose="020B0604020202020204" pitchFamily="34" charset="0"/>
              <a:cs typeface="Arial" panose="020B0604020202020204" pitchFamily="34" charset="0"/>
            </a:endParaRPr>
          </a:p>
        </p:txBody>
      </p:sp>
      <p:sp>
        <p:nvSpPr>
          <p:cNvPr id="30" name="Rectángulo 8"/>
          <p:cNvSpPr/>
          <p:nvPr/>
        </p:nvSpPr>
        <p:spPr>
          <a:xfrm>
            <a:off x="734500" y="5413800"/>
            <a:ext cx="2863300" cy="400110"/>
          </a:xfrm>
          <a:prstGeom prst="rect">
            <a:avLst/>
          </a:prstGeom>
        </p:spPr>
        <p:txBody>
          <a:bodyPr wrap="square">
            <a:spAutoFit/>
          </a:bodyPr>
          <a:lstStyle/>
          <a:p>
            <a:pPr algn="ctr"/>
            <a:r>
              <a:rPr lang="es-ES" sz="2000" b="1" dirty="0" smtClean="0">
                <a:solidFill>
                  <a:srgbClr val="008000"/>
                </a:solidFill>
                <a:latin typeface="Arial" panose="020B0604020202020204" pitchFamily="34" charset="0"/>
                <a:cs typeface="Arial" panose="020B0604020202020204" pitchFamily="34" charset="0"/>
              </a:rPr>
              <a:t>Fiscalizaciones</a:t>
            </a:r>
            <a:endParaRPr lang="es-ES" sz="2000" b="1" dirty="0">
              <a:solidFill>
                <a:srgbClr val="008000"/>
              </a:solidFill>
              <a:latin typeface="Arial" panose="020B0604020202020204" pitchFamily="34" charset="0"/>
              <a:cs typeface="Arial" panose="020B0604020202020204" pitchFamily="34" charset="0"/>
            </a:endParaRPr>
          </a:p>
        </p:txBody>
      </p:sp>
      <p:sp>
        <p:nvSpPr>
          <p:cNvPr id="31" name="30 CuadroTexto"/>
          <p:cNvSpPr txBox="1"/>
          <p:nvPr/>
        </p:nvSpPr>
        <p:spPr>
          <a:xfrm>
            <a:off x="3807424" y="1351217"/>
            <a:ext cx="4695133" cy="830997"/>
          </a:xfrm>
          <a:prstGeom prst="rect">
            <a:avLst/>
          </a:prstGeom>
          <a:noFill/>
        </p:spPr>
        <p:txBody>
          <a:bodyPr wrap="square" rtlCol="0">
            <a:spAutoFit/>
          </a:bodyPr>
          <a:lstStyle/>
          <a:p>
            <a:pPr marL="285750" indent="-285750" algn="just">
              <a:buFont typeface="Arial" panose="020B0604020202020204" pitchFamily="34" charset="0"/>
              <a:buChar char="•"/>
            </a:pPr>
            <a:r>
              <a:rPr lang="es-CO" sz="1600" b="1" dirty="0" smtClean="0">
                <a:latin typeface="Arial" panose="020B0604020202020204" pitchFamily="34" charset="0"/>
                <a:cs typeface="Arial" panose="020B0604020202020204" pitchFamily="34" charset="0"/>
              </a:rPr>
              <a:t>Comunicaciones</a:t>
            </a:r>
            <a:r>
              <a:rPr lang="es-CO" sz="1600" dirty="0" smtClean="0">
                <a:latin typeface="Arial" panose="020B0604020202020204" pitchFamily="34" charset="0"/>
                <a:cs typeface="Arial" panose="020B0604020202020204" pitchFamily="34" charset="0"/>
              </a:rPr>
              <a:t> dirigidas a </a:t>
            </a:r>
            <a:r>
              <a:rPr lang="es-CO" sz="1600" b="1" dirty="0" smtClean="0">
                <a:latin typeface="Arial" panose="020B0604020202020204" pitchFamily="34" charset="0"/>
                <a:cs typeface="Arial" panose="020B0604020202020204" pitchFamily="34" charset="0"/>
              </a:rPr>
              <a:t>obligados</a:t>
            </a:r>
            <a:r>
              <a:rPr lang="es-CO" sz="1600" dirty="0" smtClean="0">
                <a:latin typeface="Arial" panose="020B0604020202020204" pitchFamily="34" charset="0"/>
                <a:cs typeface="Arial" panose="020B0604020202020204" pitchFamily="34" charset="0"/>
              </a:rPr>
              <a:t> para buscar un </a:t>
            </a:r>
            <a:r>
              <a:rPr lang="es-CO" sz="1600" b="1" dirty="0" smtClean="0">
                <a:latin typeface="Arial" panose="020B0604020202020204" pitchFamily="34" charset="0"/>
                <a:cs typeface="Arial" panose="020B0604020202020204" pitchFamily="34" charset="0"/>
              </a:rPr>
              <a:t>cambio de comportamiento </a:t>
            </a:r>
            <a:r>
              <a:rPr lang="es-CO" sz="1600" dirty="0" smtClean="0">
                <a:latin typeface="Arial" panose="020B0604020202020204" pitchFamily="34" charset="0"/>
                <a:cs typeface="Arial" panose="020B0604020202020204" pitchFamily="34" charset="0"/>
              </a:rPr>
              <a:t>en el correcto y oportuno pago aportes.</a:t>
            </a:r>
          </a:p>
        </p:txBody>
      </p:sp>
      <p:sp>
        <p:nvSpPr>
          <p:cNvPr id="32" name="31 CuadroTexto"/>
          <p:cNvSpPr txBox="1"/>
          <p:nvPr/>
        </p:nvSpPr>
        <p:spPr>
          <a:xfrm>
            <a:off x="3778359" y="2665391"/>
            <a:ext cx="4873720" cy="1969770"/>
          </a:xfrm>
          <a:prstGeom prst="rect">
            <a:avLst/>
          </a:prstGeom>
          <a:noFill/>
        </p:spPr>
        <p:txBody>
          <a:bodyPr wrap="square" rtlCol="0">
            <a:spAutoFit/>
          </a:bodyPr>
          <a:lstStyle/>
          <a:p>
            <a:pPr marL="285750" indent="-285750" algn="just">
              <a:buFont typeface="Arial" panose="020B0604020202020204" pitchFamily="34" charset="0"/>
              <a:buChar char="•"/>
            </a:pPr>
            <a:r>
              <a:rPr lang="es-CO" sz="1600" b="1" dirty="0" smtClean="0">
                <a:latin typeface="Arial" panose="020B0604020202020204" pitchFamily="34" charset="0"/>
                <a:cs typeface="Arial" panose="020B0604020202020204" pitchFamily="34" charset="0"/>
              </a:rPr>
              <a:t>Capacitaciones </a:t>
            </a:r>
            <a:r>
              <a:rPr lang="es-CO" sz="1600" dirty="0" smtClean="0">
                <a:latin typeface="Arial" panose="020B0604020202020204" pitchFamily="34" charset="0"/>
                <a:cs typeface="Arial" panose="020B0604020202020204" pitchFamily="34" charset="0"/>
              </a:rPr>
              <a:t>para </a:t>
            </a:r>
            <a:r>
              <a:rPr lang="es-CO" sz="1600" b="1" dirty="0" smtClean="0">
                <a:latin typeface="Arial" panose="020B0604020202020204" pitchFamily="34" charset="0"/>
                <a:cs typeface="Arial" panose="020B0604020202020204" pitchFamily="34" charset="0"/>
              </a:rPr>
              <a:t>orientar </a:t>
            </a:r>
            <a:r>
              <a:rPr lang="es-CO" sz="1600" dirty="0" smtClean="0">
                <a:latin typeface="Arial" panose="020B0604020202020204" pitchFamily="34" charset="0"/>
                <a:cs typeface="Arial" panose="020B0604020202020204" pitchFamily="34" charset="0"/>
              </a:rPr>
              <a:t>a los obligados en </a:t>
            </a:r>
            <a:r>
              <a:rPr lang="es-CO" sz="1600" b="1" dirty="0" smtClean="0">
                <a:latin typeface="Arial" panose="020B0604020202020204" pitchFamily="34" charset="0"/>
                <a:cs typeface="Arial" panose="020B0604020202020204" pitchFamily="34" charset="0"/>
              </a:rPr>
              <a:t>aportar correcta y oportunamente.</a:t>
            </a:r>
          </a:p>
          <a:p>
            <a:pPr marL="285750" indent="-285750" algn="just">
              <a:buFont typeface="Arial" panose="020B0604020202020204" pitchFamily="34" charset="0"/>
              <a:buChar char="•"/>
            </a:pPr>
            <a:endParaRPr lang="es-CO" sz="1000"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CO" sz="1600" dirty="0" smtClean="0">
                <a:latin typeface="Arial" panose="020B0604020202020204" pitchFamily="34" charset="0"/>
                <a:cs typeface="Arial" panose="020B0604020202020204" pitchFamily="34" charset="0"/>
              </a:rPr>
              <a:t>Visitas para revisar cómo los aportantes realizan sus aportes y que </a:t>
            </a:r>
            <a:r>
              <a:rPr lang="es-CO" sz="1600" b="1" dirty="0" smtClean="0">
                <a:latin typeface="Arial" panose="020B0604020202020204" pitchFamily="34" charset="0"/>
                <a:cs typeface="Arial" panose="020B0604020202020204" pitchFamily="34" charset="0"/>
              </a:rPr>
              <a:t>corrijan las situaciones irregulares voluntariamente</a:t>
            </a:r>
            <a:r>
              <a:rPr lang="es-CO" sz="1600" dirty="0" smtClean="0">
                <a:latin typeface="Arial" panose="020B0604020202020204" pitchFamily="34" charset="0"/>
                <a:cs typeface="Arial" panose="020B0604020202020204" pitchFamily="34" charset="0"/>
              </a:rPr>
              <a:t>.</a:t>
            </a:r>
          </a:p>
          <a:p>
            <a:pPr marL="285750" indent="-285750" algn="just">
              <a:buFont typeface="Arial" panose="020B0604020202020204" pitchFamily="34" charset="0"/>
              <a:buChar char="•"/>
            </a:pPr>
            <a:endParaRPr lang="es-CO" sz="16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CO" sz="1600" b="1" dirty="0" smtClean="0">
                <a:latin typeface="Arial" panose="020B0604020202020204" pitchFamily="34" charset="0"/>
                <a:cs typeface="Arial" panose="020B0604020202020204" pitchFamily="34" charset="0"/>
              </a:rPr>
              <a:t>Validar información </a:t>
            </a:r>
            <a:endParaRPr lang="es-CO" sz="1600" b="1" dirty="0">
              <a:latin typeface="Arial" panose="020B0604020202020204" pitchFamily="34" charset="0"/>
              <a:cs typeface="Arial" panose="020B0604020202020204" pitchFamily="34" charset="0"/>
            </a:endParaRPr>
          </a:p>
        </p:txBody>
      </p:sp>
      <p:sp>
        <p:nvSpPr>
          <p:cNvPr id="33" name="32 CuadroTexto"/>
          <p:cNvSpPr txBox="1"/>
          <p:nvPr/>
        </p:nvSpPr>
        <p:spPr>
          <a:xfrm>
            <a:off x="3807424" y="5268369"/>
            <a:ext cx="4844654" cy="584775"/>
          </a:xfrm>
          <a:prstGeom prst="rect">
            <a:avLst/>
          </a:prstGeom>
          <a:noFill/>
        </p:spPr>
        <p:txBody>
          <a:bodyPr wrap="square" rtlCol="0">
            <a:spAutoFit/>
          </a:bodyPr>
          <a:lstStyle/>
          <a:p>
            <a:pPr marL="285750" indent="-285750" algn="just">
              <a:buFont typeface="Arial" panose="020B0604020202020204" pitchFamily="34" charset="0"/>
              <a:buChar char="•"/>
            </a:pPr>
            <a:r>
              <a:rPr lang="es-CO" sz="1600" b="1" dirty="0" smtClean="0">
                <a:latin typeface="Arial" panose="020B0604020202020204" pitchFamily="34" charset="0"/>
                <a:cs typeface="Arial" panose="020B0604020202020204" pitchFamily="34" charset="0"/>
              </a:rPr>
              <a:t>Contrastar obligaciones reales </a:t>
            </a:r>
            <a:r>
              <a:rPr lang="es-CO" sz="1600" dirty="0" smtClean="0">
                <a:latin typeface="Arial" panose="020B0604020202020204" pitchFamily="34" charset="0"/>
                <a:cs typeface="Arial" panose="020B0604020202020204" pitchFamily="34" charset="0"/>
              </a:rPr>
              <a:t>de los obligados con sus </a:t>
            </a:r>
            <a:r>
              <a:rPr lang="es-CO" sz="1600" b="1" dirty="0" smtClean="0">
                <a:latin typeface="Arial" panose="020B0604020202020204" pitchFamily="34" charset="0"/>
                <a:cs typeface="Arial" panose="020B0604020202020204" pitchFamily="34" charset="0"/>
              </a:rPr>
              <a:t>obligaciones declaradas.  </a:t>
            </a:r>
            <a:endParaRPr lang="es-CO" sz="1600" b="1" dirty="0">
              <a:latin typeface="Arial" panose="020B0604020202020204" pitchFamily="34" charset="0"/>
              <a:cs typeface="Arial" panose="020B0604020202020204" pitchFamily="34" charset="0"/>
            </a:endParaRPr>
          </a:p>
        </p:txBody>
      </p:sp>
      <p:sp>
        <p:nvSpPr>
          <p:cNvPr id="34" name="33 CuadroTexto"/>
          <p:cNvSpPr txBox="1"/>
          <p:nvPr/>
        </p:nvSpPr>
        <p:spPr>
          <a:xfrm>
            <a:off x="388298" y="6415022"/>
            <a:ext cx="8496944" cy="27699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s-CO" sz="1200" b="1" dirty="0" smtClean="0">
                <a:latin typeface="Arial" panose="020B0604020202020204" pitchFamily="34" charset="0"/>
                <a:cs typeface="Arial" panose="020B0604020202020204" pitchFamily="34" charset="0"/>
              </a:rPr>
              <a:t>La selección de cualquiera de los tratamientos se realiza con metodologías de probabilidad </a:t>
            </a:r>
            <a:endParaRPr lang="es-CO" sz="1200" b="1" dirty="0">
              <a:latin typeface="Arial" panose="020B0604020202020204" pitchFamily="34" charset="0"/>
              <a:cs typeface="Arial" panose="020B0604020202020204" pitchFamily="34" charset="0"/>
            </a:endParaRPr>
          </a:p>
        </p:txBody>
      </p:sp>
      <p:sp>
        <p:nvSpPr>
          <p:cNvPr id="35" name="34 Abrir llave"/>
          <p:cNvSpPr/>
          <p:nvPr/>
        </p:nvSpPr>
        <p:spPr>
          <a:xfrm>
            <a:off x="3597800" y="1188063"/>
            <a:ext cx="180558" cy="1104801"/>
          </a:xfrm>
          <a:prstGeom prst="leftBrace">
            <a:avLst/>
          </a:prstGeom>
          <a:ln>
            <a:solidFill>
              <a:srgbClr val="FFC000"/>
            </a:solidFill>
          </a:ln>
        </p:spPr>
        <p:style>
          <a:lnRef idx="2">
            <a:schemeClr val="accent1"/>
          </a:lnRef>
          <a:fillRef idx="0">
            <a:schemeClr val="accent1"/>
          </a:fillRef>
          <a:effectRef idx="1">
            <a:schemeClr val="accent1"/>
          </a:effectRef>
          <a:fontRef idx="minor">
            <a:schemeClr val="tx1"/>
          </a:fontRef>
        </p:style>
        <p:txBody>
          <a:bodyPr rtlCol="0" anchor="ctr"/>
          <a:lstStyle/>
          <a:p>
            <a:pPr algn="just"/>
            <a:endParaRPr lang="es-CO" sz="1600">
              <a:latin typeface="Arial" panose="020B0604020202020204" pitchFamily="34" charset="0"/>
              <a:cs typeface="Arial" panose="020B0604020202020204" pitchFamily="34" charset="0"/>
            </a:endParaRPr>
          </a:p>
        </p:txBody>
      </p:sp>
      <p:sp>
        <p:nvSpPr>
          <p:cNvPr id="36" name="35 Abrir llave"/>
          <p:cNvSpPr/>
          <p:nvPr/>
        </p:nvSpPr>
        <p:spPr>
          <a:xfrm>
            <a:off x="3597800" y="2665392"/>
            <a:ext cx="180558" cy="2097682"/>
          </a:xfrm>
          <a:prstGeom prst="leftBrace">
            <a:avLst/>
          </a:prstGeom>
          <a:ln>
            <a:solidFill>
              <a:srgbClr val="FFC000"/>
            </a:solidFill>
          </a:ln>
        </p:spPr>
        <p:style>
          <a:lnRef idx="2">
            <a:schemeClr val="accent1"/>
          </a:lnRef>
          <a:fillRef idx="0">
            <a:schemeClr val="accent1"/>
          </a:fillRef>
          <a:effectRef idx="1">
            <a:schemeClr val="accent1"/>
          </a:effectRef>
          <a:fontRef idx="minor">
            <a:schemeClr val="tx1"/>
          </a:fontRef>
        </p:style>
        <p:txBody>
          <a:bodyPr rtlCol="0" anchor="ctr"/>
          <a:lstStyle/>
          <a:p>
            <a:pPr algn="just"/>
            <a:endParaRPr lang="es-CO" sz="1600">
              <a:latin typeface="Arial" panose="020B0604020202020204" pitchFamily="34" charset="0"/>
              <a:cs typeface="Arial" panose="020B0604020202020204" pitchFamily="34" charset="0"/>
            </a:endParaRPr>
          </a:p>
        </p:txBody>
      </p:sp>
      <p:sp>
        <p:nvSpPr>
          <p:cNvPr id="37" name="36 Abrir llave"/>
          <p:cNvSpPr/>
          <p:nvPr/>
        </p:nvSpPr>
        <p:spPr>
          <a:xfrm>
            <a:off x="3597800" y="5156992"/>
            <a:ext cx="180558" cy="888968"/>
          </a:xfrm>
          <a:prstGeom prst="leftBrace">
            <a:avLst/>
          </a:prstGeom>
          <a:ln>
            <a:solidFill>
              <a:srgbClr val="FFC000"/>
            </a:solidFill>
          </a:ln>
        </p:spPr>
        <p:style>
          <a:lnRef idx="2">
            <a:schemeClr val="accent1"/>
          </a:lnRef>
          <a:fillRef idx="0">
            <a:schemeClr val="accent1"/>
          </a:fillRef>
          <a:effectRef idx="1">
            <a:schemeClr val="accent1"/>
          </a:effectRef>
          <a:fontRef idx="minor">
            <a:schemeClr val="tx1"/>
          </a:fontRef>
        </p:style>
        <p:txBody>
          <a:bodyPr rtlCol="0" anchor="ctr"/>
          <a:lstStyle/>
          <a:p>
            <a:pPr algn="just"/>
            <a:endParaRPr lang="es-CO" sz="1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9078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4 CuadroTexto"/>
          <p:cNvSpPr txBox="1"/>
          <p:nvPr/>
        </p:nvSpPr>
        <p:spPr>
          <a:xfrm>
            <a:off x="496571" y="1069469"/>
            <a:ext cx="8342627" cy="5355312"/>
          </a:xfrm>
          <a:prstGeom prst="rect">
            <a:avLst/>
          </a:prstGeom>
          <a:noFill/>
        </p:spPr>
        <p:txBody>
          <a:bodyPr wrap="square" rtlCol="0">
            <a:spAutoFit/>
          </a:bodyPr>
          <a:lstStyle/>
          <a:p>
            <a:pPr marL="457200" indent="-457200" algn="just">
              <a:buClr>
                <a:schemeClr val="bg1">
                  <a:lumMod val="85000"/>
                </a:schemeClr>
              </a:buClr>
              <a:buSzPct val="150000"/>
              <a:buFont typeface="+mj-lt"/>
              <a:buAutoNum type="arabicPeriod"/>
            </a:pPr>
            <a:r>
              <a:rPr lang="es-CO" b="1" dirty="0" smtClean="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rPr>
              <a:t>Aspectos Relevantes de la Unidad</a:t>
            </a:r>
          </a:p>
          <a:p>
            <a:pPr marL="457200" indent="-457200" algn="just">
              <a:buClr>
                <a:schemeClr val="accent3">
                  <a:lumMod val="50000"/>
                </a:schemeClr>
              </a:buClr>
              <a:buSzPct val="150000"/>
              <a:buFont typeface="+mj-lt"/>
              <a:buAutoNum type="arabicPeriod"/>
            </a:pPr>
            <a:endParaRPr lang="es-CO" b="1" dirty="0">
              <a:effectLst>
                <a:outerShdw blurRad="38100" dist="38100" dir="2700000" algn="tl">
                  <a:srgbClr val="000000">
                    <a:alpha val="43137"/>
                  </a:srgbClr>
                </a:outerShdw>
              </a:effectLst>
              <a:latin typeface="Arial" pitchFamily="34" charset="0"/>
              <a:cs typeface="Arial" pitchFamily="34" charset="0"/>
            </a:endParaRPr>
          </a:p>
          <a:p>
            <a:pPr marL="457200" indent="-457200" algn="just">
              <a:buClr>
                <a:schemeClr val="accent3">
                  <a:lumMod val="50000"/>
                </a:schemeClr>
              </a:buClr>
              <a:buSzPct val="150000"/>
              <a:buFont typeface="+mj-lt"/>
              <a:buAutoNum type="arabicPeriod"/>
            </a:pPr>
            <a:r>
              <a:rPr lang="es-CO" b="1" dirty="0" smtClean="0">
                <a:effectLst>
                  <a:outerShdw blurRad="38100" dist="38100" dir="2700000" algn="tl">
                    <a:srgbClr val="000000">
                      <a:alpha val="43137"/>
                    </a:srgbClr>
                  </a:outerShdw>
                </a:effectLst>
                <a:latin typeface="Arial" pitchFamily="34" charset="0"/>
                <a:cs typeface="Arial" pitchFamily="34" charset="0"/>
              </a:rPr>
              <a:t>Facultades </a:t>
            </a:r>
            <a:r>
              <a:rPr lang="es-CO" b="1" dirty="0">
                <a:effectLst>
                  <a:outerShdw blurRad="38100" dist="38100" dir="2700000" algn="tl">
                    <a:srgbClr val="000000">
                      <a:alpha val="43137"/>
                    </a:srgbClr>
                  </a:outerShdw>
                </a:effectLst>
                <a:latin typeface="Arial" pitchFamily="34" charset="0"/>
                <a:cs typeface="Arial" pitchFamily="34" charset="0"/>
              </a:rPr>
              <a:t>y Competencias Legales</a:t>
            </a:r>
          </a:p>
          <a:p>
            <a:pPr marL="457200" indent="-457200" algn="just">
              <a:buClr>
                <a:schemeClr val="accent3">
                  <a:lumMod val="50000"/>
                </a:schemeClr>
              </a:buClr>
              <a:buSzPct val="150000"/>
              <a:buFont typeface="+mj-lt"/>
              <a:buAutoNum type="arabicPeriod"/>
            </a:pPr>
            <a:endParaRPr lang="es-CO" b="1" dirty="0" smtClean="0">
              <a:effectLst>
                <a:outerShdw blurRad="38100" dist="38100" dir="2700000" algn="tl">
                  <a:srgbClr val="000000">
                    <a:alpha val="43137"/>
                  </a:srgbClr>
                </a:outerShdw>
              </a:effectLst>
              <a:latin typeface="Arial" pitchFamily="34" charset="0"/>
              <a:cs typeface="Arial" pitchFamily="34" charset="0"/>
            </a:endParaRPr>
          </a:p>
          <a:p>
            <a:pPr marL="457200" indent="-457200" algn="just">
              <a:buClr>
                <a:schemeClr val="bg1">
                  <a:lumMod val="85000"/>
                </a:schemeClr>
              </a:buClr>
              <a:buSzPct val="150000"/>
              <a:buFont typeface="+mj-lt"/>
              <a:buAutoNum type="arabicPeriod"/>
            </a:pPr>
            <a:r>
              <a:rPr lang="es-CO" b="1" dirty="0" smtClean="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rPr>
              <a:t>Proceso de Determinación y discusión</a:t>
            </a:r>
          </a:p>
          <a:p>
            <a:pPr marL="457200" indent="-457200" algn="just">
              <a:buClr>
                <a:schemeClr val="bg1">
                  <a:lumMod val="85000"/>
                </a:schemeClr>
              </a:buClr>
              <a:buSzPct val="150000"/>
              <a:buFont typeface="+mj-lt"/>
              <a:buAutoNum type="arabicPeriod"/>
            </a:pPr>
            <a:endParaRPr lang="es-CO" b="1" dirty="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endParaRPr>
          </a:p>
          <a:p>
            <a:pPr marL="457200" indent="-457200" algn="just">
              <a:buClr>
                <a:schemeClr val="bg1">
                  <a:lumMod val="85000"/>
                </a:schemeClr>
              </a:buClr>
              <a:buSzPct val="150000"/>
              <a:buFont typeface="+mj-lt"/>
              <a:buAutoNum type="arabicPeriod"/>
            </a:pPr>
            <a:r>
              <a:rPr lang="es-CO" b="1" dirty="0" smtClean="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rPr>
              <a:t>Proceso Sancionatorio</a:t>
            </a:r>
          </a:p>
          <a:p>
            <a:pPr marL="457200" indent="-457200" algn="just">
              <a:buClr>
                <a:schemeClr val="bg1">
                  <a:lumMod val="85000"/>
                </a:schemeClr>
              </a:buClr>
              <a:buSzPct val="150000"/>
              <a:buFont typeface="+mj-lt"/>
              <a:buAutoNum type="arabicPeriod"/>
            </a:pPr>
            <a:endParaRPr lang="es-CO" b="1" dirty="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endParaRPr>
          </a:p>
          <a:p>
            <a:pPr marL="457200" indent="-457200" algn="just">
              <a:buClr>
                <a:schemeClr val="bg1">
                  <a:lumMod val="85000"/>
                </a:schemeClr>
              </a:buClr>
              <a:buSzPct val="150000"/>
              <a:buFont typeface="+mj-lt"/>
              <a:buAutoNum type="arabicPeriod"/>
            </a:pPr>
            <a:r>
              <a:rPr lang="es-CO" b="1" dirty="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rPr>
              <a:t>Notificaciones de las Actuaciones</a:t>
            </a:r>
          </a:p>
          <a:p>
            <a:pPr marL="457200" indent="-457200" algn="just">
              <a:buClr>
                <a:schemeClr val="bg1">
                  <a:lumMod val="85000"/>
                </a:schemeClr>
              </a:buClr>
              <a:buSzPct val="150000"/>
              <a:buFont typeface="+mj-lt"/>
              <a:buAutoNum type="arabicPeriod"/>
            </a:pPr>
            <a:endParaRPr lang="es-CO" b="1" dirty="0" smtClean="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endParaRPr>
          </a:p>
          <a:p>
            <a:pPr marL="457200" indent="-457200" algn="just">
              <a:buClr>
                <a:schemeClr val="bg1">
                  <a:lumMod val="85000"/>
                </a:schemeClr>
              </a:buClr>
              <a:buSzPct val="150000"/>
              <a:buFont typeface="+mj-lt"/>
              <a:buAutoNum type="arabicPeriod"/>
            </a:pPr>
            <a:r>
              <a:rPr lang="es-CO" b="1" dirty="0" smtClean="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rPr>
              <a:t>Proceso de Cobro</a:t>
            </a:r>
          </a:p>
          <a:p>
            <a:pPr marL="457200" indent="-457200" algn="just">
              <a:buClr>
                <a:schemeClr val="bg1">
                  <a:lumMod val="85000"/>
                </a:schemeClr>
              </a:buClr>
              <a:buSzPct val="150000"/>
              <a:buFont typeface="+mj-lt"/>
              <a:buAutoNum type="arabicPeriod"/>
            </a:pPr>
            <a:endParaRPr lang="es-CO" b="1" dirty="0" smtClean="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endParaRPr>
          </a:p>
          <a:p>
            <a:pPr marL="457200" indent="-457200" algn="just">
              <a:buClr>
                <a:schemeClr val="bg1">
                  <a:lumMod val="85000"/>
                </a:schemeClr>
              </a:buClr>
              <a:buSzPct val="150000"/>
              <a:buFont typeface="+mj-lt"/>
              <a:buAutoNum type="arabicPeriod"/>
            </a:pPr>
            <a:r>
              <a:rPr lang="es-CO" b="1" dirty="0" smtClean="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rPr>
              <a:t>Situaciones detectadas por la Unidad</a:t>
            </a:r>
          </a:p>
          <a:p>
            <a:pPr marL="457200" indent="-457200" algn="just">
              <a:buClr>
                <a:schemeClr val="bg1">
                  <a:lumMod val="85000"/>
                </a:schemeClr>
              </a:buClr>
              <a:buSzPct val="150000"/>
              <a:buFont typeface="+mj-lt"/>
              <a:buAutoNum type="arabicPeriod"/>
            </a:pPr>
            <a:endParaRPr lang="es-CO" b="1" dirty="0" smtClean="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endParaRPr>
          </a:p>
          <a:p>
            <a:pPr marL="457200" indent="-457200" algn="just">
              <a:buClr>
                <a:schemeClr val="bg1">
                  <a:lumMod val="85000"/>
                </a:schemeClr>
              </a:buClr>
              <a:buSzPct val="150000"/>
              <a:buFont typeface="+mj-lt"/>
              <a:buAutoNum type="arabicPeriod"/>
            </a:pPr>
            <a:r>
              <a:rPr lang="es-CO" b="1" dirty="0" smtClean="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rPr>
              <a:t>Beneficios de cumplir con el pago de aportes</a:t>
            </a:r>
          </a:p>
          <a:p>
            <a:pPr marL="457200" indent="-457200" algn="just">
              <a:buClr>
                <a:schemeClr val="bg1">
                  <a:lumMod val="85000"/>
                </a:schemeClr>
              </a:buClr>
              <a:buSzPct val="150000"/>
              <a:buFont typeface="+mj-lt"/>
              <a:buAutoNum type="arabicPeriod"/>
            </a:pPr>
            <a:endParaRPr lang="es-CO" b="1" dirty="0" smtClean="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endParaRPr>
          </a:p>
          <a:p>
            <a:pPr marL="457200" indent="-457200" algn="just">
              <a:buClr>
                <a:schemeClr val="bg1">
                  <a:lumMod val="85000"/>
                </a:schemeClr>
              </a:buClr>
              <a:buSzPct val="150000"/>
              <a:buFont typeface="+mj-lt"/>
              <a:buAutoNum type="arabicPeriod"/>
            </a:pPr>
            <a:r>
              <a:rPr lang="es-CO" b="1" dirty="0" smtClean="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rPr>
              <a:t>Canales de Atención Integral al Ciudadano </a:t>
            </a:r>
          </a:p>
          <a:p>
            <a:pPr marL="457200" indent="-457200" algn="just">
              <a:buClr>
                <a:schemeClr val="bg1">
                  <a:lumMod val="85000"/>
                </a:schemeClr>
              </a:buClr>
              <a:buSzPct val="150000"/>
              <a:buFont typeface="+mj-lt"/>
              <a:buAutoNum type="arabicPeriod"/>
            </a:pPr>
            <a:endParaRPr lang="es-CO" b="1" dirty="0" smtClean="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endParaRPr>
          </a:p>
          <a:p>
            <a:pPr marL="457200" indent="-457200" algn="just">
              <a:buClr>
                <a:schemeClr val="bg1">
                  <a:lumMod val="85000"/>
                </a:schemeClr>
              </a:buClr>
              <a:buSzPct val="150000"/>
              <a:buFont typeface="+mj-lt"/>
              <a:buAutoNum type="arabicPeriod"/>
            </a:pPr>
            <a:r>
              <a:rPr lang="es-CO" b="1" dirty="0" smtClean="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rPr>
              <a:t>Sesión de Preguntas y Respuestas </a:t>
            </a:r>
          </a:p>
        </p:txBody>
      </p:sp>
      <p:sp>
        <p:nvSpPr>
          <p:cNvPr id="31" name="Title 1"/>
          <p:cNvSpPr txBox="1">
            <a:spLocks/>
          </p:cNvSpPr>
          <p:nvPr/>
        </p:nvSpPr>
        <p:spPr>
          <a:xfrm>
            <a:off x="128712" y="0"/>
            <a:ext cx="7128792" cy="836712"/>
          </a:xfrm>
          <a:prstGeom prst="rect">
            <a:avLst/>
          </a:prstGeom>
        </p:spPr>
        <p:txBody>
          <a:bodyPr vert="horz" lIns="91440" tIns="45720" rIns="91440" bIns="45720" rtlCol="0" anchor="ctr">
            <a:normAutofit/>
          </a:bodyPr>
          <a:lstStyle>
            <a:lvl1pPr>
              <a:spcBef>
                <a:spcPct val="0"/>
              </a:spcBef>
              <a:buNone/>
              <a:defRPr sz="2800" b="1">
                <a:solidFill>
                  <a:srgbClr val="4F6228"/>
                </a:solidFill>
                <a:effectLst/>
                <a:latin typeface="Arial Narrow" pitchFamily="34" charset="0"/>
                <a:ea typeface="+mj-ea"/>
                <a:cs typeface="+mj-cs"/>
              </a:defRPr>
            </a:lvl1pPr>
          </a:lstStyle>
          <a:p>
            <a:r>
              <a:rPr lang="es-CO" sz="3200" dirty="0" smtClean="0">
                <a:effectLst>
                  <a:outerShdw blurRad="38100" dist="38100" dir="2700000" algn="tl">
                    <a:srgbClr val="000000">
                      <a:alpha val="43137"/>
                    </a:srgbClr>
                  </a:outerShdw>
                </a:effectLst>
              </a:rPr>
              <a:t>Agenda Primera Jornada de Capacitación</a:t>
            </a:r>
          </a:p>
        </p:txBody>
      </p:sp>
    </p:spTree>
    <p:extLst>
      <p:ext uri="{BB962C8B-B14F-4D97-AF65-F5344CB8AC3E}">
        <p14:creationId xmlns:p14="http://schemas.microsoft.com/office/powerpoint/2010/main" val="36916777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ítulo 2"/>
          <p:cNvSpPr txBox="1">
            <a:spLocks/>
          </p:cNvSpPr>
          <p:nvPr/>
        </p:nvSpPr>
        <p:spPr>
          <a:xfrm>
            <a:off x="1141482" y="3908378"/>
            <a:ext cx="7704856" cy="2533650"/>
          </a:xfrm>
          <a:prstGeom prst="rect">
            <a:avLst/>
          </a:prstGeom>
        </p:spPr>
        <p:txBody>
          <a:bodyPr vert="horz" lIns="91440" tIns="45720" rIns="91440" bIns="45720" rtlCol="0" anchor="b">
            <a:noAutofit/>
          </a:bodyPr>
          <a:lstStyle>
            <a:lvl1pPr algn="l" defTabSz="457200" rtl="0" eaLnBrk="1" latinLnBrk="0" hangingPunct="1">
              <a:spcBef>
                <a:spcPct val="0"/>
              </a:spcBef>
              <a:buNone/>
              <a:defRPr sz="3000" b="0" i="0" kern="1200">
                <a:solidFill>
                  <a:schemeClr val="bg1"/>
                </a:solidFill>
                <a:latin typeface="Helvetica Neue"/>
                <a:ea typeface="+mj-ea"/>
                <a:cs typeface="Helvetica Neue"/>
              </a:defRPr>
            </a:lvl1pPr>
          </a:lstStyle>
          <a:p>
            <a:pPr algn="r"/>
            <a:r>
              <a:rPr lang="es-CO" sz="4800" b="1" dirty="0" smtClean="0">
                <a:solidFill>
                  <a:srgbClr val="002060"/>
                </a:solidFill>
                <a:effectLst>
                  <a:outerShdw blurRad="38100" dist="38100" dir="2700000" algn="tl">
                    <a:srgbClr val="000000">
                      <a:alpha val="43137"/>
                    </a:srgbClr>
                  </a:outerShdw>
                </a:effectLst>
              </a:rPr>
              <a:t>Facultades y Competencias Legales</a:t>
            </a:r>
            <a:endParaRPr lang="es-CO" sz="4800" b="1" dirty="0">
              <a:solidFill>
                <a:srgbClr val="002060"/>
              </a:solidFill>
              <a:effectLst>
                <a:outerShdw blurRad="38100" dist="38100" dir="2700000" algn="tl">
                  <a:srgbClr val="000000">
                    <a:alpha val="43137"/>
                  </a:srgbClr>
                </a:outerShdw>
              </a:effectLst>
            </a:endParaRPr>
          </a:p>
        </p:txBody>
      </p:sp>
      <p:sp>
        <p:nvSpPr>
          <p:cNvPr id="3" name="Título 2"/>
          <p:cNvSpPr txBox="1">
            <a:spLocks/>
          </p:cNvSpPr>
          <p:nvPr/>
        </p:nvSpPr>
        <p:spPr>
          <a:xfrm>
            <a:off x="418281" y="299481"/>
            <a:ext cx="2857500" cy="3154338"/>
          </a:xfrm>
          <a:prstGeom prst="rect">
            <a:avLst/>
          </a:prstGeom>
        </p:spPr>
        <p:txBody>
          <a:bodyPr vert="horz" lIns="91440" tIns="45720" rIns="91440" bIns="45720" rtlCol="0" anchor="b">
            <a:noAutofit/>
          </a:bodyPr>
          <a:lstStyle>
            <a:lvl1pPr algn="l" defTabSz="457200" rtl="0" eaLnBrk="1" latinLnBrk="0" hangingPunct="1">
              <a:spcBef>
                <a:spcPct val="0"/>
              </a:spcBef>
              <a:buNone/>
              <a:defRPr sz="3000" b="0" i="0" kern="1200">
                <a:solidFill>
                  <a:schemeClr val="bg1"/>
                </a:solidFill>
                <a:latin typeface="Helvetica Neue"/>
                <a:ea typeface="+mj-ea"/>
                <a:cs typeface="Helvetica Neue"/>
              </a:defRPr>
            </a:lvl1pPr>
          </a:lstStyle>
          <a:p>
            <a:r>
              <a:rPr lang="es-ES_tradnl" sz="23900" b="1" dirty="0" smtClean="0">
                <a:solidFill>
                  <a:srgbClr val="002060"/>
                </a:solidFill>
                <a:effectLst>
                  <a:outerShdw blurRad="38100" dist="38100" dir="2700000" algn="tl">
                    <a:srgbClr val="000000">
                      <a:alpha val="43137"/>
                    </a:srgbClr>
                  </a:outerShdw>
                </a:effectLst>
              </a:rPr>
              <a:t>2</a:t>
            </a:r>
            <a:endParaRPr lang="es-ES_tradnl" sz="23900" b="1"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58258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0"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800" decel="100000"/>
                                        <p:tgtEl>
                                          <p:spTgt spid="4"/>
                                        </p:tgtEl>
                                      </p:cBhvr>
                                    </p:animEffect>
                                    <p:anim calcmode="lin" valueType="num">
                                      <p:cBhvr>
                                        <p:cTn id="14" dur="800" decel="100000" fill="hold"/>
                                        <p:tgtEl>
                                          <p:spTgt spid="4"/>
                                        </p:tgtEl>
                                        <p:attrNameLst>
                                          <p:attrName>style.rotation</p:attrName>
                                        </p:attrNameLst>
                                      </p:cBhvr>
                                      <p:tavLst>
                                        <p:tav tm="0">
                                          <p:val>
                                            <p:fltVal val="-90"/>
                                          </p:val>
                                        </p:tav>
                                        <p:tav tm="100000">
                                          <p:val>
                                            <p:fltVal val="0"/>
                                          </p:val>
                                        </p:tav>
                                      </p:tavLst>
                                    </p:anim>
                                    <p:anim calcmode="lin" valueType="num">
                                      <p:cBhvr>
                                        <p:cTn id="15" dur="800" decel="100000" fill="hold"/>
                                        <p:tgtEl>
                                          <p:spTgt spid="4"/>
                                        </p:tgtEl>
                                        <p:attrNameLst>
                                          <p:attrName>ppt_x</p:attrName>
                                        </p:attrNameLst>
                                      </p:cBhvr>
                                      <p:tavLst>
                                        <p:tav tm="0">
                                          <p:val>
                                            <p:strVal val="#ppt_x+0.4"/>
                                          </p:val>
                                        </p:tav>
                                        <p:tav tm="100000">
                                          <p:val>
                                            <p:strVal val="#ppt_x-0.05"/>
                                          </p:val>
                                        </p:tav>
                                      </p:tavLst>
                                    </p:anim>
                                    <p:anim calcmode="lin" valueType="num">
                                      <p:cBhvr>
                                        <p:cTn id="16" dur="800" decel="100000" fill="hold"/>
                                        <p:tgtEl>
                                          <p:spTgt spid="4"/>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ector recto de flecha 20"/>
          <p:cNvCxnSpPr/>
          <p:nvPr/>
        </p:nvCxnSpPr>
        <p:spPr>
          <a:xfrm flipV="1">
            <a:off x="450376" y="698047"/>
            <a:ext cx="8229600" cy="17167"/>
          </a:xfrm>
          <a:prstGeom prst="straightConnector1">
            <a:avLst/>
          </a:prstGeom>
          <a:ln>
            <a:solidFill>
              <a:schemeClr val="tx1">
                <a:lumMod val="85000"/>
                <a:lumOff val="1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8" name="Elipse 23"/>
          <p:cNvSpPr/>
          <p:nvPr/>
        </p:nvSpPr>
        <p:spPr>
          <a:xfrm>
            <a:off x="3698240" y="528480"/>
            <a:ext cx="325120" cy="339134"/>
          </a:xfrm>
          <a:prstGeom prst="ellipse">
            <a:avLst/>
          </a:prstGeom>
          <a:solidFill>
            <a:srgbClr val="AFC6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solidFill>
                <a:prstClr val="white"/>
              </a:solidFill>
            </a:endParaRPr>
          </a:p>
        </p:txBody>
      </p:sp>
      <p:sp>
        <p:nvSpPr>
          <p:cNvPr id="9" name="Marcador de contenido 2"/>
          <p:cNvSpPr txBox="1">
            <a:spLocks/>
          </p:cNvSpPr>
          <p:nvPr/>
        </p:nvSpPr>
        <p:spPr>
          <a:xfrm>
            <a:off x="3982720" y="336141"/>
            <a:ext cx="3619084" cy="396240"/>
          </a:xfrm>
          <a:prstGeom prst="rect">
            <a:avLst/>
          </a:prstGeom>
        </p:spPr>
        <p:txBody>
          <a:bodyPr vert="horz" lIns="91440" tIns="45720" rIns="91440" bIns="45720" rtlCol="0">
            <a:noAutofit/>
          </a:bodyPr>
          <a:lstStyle>
            <a:lvl1pPr indent="0">
              <a:spcBef>
                <a:spcPct val="20000"/>
              </a:spcBef>
              <a:buFont typeface="Arial"/>
              <a:buNone/>
              <a:defRPr sz="2400">
                <a:solidFill>
                  <a:schemeClr val="tx1">
                    <a:lumMod val="85000"/>
                    <a:lumOff val="15000"/>
                  </a:schemeClr>
                </a:solidFill>
                <a:latin typeface="Helvetica Neue Light"/>
                <a:cs typeface="Helvetica Neue Light"/>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s-ES" sz="2000" dirty="0" smtClean="0">
                <a:solidFill>
                  <a:prstClr val="black">
                    <a:lumMod val="85000"/>
                    <a:lumOff val="15000"/>
                  </a:prstClr>
                </a:solidFill>
                <a:latin typeface="Helvetica Neue "/>
              </a:rPr>
              <a:t>COMPETENCIAS LEGALES</a:t>
            </a:r>
            <a:endParaRPr lang="es-ES" sz="2000" dirty="0">
              <a:solidFill>
                <a:prstClr val="black">
                  <a:lumMod val="85000"/>
                  <a:lumOff val="15000"/>
                </a:prstClr>
              </a:solidFill>
              <a:latin typeface="Helvetica Neue "/>
            </a:endParaRPr>
          </a:p>
        </p:txBody>
      </p:sp>
      <p:sp>
        <p:nvSpPr>
          <p:cNvPr id="10" name="Elipse 9"/>
          <p:cNvSpPr/>
          <p:nvPr/>
        </p:nvSpPr>
        <p:spPr>
          <a:xfrm>
            <a:off x="3695865" y="530666"/>
            <a:ext cx="325120" cy="339134"/>
          </a:xfrm>
          <a:prstGeom prst="ellipse">
            <a:avLst/>
          </a:prstGeom>
          <a:solidFill>
            <a:srgbClr val="00B0F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S" dirty="0">
              <a:solidFill>
                <a:prstClr val="white"/>
              </a:solidFill>
            </a:endParaRPr>
          </a:p>
        </p:txBody>
      </p:sp>
      <p:graphicFrame>
        <p:nvGraphicFramePr>
          <p:cNvPr id="7" name="3 Marcador de contenido"/>
          <p:cNvGraphicFramePr>
            <a:graphicFrameLocks/>
          </p:cNvGraphicFramePr>
          <p:nvPr>
            <p:extLst>
              <p:ext uri="{D42A27DB-BD31-4B8C-83A1-F6EECF244321}">
                <p14:modId xmlns:p14="http://schemas.microsoft.com/office/powerpoint/2010/main" val="3396711388"/>
              </p:ext>
            </p:extLst>
          </p:nvPr>
        </p:nvGraphicFramePr>
        <p:xfrm>
          <a:off x="689216" y="1491016"/>
          <a:ext cx="752674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64097678"/>
      </p:ext>
    </p:extLst>
  </p:cSld>
  <p:clrMapOvr>
    <a:masterClrMapping/>
  </p:clrMapOvr>
  <mc:AlternateContent xmlns:mc="http://schemas.openxmlformats.org/markup-compatibility/2006" xmlns:p14="http://schemas.microsoft.com/office/powerpoint/2010/main">
    <mc:Choice Requires="p14">
      <p:transition spd="slow" p14:dur="1200">
        <p:push/>
      </p:transition>
    </mc:Choice>
    <mc:Fallback xmlns="">
      <p:transition spd="slow">
        <p:push/>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ector recto de flecha 20"/>
          <p:cNvCxnSpPr/>
          <p:nvPr/>
        </p:nvCxnSpPr>
        <p:spPr>
          <a:xfrm flipV="1">
            <a:off x="450376" y="698047"/>
            <a:ext cx="8229600" cy="17167"/>
          </a:xfrm>
          <a:prstGeom prst="straightConnector1">
            <a:avLst/>
          </a:prstGeom>
          <a:ln>
            <a:solidFill>
              <a:schemeClr val="tx1">
                <a:lumMod val="85000"/>
                <a:lumOff val="1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8" name="Elipse 23"/>
          <p:cNvSpPr/>
          <p:nvPr/>
        </p:nvSpPr>
        <p:spPr>
          <a:xfrm>
            <a:off x="3698240" y="528480"/>
            <a:ext cx="325120" cy="339134"/>
          </a:xfrm>
          <a:prstGeom prst="ellipse">
            <a:avLst/>
          </a:prstGeom>
          <a:solidFill>
            <a:srgbClr val="AFC6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solidFill>
                <a:prstClr val="white"/>
              </a:solidFill>
            </a:endParaRPr>
          </a:p>
        </p:txBody>
      </p:sp>
      <p:sp>
        <p:nvSpPr>
          <p:cNvPr id="9" name="Marcador de contenido 2"/>
          <p:cNvSpPr txBox="1">
            <a:spLocks/>
          </p:cNvSpPr>
          <p:nvPr/>
        </p:nvSpPr>
        <p:spPr>
          <a:xfrm>
            <a:off x="3982720" y="336141"/>
            <a:ext cx="3619084" cy="396240"/>
          </a:xfrm>
          <a:prstGeom prst="rect">
            <a:avLst/>
          </a:prstGeom>
        </p:spPr>
        <p:txBody>
          <a:bodyPr vert="horz" lIns="91440" tIns="45720" rIns="91440" bIns="45720" rtlCol="0">
            <a:noAutofit/>
          </a:bodyPr>
          <a:lstStyle>
            <a:lvl1pPr indent="0">
              <a:spcBef>
                <a:spcPct val="20000"/>
              </a:spcBef>
              <a:buFont typeface="Arial"/>
              <a:buNone/>
              <a:defRPr sz="2400">
                <a:solidFill>
                  <a:schemeClr val="tx1">
                    <a:lumMod val="85000"/>
                    <a:lumOff val="15000"/>
                  </a:schemeClr>
                </a:solidFill>
                <a:latin typeface="Helvetica Neue Light"/>
                <a:cs typeface="Helvetica Neue Light"/>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s-ES" sz="2000" dirty="0" smtClean="0">
                <a:solidFill>
                  <a:prstClr val="black">
                    <a:lumMod val="85000"/>
                    <a:lumOff val="15000"/>
                  </a:prstClr>
                </a:solidFill>
                <a:latin typeface="Helvetica Neue "/>
              </a:rPr>
              <a:t>COMPETENCIAS LEGALES</a:t>
            </a:r>
            <a:endParaRPr lang="es-ES" sz="2000" dirty="0">
              <a:solidFill>
                <a:prstClr val="black">
                  <a:lumMod val="85000"/>
                  <a:lumOff val="15000"/>
                </a:prstClr>
              </a:solidFill>
              <a:latin typeface="Helvetica Neue "/>
            </a:endParaRPr>
          </a:p>
        </p:txBody>
      </p:sp>
      <p:sp>
        <p:nvSpPr>
          <p:cNvPr id="10" name="Elipse 9"/>
          <p:cNvSpPr/>
          <p:nvPr/>
        </p:nvSpPr>
        <p:spPr>
          <a:xfrm>
            <a:off x="3695865" y="530666"/>
            <a:ext cx="325120" cy="339134"/>
          </a:xfrm>
          <a:prstGeom prst="ellipse">
            <a:avLst/>
          </a:prstGeom>
          <a:solidFill>
            <a:srgbClr val="00B0F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S" dirty="0">
              <a:solidFill>
                <a:prstClr val="white"/>
              </a:solidFill>
            </a:endParaRPr>
          </a:p>
        </p:txBody>
      </p:sp>
      <p:sp>
        <p:nvSpPr>
          <p:cNvPr id="14" name="1 Marcador de contenido"/>
          <p:cNvSpPr txBox="1">
            <a:spLocks/>
          </p:cNvSpPr>
          <p:nvPr/>
        </p:nvSpPr>
        <p:spPr>
          <a:xfrm>
            <a:off x="457200" y="1682079"/>
            <a:ext cx="8127242" cy="490978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s-CO" sz="1800" dirty="0" smtClean="0">
                <a:latin typeface="Arial" panose="020B0604020202020204" pitchFamily="34" charset="0"/>
                <a:cs typeface="Arial" panose="020B0604020202020204" pitchFamily="34" charset="0"/>
              </a:rPr>
              <a:t>Crea la UGPP como Entidad adscrita al Ministerio de Hacienda y Crédito Público, con personería  jurídica , autonomía administrativa y patrimonio independiente otorgándole  las siguientes funciones:</a:t>
            </a:r>
          </a:p>
          <a:p>
            <a:pPr marL="857250" lvl="1" indent="-457200" algn="just">
              <a:buFont typeface="Arial"/>
              <a:buAutoNum type="arabicPeriod"/>
            </a:pPr>
            <a:endParaRPr lang="es-CO" sz="1000" dirty="0" smtClean="0">
              <a:latin typeface="Arial" panose="020B0604020202020204" pitchFamily="34" charset="0"/>
              <a:cs typeface="Arial" panose="020B0604020202020204" pitchFamily="34" charset="0"/>
            </a:endParaRPr>
          </a:p>
          <a:p>
            <a:pPr marL="857250" lvl="1" indent="-457200" algn="just">
              <a:buFont typeface="Arial"/>
              <a:buAutoNum type="arabicPeriod"/>
            </a:pPr>
            <a:r>
              <a:rPr lang="es-CO" sz="1800" dirty="0" smtClean="0">
                <a:latin typeface="Arial" panose="020B0604020202020204" pitchFamily="34" charset="0"/>
                <a:cs typeface="Arial" panose="020B0604020202020204" pitchFamily="34" charset="0"/>
              </a:rPr>
              <a:t>El </a:t>
            </a:r>
            <a:r>
              <a:rPr lang="es-CO" sz="1800" b="1" dirty="0" smtClean="0">
                <a:latin typeface="Arial" panose="020B0604020202020204" pitchFamily="34" charset="0"/>
                <a:cs typeface="Arial" panose="020B0604020202020204" pitchFamily="34" charset="0"/>
              </a:rPr>
              <a:t>reconocimiento</a:t>
            </a:r>
            <a:r>
              <a:rPr lang="es-CO" sz="1800" dirty="0" smtClean="0">
                <a:latin typeface="Arial" panose="020B0604020202020204" pitchFamily="34" charset="0"/>
                <a:cs typeface="Arial" panose="020B0604020202020204" pitchFamily="34" charset="0"/>
              </a:rPr>
              <a:t> de </a:t>
            </a:r>
            <a:r>
              <a:rPr lang="es-CO" sz="1800" b="1" dirty="0" smtClean="0">
                <a:latin typeface="Arial" panose="020B0604020202020204" pitchFamily="34" charset="0"/>
                <a:cs typeface="Arial" panose="020B0604020202020204" pitchFamily="34" charset="0"/>
              </a:rPr>
              <a:t>derechos pensionales.</a:t>
            </a:r>
          </a:p>
          <a:p>
            <a:pPr marL="857250" lvl="1" indent="-457200" algn="just">
              <a:buFont typeface="Arial"/>
              <a:buAutoNum type="arabicPeriod"/>
            </a:pPr>
            <a:endParaRPr lang="es-CO" sz="1100" dirty="0" smtClean="0">
              <a:latin typeface="Arial" panose="020B0604020202020204" pitchFamily="34" charset="0"/>
              <a:cs typeface="Arial" panose="020B0604020202020204" pitchFamily="34" charset="0"/>
            </a:endParaRPr>
          </a:p>
          <a:p>
            <a:pPr marL="857250" lvl="1" indent="-457200" algn="just">
              <a:buFont typeface="Arial"/>
              <a:buAutoNum type="arabicPeriod"/>
            </a:pPr>
            <a:r>
              <a:rPr lang="es-CO" sz="1800" dirty="0" smtClean="0">
                <a:latin typeface="Arial" panose="020B0604020202020204" pitchFamily="34" charset="0"/>
                <a:cs typeface="Arial" panose="020B0604020202020204" pitchFamily="34" charset="0"/>
              </a:rPr>
              <a:t>Realizar </a:t>
            </a:r>
            <a:r>
              <a:rPr lang="es-CO" sz="1800" b="1" dirty="0" smtClean="0">
                <a:latin typeface="Arial" panose="020B0604020202020204" pitchFamily="34" charset="0"/>
                <a:cs typeface="Arial" panose="020B0604020202020204" pitchFamily="34" charset="0"/>
              </a:rPr>
              <a:t>seguimiento, colaboración y determinación </a:t>
            </a:r>
            <a:r>
              <a:rPr lang="es-CO" sz="1800" dirty="0" smtClean="0">
                <a:latin typeface="Arial" panose="020B0604020202020204" pitchFamily="34" charset="0"/>
                <a:cs typeface="Arial" panose="020B0604020202020204" pitchFamily="34" charset="0"/>
              </a:rPr>
              <a:t>de la adecuada, </a:t>
            </a:r>
            <a:r>
              <a:rPr lang="es-CO" sz="1800" b="1" dirty="0" smtClean="0">
                <a:latin typeface="Arial" panose="020B0604020202020204" pitchFamily="34" charset="0"/>
                <a:cs typeface="Arial" panose="020B0604020202020204" pitchFamily="34" charset="0"/>
              </a:rPr>
              <a:t>completa y oportuna liquidación </a:t>
            </a:r>
            <a:r>
              <a:rPr lang="es-CO" sz="1800" dirty="0" smtClean="0">
                <a:latin typeface="Arial" panose="020B0604020202020204" pitchFamily="34" charset="0"/>
                <a:cs typeface="Arial" panose="020B0604020202020204" pitchFamily="34" charset="0"/>
              </a:rPr>
              <a:t>y </a:t>
            </a:r>
            <a:r>
              <a:rPr lang="es-CO" sz="1800" b="1" dirty="0" smtClean="0">
                <a:latin typeface="Arial" panose="020B0604020202020204" pitchFamily="34" charset="0"/>
                <a:cs typeface="Arial" panose="020B0604020202020204" pitchFamily="34" charset="0"/>
              </a:rPr>
              <a:t>pago</a:t>
            </a:r>
            <a:r>
              <a:rPr lang="es-CO" sz="1800" dirty="0" smtClean="0">
                <a:latin typeface="Arial" panose="020B0604020202020204" pitchFamily="34" charset="0"/>
                <a:cs typeface="Arial" panose="020B0604020202020204" pitchFamily="34" charset="0"/>
              </a:rPr>
              <a:t> de las contribuciones parafiscales de la Protección Social. </a:t>
            </a:r>
          </a:p>
          <a:p>
            <a:pPr marL="857250" lvl="1" indent="-457200" algn="just">
              <a:buFont typeface="Arial"/>
              <a:buAutoNum type="arabicPeriod"/>
            </a:pPr>
            <a:endParaRPr lang="es-CO" sz="1100" dirty="0" smtClean="0">
              <a:latin typeface="Arial" panose="020B0604020202020204" pitchFamily="34" charset="0"/>
              <a:cs typeface="Arial" panose="020B0604020202020204" pitchFamily="34" charset="0"/>
            </a:endParaRPr>
          </a:p>
          <a:p>
            <a:pPr marL="857250" lvl="1" indent="-457200" algn="just">
              <a:buFont typeface="Arial"/>
              <a:buAutoNum type="arabicPeriod"/>
            </a:pPr>
            <a:r>
              <a:rPr lang="es-CO" sz="1800" b="1" dirty="0" smtClean="0">
                <a:latin typeface="Arial" panose="020B0604020202020204" pitchFamily="34" charset="0"/>
                <a:cs typeface="Arial" panose="020B0604020202020204" pitchFamily="34" charset="0"/>
              </a:rPr>
              <a:t>Recibir hallazgos </a:t>
            </a:r>
            <a:r>
              <a:rPr lang="es-CO" sz="1800" dirty="0" smtClean="0">
                <a:latin typeface="Arial" panose="020B0604020202020204" pitchFamily="34" charset="0"/>
                <a:cs typeface="Arial" panose="020B0604020202020204" pitchFamily="34" charset="0"/>
              </a:rPr>
              <a:t>enviados por las entidades que administran sistemas de información de estas contribuciones y </a:t>
            </a:r>
            <a:r>
              <a:rPr lang="es-CO" sz="1800" b="1" dirty="0" smtClean="0">
                <a:latin typeface="Arial" panose="020B0604020202020204" pitchFamily="34" charset="0"/>
                <a:cs typeface="Arial" panose="020B0604020202020204" pitchFamily="34" charset="0"/>
              </a:rPr>
              <a:t>solicitar</a:t>
            </a:r>
            <a:r>
              <a:rPr lang="es-CO" sz="1800" dirty="0" smtClean="0">
                <a:latin typeface="Arial" panose="020B0604020202020204" pitchFamily="34" charset="0"/>
                <a:cs typeface="Arial" panose="020B0604020202020204" pitchFamily="34" charset="0"/>
              </a:rPr>
              <a:t> de los actores administradores de las mismas, la i</a:t>
            </a:r>
            <a:r>
              <a:rPr lang="es-CO" sz="1800" b="1" dirty="0" smtClean="0">
                <a:latin typeface="Arial" panose="020B0604020202020204" pitchFamily="34" charset="0"/>
                <a:cs typeface="Arial" panose="020B0604020202020204" pitchFamily="34" charset="0"/>
              </a:rPr>
              <a:t>nformación</a:t>
            </a:r>
            <a:r>
              <a:rPr lang="es-CO" sz="1800" dirty="0" smtClean="0">
                <a:latin typeface="Arial" panose="020B0604020202020204" pitchFamily="34" charset="0"/>
                <a:cs typeface="Arial" panose="020B0604020202020204" pitchFamily="34" charset="0"/>
              </a:rPr>
              <a:t> que </a:t>
            </a:r>
            <a:r>
              <a:rPr lang="es-CO" sz="1800" b="1" dirty="0" smtClean="0">
                <a:latin typeface="Arial" panose="020B0604020202020204" pitchFamily="34" charset="0"/>
                <a:cs typeface="Arial" panose="020B0604020202020204" pitchFamily="34" charset="0"/>
              </a:rPr>
              <a:t>estime conveniente para establecer la ocurrencia de los hechos generadores</a:t>
            </a:r>
            <a:r>
              <a:rPr lang="es-CO" sz="1800" b="1" dirty="0">
                <a:latin typeface="Arial" panose="020B0604020202020204" pitchFamily="34" charset="0"/>
                <a:cs typeface="Arial" panose="020B0604020202020204" pitchFamily="34" charset="0"/>
              </a:rPr>
              <a:t>.</a:t>
            </a:r>
            <a:endParaRPr lang="es-CO" sz="1800" b="1" dirty="0" smtClean="0">
              <a:latin typeface="Arial" panose="020B0604020202020204" pitchFamily="34" charset="0"/>
              <a:cs typeface="Arial" panose="020B0604020202020204" pitchFamily="34" charset="0"/>
            </a:endParaRPr>
          </a:p>
        </p:txBody>
      </p:sp>
      <p:sp>
        <p:nvSpPr>
          <p:cNvPr id="2" name="1 CuadroTexto"/>
          <p:cNvSpPr txBox="1"/>
          <p:nvPr/>
        </p:nvSpPr>
        <p:spPr>
          <a:xfrm>
            <a:off x="457200" y="1091818"/>
            <a:ext cx="8127242"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s-CO" b="1" dirty="0">
                <a:latin typeface="Arial" panose="020B0604020202020204" pitchFamily="34" charset="0"/>
                <a:cs typeface="Arial" panose="020B0604020202020204" pitchFamily="34" charset="0"/>
              </a:rPr>
              <a:t>LEY 1151 DE 2007 – ARTÍCULO </a:t>
            </a:r>
            <a:r>
              <a:rPr lang="es-CO" b="1" dirty="0" smtClean="0">
                <a:latin typeface="Arial" panose="020B0604020202020204" pitchFamily="34" charset="0"/>
                <a:cs typeface="Arial" panose="020B0604020202020204" pitchFamily="34" charset="0"/>
              </a:rPr>
              <a:t>156</a:t>
            </a:r>
            <a:endParaRPr lang="es-CO"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8942330"/>
      </p:ext>
    </p:extLst>
  </p:cSld>
  <p:clrMapOvr>
    <a:masterClrMapping/>
  </p:clrMapOvr>
  <mc:AlternateContent xmlns:mc="http://schemas.openxmlformats.org/markup-compatibility/2006" xmlns:p14="http://schemas.microsoft.com/office/powerpoint/2010/main">
    <mc:Choice Requires="p14">
      <p:transition spd="slow" p14:dur="1200">
        <p:push/>
      </p:transition>
    </mc:Choice>
    <mc:Fallback xmlns="">
      <p:transition spd="slow">
        <p:push/>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ector recto de flecha 20"/>
          <p:cNvCxnSpPr/>
          <p:nvPr/>
        </p:nvCxnSpPr>
        <p:spPr>
          <a:xfrm flipV="1">
            <a:off x="450376" y="698047"/>
            <a:ext cx="8229600" cy="17167"/>
          </a:xfrm>
          <a:prstGeom prst="straightConnector1">
            <a:avLst/>
          </a:prstGeom>
          <a:ln>
            <a:solidFill>
              <a:schemeClr val="tx1">
                <a:lumMod val="85000"/>
                <a:lumOff val="1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8" name="Elipse 23"/>
          <p:cNvSpPr/>
          <p:nvPr/>
        </p:nvSpPr>
        <p:spPr>
          <a:xfrm>
            <a:off x="3698240" y="528480"/>
            <a:ext cx="325120" cy="339134"/>
          </a:xfrm>
          <a:prstGeom prst="ellipse">
            <a:avLst/>
          </a:prstGeom>
          <a:solidFill>
            <a:srgbClr val="AFC6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solidFill>
                <a:prstClr val="white"/>
              </a:solidFill>
            </a:endParaRPr>
          </a:p>
        </p:txBody>
      </p:sp>
      <p:sp>
        <p:nvSpPr>
          <p:cNvPr id="9" name="Marcador de contenido 2"/>
          <p:cNvSpPr txBox="1">
            <a:spLocks/>
          </p:cNvSpPr>
          <p:nvPr/>
        </p:nvSpPr>
        <p:spPr>
          <a:xfrm>
            <a:off x="3982720" y="336141"/>
            <a:ext cx="3619084" cy="396240"/>
          </a:xfrm>
          <a:prstGeom prst="rect">
            <a:avLst/>
          </a:prstGeom>
        </p:spPr>
        <p:txBody>
          <a:bodyPr vert="horz" lIns="91440" tIns="45720" rIns="91440" bIns="45720" rtlCol="0">
            <a:noAutofit/>
          </a:bodyPr>
          <a:lstStyle>
            <a:lvl1pPr indent="0">
              <a:spcBef>
                <a:spcPct val="20000"/>
              </a:spcBef>
              <a:buFont typeface="Arial"/>
              <a:buNone/>
              <a:defRPr sz="2400">
                <a:solidFill>
                  <a:schemeClr val="tx1">
                    <a:lumMod val="85000"/>
                    <a:lumOff val="15000"/>
                  </a:schemeClr>
                </a:solidFill>
                <a:latin typeface="Helvetica Neue Light"/>
                <a:cs typeface="Helvetica Neue Light"/>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s-ES" sz="2000" dirty="0" smtClean="0">
                <a:solidFill>
                  <a:prstClr val="black">
                    <a:lumMod val="85000"/>
                    <a:lumOff val="15000"/>
                  </a:prstClr>
                </a:solidFill>
                <a:latin typeface="Helvetica Neue "/>
              </a:rPr>
              <a:t>COMPETENCIAS LEGALES</a:t>
            </a:r>
            <a:endParaRPr lang="es-ES" sz="2000" dirty="0">
              <a:solidFill>
                <a:prstClr val="black">
                  <a:lumMod val="85000"/>
                  <a:lumOff val="15000"/>
                </a:prstClr>
              </a:solidFill>
              <a:latin typeface="Helvetica Neue "/>
            </a:endParaRPr>
          </a:p>
        </p:txBody>
      </p:sp>
      <p:sp>
        <p:nvSpPr>
          <p:cNvPr id="10" name="Elipse 9"/>
          <p:cNvSpPr/>
          <p:nvPr/>
        </p:nvSpPr>
        <p:spPr>
          <a:xfrm>
            <a:off x="3695865" y="530666"/>
            <a:ext cx="325120" cy="339134"/>
          </a:xfrm>
          <a:prstGeom prst="ellipse">
            <a:avLst/>
          </a:prstGeom>
          <a:solidFill>
            <a:srgbClr val="00B0F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S" dirty="0">
              <a:solidFill>
                <a:prstClr val="white"/>
              </a:solidFill>
            </a:endParaRPr>
          </a:p>
        </p:txBody>
      </p:sp>
      <p:sp>
        <p:nvSpPr>
          <p:cNvPr id="2" name="1 CuadroTexto"/>
          <p:cNvSpPr txBox="1"/>
          <p:nvPr/>
        </p:nvSpPr>
        <p:spPr>
          <a:xfrm>
            <a:off x="457200" y="1091818"/>
            <a:ext cx="8127242"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s-CO" b="1" dirty="0">
                <a:latin typeface="Arial" panose="020B0604020202020204" pitchFamily="34" charset="0"/>
                <a:cs typeface="Arial" panose="020B0604020202020204" pitchFamily="34" charset="0"/>
              </a:rPr>
              <a:t>LEY 1151 DE 2007 – ARTÍCULO </a:t>
            </a:r>
            <a:r>
              <a:rPr lang="es-CO" b="1" dirty="0" smtClean="0">
                <a:latin typeface="Arial" panose="020B0604020202020204" pitchFamily="34" charset="0"/>
                <a:cs typeface="Arial" panose="020B0604020202020204" pitchFamily="34" charset="0"/>
              </a:rPr>
              <a:t>156</a:t>
            </a:r>
            <a:endParaRPr lang="es-CO" b="1" dirty="0">
              <a:latin typeface="Arial" panose="020B0604020202020204" pitchFamily="34" charset="0"/>
              <a:cs typeface="Arial" panose="020B0604020202020204" pitchFamily="34" charset="0"/>
            </a:endParaRPr>
          </a:p>
        </p:txBody>
      </p:sp>
      <p:sp>
        <p:nvSpPr>
          <p:cNvPr id="11" name="1 Marcador de contenido"/>
          <p:cNvSpPr txBox="1">
            <a:spLocks/>
          </p:cNvSpPr>
          <p:nvPr/>
        </p:nvSpPr>
        <p:spPr>
          <a:xfrm>
            <a:off x="457200" y="1600200"/>
            <a:ext cx="8127242" cy="423454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es-CO" sz="1800" dirty="0" smtClean="0">
                <a:latin typeface="Arial" panose="020B0604020202020204" pitchFamily="34" charset="0"/>
                <a:cs typeface="Arial" panose="020B0604020202020204" pitchFamily="34" charset="0"/>
              </a:rPr>
              <a:t>Esta Ley tenía previstas funciones de determinación y cobro de las contribuciones parafiscales de la Protección Social  por parte de cada una de las entidades integrantes del  sistema y de la UGPP, las cuales se derogaron parcialmente  por la Ley 1607 de 2012 donde </a:t>
            </a:r>
            <a:r>
              <a:rPr lang="es-CO" sz="1800" b="1" dirty="0" smtClean="0">
                <a:latin typeface="Arial" panose="020B0604020202020204" pitchFamily="34" charset="0"/>
                <a:cs typeface="Arial" panose="020B0604020202020204" pitchFamily="34" charset="0"/>
              </a:rPr>
              <a:t>se estableció un procedimiento especial en cabeza de la entidad y la  continuidad de las funciones de cobro de las administradoras con opción preferente para la UGPP.</a:t>
            </a:r>
          </a:p>
          <a:p>
            <a:pPr marL="0" indent="0" algn="just">
              <a:buFont typeface="Arial"/>
              <a:buNone/>
            </a:pPr>
            <a:endParaRPr lang="es-CO" sz="1100" dirty="0" smtClean="0">
              <a:latin typeface="Arial" panose="020B0604020202020204" pitchFamily="34" charset="0"/>
              <a:cs typeface="Arial" panose="020B0604020202020204" pitchFamily="34" charset="0"/>
            </a:endParaRPr>
          </a:p>
          <a:p>
            <a:pPr algn="just"/>
            <a:r>
              <a:rPr lang="es-CO" sz="1800" dirty="0" smtClean="0">
                <a:latin typeface="Arial" panose="020B0604020202020204" pitchFamily="34" charset="0"/>
                <a:cs typeface="Arial" panose="020B0604020202020204" pitchFamily="34" charset="0"/>
              </a:rPr>
              <a:t>El procedimiento de Liquidación oficial se adelanta con base en las disposiciones establecidas  en el </a:t>
            </a:r>
            <a:r>
              <a:rPr lang="es-CO" sz="1800" b="1" dirty="0" smtClean="0">
                <a:latin typeface="Arial" panose="020B0604020202020204" pitchFamily="34" charset="0"/>
                <a:cs typeface="Arial" panose="020B0604020202020204" pitchFamily="34" charset="0"/>
              </a:rPr>
              <a:t>Libro V, Títulos I, IV, V, Y VI del Estatuto Tributario.   </a:t>
            </a:r>
          </a:p>
          <a:p>
            <a:pPr algn="just"/>
            <a:endParaRPr lang="es-CO" sz="1400" dirty="0">
              <a:latin typeface="Arial" panose="020B0604020202020204" pitchFamily="34" charset="0"/>
              <a:cs typeface="Arial" panose="020B0604020202020204" pitchFamily="34" charset="0"/>
            </a:endParaRPr>
          </a:p>
          <a:p>
            <a:pPr algn="just"/>
            <a:r>
              <a:rPr lang="es-CO" sz="1800" dirty="0" smtClean="0">
                <a:latin typeface="Arial" panose="020B0604020202020204" pitchFamily="34" charset="0"/>
                <a:cs typeface="Arial" panose="020B0604020202020204" pitchFamily="34" charset="0"/>
              </a:rPr>
              <a:t>Establece que </a:t>
            </a:r>
            <a:r>
              <a:rPr lang="es-CO" sz="1800" b="1" dirty="0" smtClean="0">
                <a:latin typeface="Arial" panose="020B0604020202020204" pitchFamily="34" charset="0"/>
                <a:cs typeface="Arial" panose="020B0604020202020204" pitchFamily="34" charset="0"/>
              </a:rPr>
              <a:t>los intereses aplicables en caso de mora </a:t>
            </a:r>
            <a:r>
              <a:rPr lang="es-CO" sz="1800" dirty="0" smtClean="0">
                <a:latin typeface="Arial" panose="020B0604020202020204" pitchFamily="34" charset="0"/>
                <a:cs typeface="Arial" panose="020B0604020202020204" pitchFamily="34" charset="0"/>
              </a:rPr>
              <a:t>corresponden a al misma </a:t>
            </a:r>
            <a:r>
              <a:rPr lang="es-CO" sz="1800" b="1" dirty="0" smtClean="0">
                <a:latin typeface="Arial" panose="020B0604020202020204" pitchFamily="34" charset="0"/>
                <a:cs typeface="Arial" panose="020B0604020202020204" pitchFamily="34" charset="0"/>
              </a:rPr>
              <a:t>tasa vigente aplicable para efectos tributarios </a:t>
            </a:r>
            <a:r>
              <a:rPr lang="es-CO" sz="1800" dirty="0" smtClean="0">
                <a:latin typeface="Arial" panose="020B0604020202020204" pitchFamily="34" charset="0"/>
                <a:cs typeface="Arial" panose="020B0604020202020204" pitchFamily="34" charset="0"/>
              </a:rPr>
              <a:t>y equivale a la máxima </a:t>
            </a:r>
            <a:r>
              <a:rPr lang="es-CO" sz="1800" b="1" dirty="0" smtClean="0">
                <a:latin typeface="Arial" panose="020B0604020202020204" pitchFamily="34" charset="0"/>
                <a:cs typeface="Arial" panose="020B0604020202020204" pitchFamily="34" charset="0"/>
              </a:rPr>
              <a:t>tasa de usura certificada </a:t>
            </a:r>
            <a:r>
              <a:rPr lang="es-CO" sz="1800" dirty="0" smtClean="0">
                <a:latin typeface="Arial" panose="020B0604020202020204" pitchFamily="34" charset="0"/>
                <a:cs typeface="Arial" panose="020B0604020202020204" pitchFamily="34" charset="0"/>
              </a:rPr>
              <a:t>por la Superintendencia Financiera. </a:t>
            </a:r>
            <a:endParaRPr lang="es-CO"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1849395"/>
      </p:ext>
    </p:extLst>
  </p:cSld>
  <p:clrMapOvr>
    <a:masterClrMapping/>
  </p:clrMapOvr>
  <mc:AlternateContent xmlns:mc="http://schemas.openxmlformats.org/markup-compatibility/2006" xmlns:p14="http://schemas.microsoft.com/office/powerpoint/2010/main">
    <mc:Choice Requires="p14">
      <p:transition spd="slow" p14:dur="1200">
        <p:push/>
      </p:transition>
    </mc:Choice>
    <mc:Fallback xmlns="">
      <p:transition spd="slow">
        <p:push/>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ector recto de flecha 20"/>
          <p:cNvCxnSpPr/>
          <p:nvPr/>
        </p:nvCxnSpPr>
        <p:spPr>
          <a:xfrm flipV="1">
            <a:off x="450376" y="698047"/>
            <a:ext cx="8229600" cy="17167"/>
          </a:xfrm>
          <a:prstGeom prst="straightConnector1">
            <a:avLst/>
          </a:prstGeom>
          <a:ln>
            <a:solidFill>
              <a:schemeClr val="tx1">
                <a:lumMod val="85000"/>
                <a:lumOff val="1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8" name="Elipse 23"/>
          <p:cNvSpPr/>
          <p:nvPr/>
        </p:nvSpPr>
        <p:spPr>
          <a:xfrm>
            <a:off x="3698240" y="528480"/>
            <a:ext cx="325120" cy="339134"/>
          </a:xfrm>
          <a:prstGeom prst="ellipse">
            <a:avLst/>
          </a:prstGeom>
          <a:solidFill>
            <a:srgbClr val="AFC6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solidFill>
                <a:prstClr val="white"/>
              </a:solidFill>
            </a:endParaRPr>
          </a:p>
        </p:txBody>
      </p:sp>
      <p:sp>
        <p:nvSpPr>
          <p:cNvPr id="9" name="Marcador de contenido 2"/>
          <p:cNvSpPr txBox="1">
            <a:spLocks/>
          </p:cNvSpPr>
          <p:nvPr/>
        </p:nvSpPr>
        <p:spPr>
          <a:xfrm>
            <a:off x="3982720" y="336141"/>
            <a:ext cx="3619084" cy="396240"/>
          </a:xfrm>
          <a:prstGeom prst="rect">
            <a:avLst/>
          </a:prstGeom>
        </p:spPr>
        <p:txBody>
          <a:bodyPr vert="horz" lIns="91440" tIns="45720" rIns="91440" bIns="45720" rtlCol="0">
            <a:noAutofit/>
          </a:bodyPr>
          <a:lstStyle>
            <a:lvl1pPr indent="0">
              <a:spcBef>
                <a:spcPct val="20000"/>
              </a:spcBef>
              <a:buFont typeface="Arial"/>
              <a:buNone/>
              <a:defRPr sz="2400">
                <a:solidFill>
                  <a:schemeClr val="tx1">
                    <a:lumMod val="85000"/>
                    <a:lumOff val="15000"/>
                  </a:schemeClr>
                </a:solidFill>
                <a:latin typeface="Helvetica Neue Light"/>
                <a:cs typeface="Helvetica Neue Light"/>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s-ES" sz="2000" dirty="0" smtClean="0">
                <a:solidFill>
                  <a:prstClr val="black">
                    <a:lumMod val="85000"/>
                    <a:lumOff val="15000"/>
                  </a:prstClr>
                </a:solidFill>
                <a:latin typeface="Helvetica Neue "/>
              </a:rPr>
              <a:t>COMPETENCIAS LEGALES</a:t>
            </a:r>
            <a:endParaRPr lang="es-ES" sz="2000" dirty="0">
              <a:solidFill>
                <a:prstClr val="black">
                  <a:lumMod val="85000"/>
                  <a:lumOff val="15000"/>
                </a:prstClr>
              </a:solidFill>
              <a:latin typeface="Helvetica Neue "/>
            </a:endParaRPr>
          </a:p>
        </p:txBody>
      </p:sp>
      <p:sp>
        <p:nvSpPr>
          <p:cNvPr id="10" name="Elipse 9"/>
          <p:cNvSpPr/>
          <p:nvPr/>
        </p:nvSpPr>
        <p:spPr>
          <a:xfrm>
            <a:off x="3695865" y="530666"/>
            <a:ext cx="325120" cy="339134"/>
          </a:xfrm>
          <a:prstGeom prst="ellipse">
            <a:avLst/>
          </a:prstGeom>
          <a:solidFill>
            <a:srgbClr val="00B0F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S" dirty="0">
              <a:solidFill>
                <a:prstClr val="white"/>
              </a:solidFill>
            </a:endParaRPr>
          </a:p>
        </p:txBody>
      </p:sp>
      <p:sp>
        <p:nvSpPr>
          <p:cNvPr id="2" name="1 CuadroTexto"/>
          <p:cNvSpPr txBox="1"/>
          <p:nvPr/>
        </p:nvSpPr>
        <p:spPr>
          <a:xfrm>
            <a:off x="474260" y="907152"/>
            <a:ext cx="8127242"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CO" b="1" dirty="0">
                <a:latin typeface="Arial" panose="020B0604020202020204" pitchFamily="34" charset="0"/>
                <a:cs typeface="Arial" panose="020B0604020202020204" pitchFamily="34" charset="0"/>
              </a:rPr>
              <a:t>DECRETO </a:t>
            </a:r>
            <a:r>
              <a:rPr lang="es-CO" b="1" dirty="0" smtClean="0">
                <a:latin typeface="Arial" panose="020B0604020202020204" pitchFamily="34" charset="0"/>
                <a:cs typeface="Arial" panose="020B0604020202020204" pitchFamily="34" charset="0"/>
              </a:rPr>
              <a:t>LEY 169 </a:t>
            </a:r>
            <a:r>
              <a:rPr lang="es-CO" b="1" dirty="0">
                <a:latin typeface="Arial" panose="020B0604020202020204" pitchFamily="34" charset="0"/>
                <a:cs typeface="Arial" panose="020B0604020202020204" pitchFamily="34" charset="0"/>
              </a:rPr>
              <a:t>DE 2008</a:t>
            </a:r>
          </a:p>
        </p:txBody>
      </p:sp>
      <p:sp>
        <p:nvSpPr>
          <p:cNvPr id="12" name="1 Marcador de contenido"/>
          <p:cNvSpPr txBox="1">
            <a:spLocks/>
          </p:cNvSpPr>
          <p:nvPr/>
        </p:nvSpPr>
        <p:spPr>
          <a:xfrm>
            <a:off x="423081" y="1298958"/>
            <a:ext cx="8229600" cy="532604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es-CO" sz="1800" dirty="0" smtClean="0">
                <a:latin typeface="Arial" panose="020B0604020202020204" pitchFamily="34" charset="0"/>
                <a:cs typeface="Arial" panose="020B0604020202020204" pitchFamily="34" charset="0"/>
              </a:rPr>
              <a:t>Establece las funciones de la Unidad y armoniza el procedimiento de liquidación y cobro de las contribuciones parafiscales de la protección social.</a:t>
            </a:r>
          </a:p>
          <a:p>
            <a:pPr marL="400050" lvl="1" indent="0" algn="just">
              <a:buFont typeface="Arial"/>
              <a:buNone/>
            </a:pPr>
            <a:r>
              <a:rPr lang="es-CO" sz="1600" dirty="0" smtClean="0">
                <a:latin typeface="Arial" panose="020B0604020202020204" pitchFamily="34" charset="0"/>
                <a:cs typeface="Arial" panose="020B0604020202020204" pitchFamily="34" charset="0"/>
              </a:rPr>
              <a:t> </a:t>
            </a:r>
            <a:endParaRPr lang="es-CO" sz="2000" dirty="0" smtClean="0">
              <a:latin typeface="Arial" panose="020B0604020202020204" pitchFamily="34" charset="0"/>
              <a:cs typeface="Arial" panose="020B0604020202020204" pitchFamily="34" charset="0"/>
            </a:endParaRPr>
          </a:p>
          <a:p>
            <a:pPr algn="just">
              <a:buFont typeface="+mj-lt"/>
              <a:buAutoNum type="arabicPeriod"/>
            </a:pPr>
            <a:r>
              <a:rPr lang="es-CO" sz="1800" b="1" dirty="0" smtClean="0">
                <a:latin typeface="Arial" panose="020B0604020202020204" pitchFamily="34" charset="0"/>
                <a:cs typeface="Arial" panose="020B0604020202020204" pitchFamily="34" charset="0"/>
              </a:rPr>
              <a:t>Solicitar información relevante </a:t>
            </a:r>
            <a:r>
              <a:rPr lang="es-CO" sz="1800" dirty="0" smtClean="0">
                <a:latin typeface="Arial" panose="020B0604020202020204" pitchFamily="34" charset="0"/>
                <a:cs typeface="Arial" panose="020B0604020202020204" pitchFamily="34" charset="0"/>
              </a:rPr>
              <a:t>que tengan las diferentes entidades, administradoras, y  órganos de vigilancia y control del Sistema de la Protección Social.</a:t>
            </a:r>
          </a:p>
          <a:p>
            <a:pPr algn="just">
              <a:buFont typeface="+mj-lt"/>
              <a:buAutoNum type="arabicPeriod"/>
            </a:pPr>
            <a:endParaRPr lang="es-CO" sz="1050" dirty="0" smtClean="0">
              <a:latin typeface="Arial" panose="020B0604020202020204" pitchFamily="34" charset="0"/>
              <a:cs typeface="Arial" panose="020B0604020202020204" pitchFamily="34" charset="0"/>
            </a:endParaRPr>
          </a:p>
          <a:p>
            <a:pPr algn="just">
              <a:buFont typeface="+mj-lt"/>
              <a:buAutoNum type="arabicPeriod"/>
            </a:pPr>
            <a:r>
              <a:rPr lang="es-CO" sz="1800" dirty="0">
                <a:latin typeface="Arial" panose="020B0604020202020204" pitchFamily="34" charset="0"/>
                <a:cs typeface="Arial" panose="020B0604020202020204" pitchFamily="34" charset="0"/>
              </a:rPr>
              <a:t>Solicitar a los  </a:t>
            </a:r>
            <a:r>
              <a:rPr lang="es-CO" sz="1800" b="1" dirty="0">
                <a:latin typeface="Arial" panose="020B0604020202020204" pitchFamily="34" charset="0"/>
                <a:cs typeface="Arial" panose="020B0604020202020204" pitchFamily="34" charset="0"/>
              </a:rPr>
              <a:t>aportantes , afiliados o beneficiarios </a:t>
            </a:r>
            <a:r>
              <a:rPr lang="es-CO" sz="1800" dirty="0">
                <a:latin typeface="Arial" panose="020B0604020202020204" pitchFamily="34" charset="0"/>
                <a:cs typeface="Arial" panose="020B0604020202020204" pitchFamily="34" charset="0"/>
              </a:rPr>
              <a:t>del sistema </a:t>
            </a:r>
            <a:r>
              <a:rPr lang="es-CO" sz="1800" b="1" dirty="0">
                <a:latin typeface="Arial" panose="020B0604020202020204" pitchFamily="34" charset="0"/>
                <a:cs typeface="Arial" panose="020B0604020202020204" pitchFamily="34" charset="0"/>
              </a:rPr>
              <a:t>explicaciones  </a:t>
            </a:r>
            <a:r>
              <a:rPr lang="es-CO" sz="1800" dirty="0">
                <a:latin typeface="Arial" panose="020B0604020202020204" pitchFamily="34" charset="0"/>
                <a:cs typeface="Arial" panose="020B0604020202020204" pitchFamily="34" charset="0"/>
              </a:rPr>
              <a:t>y documentos sobre las </a:t>
            </a:r>
            <a:r>
              <a:rPr lang="es-CO" sz="1800" b="1" dirty="0">
                <a:latin typeface="Arial" panose="020B0604020202020204" pitchFamily="34" charset="0"/>
                <a:cs typeface="Arial" panose="020B0604020202020204" pitchFamily="34" charset="0"/>
              </a:rPr>
              <a:t>inconsistencias en la información relativa </a:t>
            </a:r>
            <a:r>
              <a:rPr lang="es-CO" sz="1800" dirty="0">
                <a:latin typeface="Arial" panose="020B0604020202020204" pitchFamily="34" charset="0"/>
                <a:cs typeface="Arial" panose="020B0604020202020204" pitchFamily="34" charset="0"/>
              </a:rPr>
              <a:t>a sus </a:t>
            </a:r>
            <a:r>
              <a:rPr lang="es-CO" sz="1800" b="1" dirty="0">
                <a:latin typeface="Arial" panose="020B0604020202020204" pitchFamily="34" charset="0"/>
                <a:cs typeface="Arial" panose="020B0604020202020204" pitchFamily="34" charset="0"/>
              </a:rPr>
              <a:t>obligaciones </a:t>
            </a:r>
            <a:r>
              <a:rPr lang="es-CO" sz="1800" dirty="0">
                <a:latin typeface="Arial" panose="020B0604020202020204" pitchFamily="34" charset="0"/>
                <a:cs typeface="Arial" panose="020B0604020202020204" pitchFamily="34" charset="0"/>
              </a:rPr>
              <a:t>en materia de contribuciones parafiscales.</a:t>
            </a:r>
          </a:p>
          <a:p>
            <a:pPr marL="285750" algn="just">
              <a:buFont typeface="+mj-lt"/>
              <a:buAutoNum type="arabicPeriod"/>
            </a:pPr>
            <a:endParaRPr lang="es-CO" sz="1050" dirty="0" smtClean="0">
              <a:latin typeface="Arial" panose="020B0604020202020204" pitchFamily="34" charset="0"/>
              <a:cs typeface="Arial" panose="020B0604020202020204" pitchFamily="34" charset="0"/>
            </a:endParaRPr>
          </a:p>
          <a:p>
            <a:pPr algn="just">
              <a:buFont typeface="+mj-lt"/>
              <a:buAutoNum type="arabicPeriod"/>
            </a:pPr>
            <a:r>
              <a:rPr lang="es-CO" sz="1800" dirty="0" smtClean="0">
                <a:latin typeface="Arial" panose="020B0604020202020204" pitchFamily="34" charset="0"/>
                <a:cs typeface="Arial" panose="020B0604020202020204" pitchFamily="34" charset="0"/>
              </a:rPr>
              <a:t>Realizar </a:t>
            </a:r>
            <a:r>
              <a:rPr lang="es-CO" sz="1800" b="1" dirty="0" smtClean="0">
                <a:latin typeface="Arial" panose="020B0604020202020204" pitchFamily="34" charset="0"/>
                <a:cs typeface="Arial" panose="020B0604020202020204" pitchFamily="34" charset="0"/>
              </a:rPr>
              <a:t>cruces </a:t>
            </a:r>
            <a:r>
              <a:rPr lang="es-CO" sz="1800" b="1" dirty="0">
                <a:latin typeface="Arial" panose="020B0604020202020204" pitchFamily="34" charset="0"/>
                <a:cs typeface="Arial" panose="020B0604020202020204" pitchFamily="34" charset="0"/>
              </a:rPr>
              <a:t>de información con autoridades </a:t>
            </a:r>
            <a:r>
              <a:rPr lang="es-CO" sz="1800" b="1" dirty="0" smtClean="0">
                <a:latin typeface="Arial" panose="020B0604020202020204" pitchFamily="34" charset="0"/>
                <a:cs typeface="Arial" panose="020B0604020202020204" pitchFamily="34" charset="0"/>
              </a:rPr>
              <a:t>tributarias</a:t>
            </a:r>
            <a:r>
              <a:rPr lang="es-CO" sz="1800" dirty="0" smtClean="0">
                <a:latin typeface="Arial" panose="020B0604020202020204" pitchFamily="34" charset="0"/>
                <a:cs typeface="Arial" panose="020B0604020202020204" pitchFamily="34" charset="0"/>
              </a:rPr>
              <a:t>, </a:t>
            </a:r>
            <a:r>
              <a:rPr lang="es-CO" sz="1800" b="1" dirty="0">
                <a:latin typeface="Arial" panose="020B0604020202020204" pitchFamily="34" charset="0"/>
                <a:cs typeface="Arial" panose="020B0604020202020204" pitchFamily="34" charset="0"/>
              </a:rPr>
              <a:t>instituciones financieras</a:t>
            </a:r>
            <a:r>
              <a:rPr lang="es-CO" sz="1800" dirty="0">
                <a:latin typeface="Arial" panose="020B0604020202020204" pitchFamily="34" charset="0"/>
                <a:cs typeface="Arial" panose="020B0604020202020204" pitchFamily="34" charset="0"/>
              </a:rPr>
              <a:t> y otras entidades que administren </a:t>
            </a:r>
            <a:r>
              <a:rPr lang="es-CO" sz="1800" b="1" dirty="0">
                <a:latin typeface="Arial" panose="020B0604020202020204" pitchFamily="34" charset="0"/>
                <a:cs typeface="Arial" panose="020B0604020202020204" pitchFamily="34" charset="0"/>
              </a:rPr>
              <a:t>información </a:t>
            </a:r>
            <a:r>
              <a:rPr lang="es-CO" sz="1800" dirty="0" smtClean="0">
                <a:latin typeface="Arial" panose="020B0604020202020204" pitchFamily="34" charset="0"/>
                <a:cs typeface="Arial" panose="020B0604020202020204" pitchFamily="34" charset="0"/>
              </a:rPr>
              <a:t>para </a:t>
            </a:r>
            <a:r>
              <a:rPr lang="es-CO" sz="1800" dirty="0">
                <a:latin typeface="Arial" panose="020B0604020202020204" pitchFamily="34" charset="0"/>
                <a:cs typeface="Arial" panose="020B0604020202020204" pitchFamily="34" charset="0"/>
              </a:rPr>
              <a:t>la verificación de la adecuada, completa y oportuna  liquidación pago de las contribuciones parafiscales</a:t>
            </a:r>
            <a:r>
              <a:rPr lang="es-CO" sz="1800" dirty="0" smtClean="0">
                <a:latin typeface="Arial" panose="020B0604020202020204" pitchFamily="34" charset="0"/>
                <a:cs typeface="Arial" panose="020B0604020202020204" pitchFamily="34" charset="0"/>
              </a:rPr>
              <a:t>.</a:t>
            </a:r>
          </a:p>
          <a:p>
            <a:pPr marL="228600" indent="-228600" algn="just">
              <a:buFont typeface="+mj-lt"/>
              <a:buAutoNum type="arabicPeriod"/>
            </a:pPr>
            <a:endParaRPr lang="es-CO" sz="1050" dirty="0" smtClean="0">
              <a:latin typeface="Arial" panose="020B0604020202020204" pitchFamily="34" charset="0"/>
              <a:cs typeface="Arial" panose="020B0604020202020204" pitchFamily="34" charset="0"/>
            </a:endParaRPr>
          </a:p>
          <a:p>
            <a:pPr algn="just">
              <a:buFont typeface="+mj-lt"/>
              <a:buAutoNum type="arabicPeriod"/>
            </a:pPr>
            <a:r>
              <a:rPr lang="es-CO" sz="1800" dirty="0" smtClean="0">
                <a:latin typeface="Arial" panose="020B0604020202020204" pitchFamily="34" charset="0"/>
                <a:cs typeface="Arial" panose="020B0604020202020204" pitchFamily="34" charset="0"/>
              </a:rPr>
              <a:t>Verificar la </a:t>
            </a:r>
            <a:r>
              <a:rPr lang="es-CO" sz="1800" b="1" dirty="0" smtClean="0">
                <a:latin typeface="Arial" panose="020B0604020202020204" pitchFamily="34" charset="0"/>
                <a:cs typeface="Arial" panose="020B0604020202020204" pitchFamily="34" charset="0"/>
              </a:rPr>
              <a:t>exactitud de las autoliquidaciones</a:t>
            </a:r>
            <a:r>
              <a:rPr lang="es-CO" sz="1800" dirty="0" smtClean="0">
                <a:latin typeface="Arial" panose="020B0604020202020204" pitchFamily="34" charset="0"/>
                <a:cs typeface="Arial" panose="020B0604020202020204" pitchFamily="34" charset="0"/>
              </a:rPr>
              <a:t>.</a:t>
            </a:r>
          </a:p>
          <a:p>
            <a:pPr marL="285750" algn="just">
              <a:buFont typeface="+mj-lt"/>
              <a:buAutoNum type="arabicPeriod"/>
            </a:pPr>
            <a:endParaRPr lang="es-CO" sz="1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9900702"/>
      </p:ext>
    </p:extLst>
  </p:cSld>
  <p:clrMapOvr>
    <a:masterClrMapping/>
  </p:clrMapOvr>
  <mc:AlternateContent xmlns:mc="http://schemas.openxmlformats.org/markup-compatibility/2006" xmlns:p14="http://schemas.microsoft.com/office/powerpoint/2010/main">
    <mc:Choice Requires="p14">
      <p:transition spd="slow" p14:dur="1200">
        <p:push/>
      </p:transition>
    </mc:Choice>
    <mc:Fallback xmlns="">
      <p:transition spd="slow">
        <p:push/>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ector recto de flecha 20"/>
          <p:cNvCxnSpPr/>
          <p:nvPr/>
        </p:nvCxnSpPr>
        <p:spPr>
          <a:xfrm flipV="1">
            <a:off x="450376" y="698047"/>
            <a:ext cx="8229600" cy="17167"/>
          </a:xfrm>
          <a:prstGeom prst="straightConnector1">
            <a:avLst/>
          </a:prstGeom>
          <a:ln>
            <a:solidFill>
              <a:schemeClr val="tx1">
                <a:lumMod val="85000"/>
                <a:lumOff val="1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8" name="Elipse 23"/>
          <p:cNvSpPr/>
          <p:nvPr/>
        </p:nvSpPr>
        <p:spPr>
          <a:xfrm>
            <a:off x="3698240" y="528480"/>
            <a:ext cx="325120" cy="339134"/>
          </a:xfrm>
          <a:prstGeom prst="ellipse">
            <a:avLst/>
          </a:prstGeom>
          <a:solidFill>
            <a:srgbClr val="AFC6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solidFill>
                <a:prstClr val="white"/>
              </a:solidFill>
            </a:endParaRPr>
          </a:p>
        </p:txBody>
      </p:sp>
      <p:sp>
        <p:nvSpPr>
          <p:cNvPr id="9" name="Marcador de contenido 2"/>
          <p:cNvSpPr txBox="1">
            <a:spLocks/>
          </p:cNvSpPr>
          <p:nvPr/>
        </p:nvSpPr>
        <p:spPr>
          <a:xfrm>
            <a:off x="3982720" y="336141"/>
            <a:ext cx="3619084" cy="396240"/>
          </a:xfrm>
          <a:prstGeom prst="rect">
            <a:avLst/>
          </a:prstGeom>
        </p:spPr>
        <p:txBody>
          <a:bodyPr vert="horz" lIns="91440" tIns="45720" rIns="91440" bIns="45720" rtlCol="0">
            <a:noAutofit/>
          </a:bodyPr>
          <a:lstStyle>
            <a:lvl1pPr indent="0">
              <a:spcBef>
                <a:spcPct val="20000"/>
              </a:spcBef>
              <a:buFont typeface="Arial"/>
              <a:buNone/>
              <a:defRPr sz="2400">
                <a:solidFill>
                  <a:schemeClr val="tx1">
                    <a:lumMod val="85000"/>
                    <a:lumOff val="15000"/>
                  </a:schemeClr>
                </a:solidFill>
                <a:latin typeface="Helvetica Neue Light"/>
                <a:cs typeface="Helvetica Neue Light"/>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s-ES" sz="2000" dirty="0" smtClean="0">
                <a:solidFill>
                  <a:prstClr val="black">
                    <a:lumMod val="85000"/>
                    <a:lumOff val="15000"/>
                  </a:prstClr>
                </a:solidFill>
                <a:latin typeface="Helvetica Neue "/>
              </a:rPr>
              <a:t>COMPETENCIAS LEGALES</a:t>
            </a:r>
            <a:endParaRPr lang="es-ES" sz="2000" dirty="0">
              <a:solidFill>
                <a:prstClr val="black">
                  <a:lumMod val="85000"/>
                  <a:lumOff val="15000"/>
                </a:prstClr>
              </a:solidFill>
              <a:latin typeface="Helvetica Neue "/>
            </a:endParaRPr>
          </a:p>
        </p:txBody>
      </p:sp>
      <p:sp>
        <p:nvSpPr>
          <p:cNvPr id="10" name="Elipse 9"/>
          <p:cNvSpPr/>
          <p:nvPr/>
        </p:nvSpPr>
        <p:spPr>
          <a:xfrm>
            <a:off x="3695865" y="530666"/>
            <a:ext cx="325120" cy="339134"/>
          </a:xfrm>
          <a:prstGeom prst="ellipse">
            <a:avLst/>
          </a:prstGeom>
          <a:solidFill>
            <a:srgbClr val="00B0F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S" dirty="0">
              <a:solidFill>
                <a:prstClr val="white"/>
              </a:solidFill>
            </a:endParaRPr>
          </a:p>
        </p:txBody>
      </p:sp>
      <p:sp>
        <p:nvSpPr>
          <p:cNvPr id="2" name="1 CuadroTexto"/>
          <p:cNvSpPr txBox="1"/>
          <p:nvPr/>
        </p:nvSpPr>
        <p:spPr>
          <a:xfrm>
            <a:off x="457200" y="1091818"/>
            <a:ext cx="8127242"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CO" b="1" dirty="0">
                <a:latin typeface="Arial" panose="020B0604020202020204" pitchFamily="34" charset="0"/>
                <a:cs typeface="Arial" panose="020B0604020202020204" pitchFamily="34" charset="0"/>
              </a:rPr>
              <a:t>DECRETO </a:t>
            </a:r>
            <a:r>
              <a:rPr lang="es-CO" b="1" dirty="0" smtClean="0">
                <a:latin typeface="Arial" panose="020B0604020202020204" pitchFamily="34" charset="0"/>
                <a:cs typeface="Arial" panose="020B0604020202020204" pitchFamily="34" charset="0"/>
              </a:rPr>
              <a:t>LEY 169 </a:t>
            </a:r>
            <a:r>
              <a:rPr lang="es-CO" b="1" dirty="0">
                <a:latin typeface="Arial" panose="020B0604020202020204" pitchFamily="34" charset="0"/>
                <a:cs typeface="Arial" panose="020B0604020202020204" pitchFamily="34" charset="0"/>
              </a:rPr>
              <a:t>DE 2008</a:t>
            </a:r>
          </a:p>
        </p:txBody>
      </p:sp>
      <p:sp>
        <p:nvSpPr>
          <p:cNvPr id="11" name="1 Marcador de contenido"/>
          <p:cNvSpPr txBox="1">
            <a:spLocks/>
          </p:cNvSpPr>
          <p:nvPr/>
        </p:nvSpPr>
        <p:spPr>
          <a:xfrm>
            <a:off x="457199" y="1520045"/>
            <a:ext cx="8127243" cy="512749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buFont typeface="+mj-lt"/>
              <a:buAutoNum type="arabicPeriod"/>
            </a:pPr>
            <a:r>
              <a:rPr lang="es-CO" sz="1800" b="1" dirty="0">
                <a:latin typeface="Arial" panose="020B0604020202020204" pitchFamily="34" charset="0"/>
                <a:cs typeface="Arial" panose="020B0604020202020204" pitchFamily="34" charset="0"/>
              </a:rPr>
              <a:t>Citar </a:t>
            </a:r>
            <a:r>
              <a:rPr lang="es-CO" sz="1800" dirty="0" smtClean="0">
                <a:latin typeface="Arial" panose="020B0604020202020204" pitchFamily="34" charset="0"/>
                <a:cs typeface="Arial" panose="020B0604020202020204" pitchFamily="34" charset="0"/>
              </a:rPr>
              <a:t>a </a:t>
            </a:r>
            <a:r>
              <a:rPr lang="es-CO" sz="1800" dirty="0">
                <a:latin typeface="Arial" panose="020B0604020202020204" pitchFamily="34" charset="0"/>
                <a:cs typeface="Arial" panose="020B0604020202020204" pitchFamily="34" charset="0"/>
              </a:rPr>
              <a:t>los </a:t>
            </a:r>
            <a:r>
              <a:rPr lang="es-CO" sz="1800" b="1" dirty="0">
                <a:latin typeface="Arial" panose="020B0604020202020204" pitchFamily="34" charset="0"/>
                <a:cs typeface="Arial" panose="020B0604020202020204" pitchFamily="34" charset="0"/>
              </a:rPr>
              <a:t>aportantes, afiliados o beneficiarios  </a:t>
            </a:r>
            <a:r>
              <a:rPr lang="es-CO" sz="1800" dirty="0">
                <a:latin typeface="Arial" panose="020B0604020202020204" pitchFamily="34" charset="0"/>
                <a:cs typeface="Arial" panose="020B0604020202020204" pitchFamily="34" charset="0"/>
              </a:rPr>
              <a:t>para que </a:t>
            </a:r>
            <a:r>
              <a:rPr lang="es-CO" sz="1800" b="1" dirty="0">
                <a:latin typeface="Arial" panose="020B0604020202020204" pitchFamily="34" charset="0"/>
                <a:cs typeface="Arial" panose="020B0604020202020204" pitchFamily="34" charset="0"/>
              </a:rPr>
              <a:t>rindan informes </a:t>
            </a:r>
            <a:r>
              <a:rPr lang="es-CO" sz="1800" dirty="0">
                <a:latin typeface="Arial" panose="020B0604020202020204" pitchFamily="34" charset="0"/>
                <a:cs typeface="Arial" panose="020B0604020202020204" pitchFamily="34" charset="0"/>
              </a:rPr>
              <a:t>o testimonios  </a:t>
            </a:r>
            <a:r>
              <a:rPr lang="es-CO" sz="1800" b="1" dirty="0">
                <a:latin typeface="Arial" panose="020B0604020202020204" pitchFamily="34" charset="0"/>
                <a:cs typeface="Arial" panose="020B0604020202020204" pitchFamily="34" charset="0"/>
              </a:rPr>
              <a:t>referentes al cumplimiento de las </a:t>
            </a:r>
            <a:r>
              <a:rPr lang="es-CO" sz="1800" b="1" dirty="0" smtClean="0">
                <a:latin typeface="Arial" panose="020B0604020202020204" pitchFamily="34" charset="0"/>
                <a:cs typeface="Arial" panose="020B0604020202020204" pitchFamily="34" charset="0"/>
              </a:rPr>
              <a:t>obligaciones.</a:t>
            </a:r>
          </a:p>
          <a:p>
            <a:pPr algn="just">
              <a:buFont typeface="+mj-lt"/>
              <a:buAutoNum type="arabicPeriod"/>
            </a:pPr>
            <a:endParaRPr lang="es-CO" sz="1200" dirty="0" smtClean="0">
              <a:latin typeface="Arial" panose="020B0604020202020204" pitchFamily="34" charset="0"/>
              <a:cs typeface="Arial" panose="020B0604020202020204" pitchFamily="34" charset="0"/>
            </a:endParaRPr>
          </a:p>
          <a:p>
            <a:pPr algn="just">
              <a:buFont typeface="+mj-lt"/>
              <a:buAutoNum type="arabicPeriod"/>
            </a:pPr>
            <a:r>
              <a:rPr lang="es-CO" sz="1800" dirty="0" smtClean="0">
                <a:latin typeface="Arial" panose="020B0604020202020204" pitchFamily="34" charset="0"/>
                <a:cs typeface="Arial" panose="020B0604020202020204" pitchFamily="34" charset="0"/>
              </a:rPr>
              <a:t>Realizar </a:t>
            </a:r>
            <a:r>
              <a:rPr lang="es-CO" sz="1800" b="1" dirty="0" smtClean="0">
                <a:latin typeface="Arial" panose="020B0604020202020204" pitchFamily="34" charset="0"/>
                <a:cs typeface="Arial" panose="020B0604020202020204" pitchFamily="34" charset="0"/>
              </a:rPr>
              <a:t>visitas de inspección y recopilar todas las pruebas que sustenten la</a:t>
            </a:r>
            <a:r>
              <a:rPr lang="es-CO" sz="1800" dirty="0" smtClean="0">
                <a:latin typeface="Arial" panose="020B0604020202020204" pitchFamily="34" charset="0"/>
                <a:cs typeface="Arial" panose="020B0604020202020204" pitchFamily="34" charset="0"/>
              </a:rPr>
              <a:t> </a:t>
            </a:r>
            <a:r>
              <a:rPr lang="es-CO" sz="1800" b="1" dirty="0" smtClean="0">
                <a:latin typeface="Arial" panose="020B0604020202020204" pitchFamily="34" charset="0"/>
                <a:cs typeface="Arial" panose="020B0604020202020204" pitchFamily="34" charset="0"/>
              </a:rPr>
              <a:t>omisión o inexactitud en la liquidación </a:t>
            </a:r>
            <a:r>
              <a:rPr lang="es-CO" sz="1800" dirty="0" smtClean="0">
                <a:latin typeface="Arial" panose="020B0604020202020204" pitchFamily="34" charset="0"/>
                <a:cs typeface="Arial" panose="020B0604020202020204" pitchFamily="34" charset="0"/>
              </a:rPr>
              <a:t>de las contribuciones parafiscales.  Se podrán decretar las pruebas necesarias autorizadas por la legislación civil</a:t>
            </a:r>
          </a:p>
          <a:p>
            <a:pPr algn="just">
              <a:buFont typeface="+mj-lt"/>
              <a:buAutoNum type="arabicPeriod"/>
            </a:pPr>
            <a:endParaRPr lang="es-CO" sz="1200" dirty="0" smtClean="0">
              <a:latin typeface="Arial" panose="020B0604020202020204" pitchFamily="34" charset="0"/>
              <a:cs typeface="Arial" panose="020B0604020202020204" pitchFamily="34" charset="0"/>
            </a:endParaRPr>
          </a:p>
          <a:p>
            <a:pPr algn="just">
              <a:buFont typeface="+mj-lt"/>
              <a:buAutoNum type="arabicPeriod"/>
            </a:pPr>
            <a:r>
              <a:rPr lang="es-CO" sz="1800" dirty="0" smtClean="0">
                <a:latin typeface="Arial" panose="020B0604020202020204" pitchFamily="34" charset="0"/>
                <a:cs typeface="Arial" panose="020B0604020202020204" pitchFamily="34" charset="0"/>
              </a:rPr>
              <a:t>Realizar </a:t>
            </a:r>
            <a:r>
              <a:rPr lang="es-CO" sz="1800" dirty="0">
                <a:latin typeface="Arial" panose="020B0604020202020204" pitchFamily="34" charset="0"/>
                <a:cs typeface="Arial" panose="020B0604020202020204" pitchFamily="34" charset="0"/>
              </a:rPr>
              <a:t>las </a:t>
            </a:r>
            <a:r>
              <a:rPr lang="es-CO" sz="1800" b="1" dirty="0">
                <a:latin typeface="Arial" panose="020B0604020202020204" pitchFamily="34" charset="0"/>
                <a:cs typeface="Arial" panose="020B0604020202020204" pitchFamily="34" charset="0"/>
              </a:rPr>
              <a:t>investigaciones</a:t>
            </a:r>
            <a:r>
              <a:rPr lang="es-CO" sz="1800" dirty="0">
                <a:latin typeface="Arial" panose="020B0604020202020204" pitchFamily="34" charset="0"/>
                <a:cs typeface="Arial" panose="020B0604020202020204" pitchFamily="34" charset="0"/>
              </a:rPr>
              <a:t> que estime convenientes para </a:t>
            </a:r>
            <a:r>
              <a:rPr lang="es-CO" sz="1800" b="1" dirty="0">
                <a:latin typeface="Arial" panose="020B0604020202020204" pitchFamily="34" charset="0"/>
                <a:cs typeface="Arial" panose="020B0604020202020204" pitchFamily="34" charset="0"/>
              </a:rPr>
              <a:t>establecer la existencia de hechos</a:t>
            </a:r>
            <a:r>
              <a:rPr lang="es-CO" sz="1800" dirty="0">
                <a:latin typeface="Arial" panose="020B0604020202020204" pitchFamily="34" charset="0"/>
                <a:cs typeface="Arial" panose="020B0604020202020204" pitchFamily="34" charset="0"/>
              </a:rPr>
              <a:t> que generen obligaciones en materia de contribuciones parafiscales .</a:t>
            </a:r>
          </a:p>
          <a:p>
            <a:pPr algn="just">
              <a:buFont typeface="+mj-lt"/>
              <a:buAutoNum type="arabicPeriod"/>
            </a:pPr>
            <a:endParaRPr lang="es-CO" sz="1200" dirty="0" smtClean="0">
              <a:latin typeface="Arial" panose="020B0604020202020204" pitchFamily="34" charset="0"/>
              <a:cs typeface="Arial" panose="020B0604020202020204" pitchFamily="34" charset="0"/>
            </a:endParaRPr>
          </a:p>
          <a:p>
            <a:pPr algn="just">
              <a:buFont typeface="+mj-lt"/>
              <a:buAutoNum type="arabicPeriod"/>
            </a:pPr>
            <a:r>
              <a:rPr lang="es-CO" sz="1800" b="1" dirty="0" smtClean="0">
                <a:latin typeface="Arial" panose="020B0604020202020204" pitchFamily="34" charset="0"/>
                <a:cs typeface="Arial" panose="020B0604020202020204" pitchFamily="34" charset="0"/>
              </a:rPr>
              <a:t>Proferir las liquidaciones oficiales. </a:t>
            </a:r>
          </a:p>
          <a:p>
            <a:pPr algn="just">
              <a:buFont typeface="+mj-lt"/>
              <a:buAutoNum type="arabicPeriod"/>
            </a:pPr>
            <a:endParaRPr lang="es-CO" sz="1200" dirty="0" smtClean="0">
              <a:latin typeface="Arial" panose="020B0604020202020204" pitchFamily="34" charset="0"/>
              <a:cs typeface="Arial" panose="020B0604020202020204" pitchFamily="34" charset="0"/>
            </a:endParaRPr>
          </a:p>
          <a:p>
            <a:pPr algn="just">
              <a:buFont typeface="+mj-lt"/>
              <a:buAutoNum type="arabicPeriod"/>
            </a:pPr>
            <a:r>
              <a:rPr lang="es-CO" sz="1800" b="1" dirty="0" smtClean="0">
                <a:latin typeface="Arial" panose="020B0604020202020204" pitchFamily="34" charset="0"/>
                <a:cs typeface="Arial" panose="020B0604020202020204" pitchFamily="34" charset="0"/>
              </a:rPr>
              <a:t>Afiliar transitoriamente a la administradora publica </a:t>
            </a:r>
            <a:r>
              <a:rPr lang="es-CO" sz="1800" dirty="0" smtClean="0">
                <a:latin typeface="Arial" panose="020B0604020202020204" pitchFamily="34" charset="0"/>
                <a:cs typeface="Arial" panose="020B0604020202020204" pitchFamily="34" charset="0"/>
              </a:rPr>
              <a:t>respectiva a los evasores omisos que no hayan atendido la instrucción de afiliarse voluntariamente, hasta que el afiliado elija.</a:t>
            </a:r>
          </a:p>
        </p:txBody>
      </p:sp>
    </p:spTree>
    <p:extLst>
      <p:ext uri="{BB962C8B-B14F-4D97-AF65-F5344CB8AC3E}">
        <p14:creationId xmlns:p14="http://schemas.microsoft.com/office/powerpoint/2010/main" val="3199087629"/>
      </p:ext>
    </p:extLst>
  </p:cSld>
  <p:clrMapOvr>
    <a:masterClrMapping/>
  </p:clrMapOvr>
  <mc:AlternateContent xmlns:mc="http://schemas.openxmlformats.org/markup-compatibility/2006" xmlns:p14="http://schemas.microsoft.com/office/powerpoint/2010/main">
    <mc:Choice Requires="p14">
      <p:transition spd="slow" p14:dur="1200">
        <p:push/>
      </p:transition>
    </mc:Choice>
    <mc:Fallback xmlns="">
      <p:transition spd="slow">
        <p:push/>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4 CuadroTexto"/>
          <p:cNvSpPr txBox="1"/>
          <p:nvPr/>
        </p:nvSpPr>
        <p:spPr>
          <a:xfrm>
            <a:off x="496571" y="1069469"/>
            <a:ext cx="8342627" cy="5355312"/>
          </a:xfrm>
          <a:prstGeom prst="rect">
            <a:avLst/>
          </a:prstGeom>
          <a:noFill/>
        </p:spPr>
        <p:txBody>
          <a:bodyPr wrap="square" rtlCol="0">
            <a:spAutoFit/>
          </a:bodyPr>
          <a:lstStyle/>
          <a:p>
            <a:pPr marL="457200" indent="-457200" algn="just">
              <a:buClr>
                <a:schemeClr val="accent3">
                  <a:lumMod val="50000"/>
                </a:schemeClr>
              </a:buClr>
              <a:buSzPct val="150000"/>
              <a:buFont typeface="+mj-lt"/>
              <a:buAutoNum type="arabicPeriod"/>
            </a:pPr>
            <a:r>
              <a:rPr lang="es-CO" b="1" dirty="0" smtClean="0">
                <a:effectLst>
                  <a:outerShdw blurRad="38100" dist="38100" dir="2700000" algn="tl">
                    <a:srgbClr val="000000">
                      <a:alpha val="43137"/>
                    </a:srgbClr>
                  </a:outerShdw>
                </a:effectLst>
                <a:latin typeface="Arial" pitchFamily="34" charset="0"/>
                <a:cs typeface="Arial" pitchFamily="34" charset="0"/>
              </a:rPr>
              <a:t>Aspectos Relevantes de la Unidad</a:t>
            </a:r>
          </a:p>
          <a:p>
            <a:pPr marL="457200" indent="-457200" algn="just">
              <a:buClr>
                <a:schemeClr val="accent3">
                  <a:lumMod val="50000"/>
                </a:schemeClr>
              </a:buClr>
              <a:buSzPct val="150000"/>
              <a:buFont typeface="+mj-lt"/>
              <a:buAutoNum type="arabicPeriod"/>
            </a:pPr>
            <a:endParaRPr lang="es-CO" b="1" dirty="0">
              <a:effectLst>
                <a:outerShdw blurRad="38100" dist="38100" dir="2700000" algn="tl">
                  <a:srgbClr val="000000">
                    <a:alpha val="43137"/>
                  </a:srgbClr>
                </a:outerShdw>
              </a:effectLst>
              <a:latin typeface="Arial" pitchFamily="34" charset="0"/>
              <a:cs typeface="Arial" pitchFamily="34" charset="0"/>
            </a:endParaRPr>
          </a:p>
          <a:p>
            <a:pPr marL="457200" indent="-457200" algn="just">
              <a:buClr>
                <a:schemeClr val="bg1">
                  <a:lumMod val="85000"/>
                </a:schemeClr>
              </a:buClr>
              <a:buSzPct val="150000"/>
              <a:buFont typeface="+mj-lt"/>
              <a:buAutoNum type="arabicPeriod"/>
            </a:pPr>
            <a:r>
              <a:rPr lang="es-CO" b="1" dirty="0" smtClean="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rPr>
              <a:t>Facultades </a:t>
            </a:r>
            <a:r>
              <a:rPr lang="es-CO" b="1" dirty="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rPr>
              <a:t>y Competencias Legales</a:t>
            </a:r>
          </a:p>
          <a:p>
            <a:pPr marL="457200" indent="-457200" algn="just">
              <a:buClr>
                <a:schemeClr val="bg1">
                  <a:lumMod val="85000"/>
                </a:schemeClr>
              </a:buClr>
              <a:buSzPct val="150000"/>
              <a:buFont typeface="+mj-lt"/>
              <a:buAutoNum type="arabicPeriod"/>
            </a:pPr>
            <a:endParaRPr lang="es-CO" b="1" dirty="0" smtClean="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endParaRPr>
          </a:p>
          <a:p>
            <a:pPr marL="457200" indent="-457200" algn="just">
              <a:buClr>
                <a:schemeClr val="bg1">
                  <a:lumMod val="85000"/>
                </a:schemeClr>
              </a:buClr>
              <a:buSzPct val="150000"/>
              <a:buFont typeface="+mj-lt"/>
              <a:buAutoNum type="arabicPeriod"/>
            </a:pPr>
            <a:r>
              <a:rPr lang="es-CO" b="1" dirty="0" smtClean="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rPr>
              <a:t>Proceso de Determinación y discusión</a:t>
            </a:r>
          </a:p>
          <a:p>
            <a:pPr marL="457200" indent="-457200" algn="just">
              <a:buClr>
                <a:schemeClr val="bg1">
                  <a:lumMod val="85000"/>
                </a:schemeClr>
              </a:buClr>
              <a:buSzPct val="150000"/>
              <a:buFont typeface="+mj-lt"/>
              <a:buAutoNum type="arabicPeriod"/>
            </a:pPr>
            <a:endParaRPr lang="es-CO" b="1" dirty="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endParaRPr>
          </a:p>
          <a:p>
            <a:pPr marL="457200" indent="-457200" algn="just">
              <a:buClr>
                <a:schemeClr val="bg1">
                  <a:lumMod val="85000"/>
                </a:schemeClr>
              </a:buClr>
              <a:buSzPct val="150000"/>
              <a:buFont typeface="+mj-lt"/>
              <a:buAutoNum type="arabicPeriod"/>
            </a:pPr>
            <a:r>
              <a:rPr lang="es-CO" b="1" dirty="0" smtClean="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rPr>
              <a:t>Proceso Sancionatorio</a:t>
            </a:r>
          </a:p>
          <a:p>
            <a:pPr marL="457200" indent="-457200" algn="just">
              <a:buClr>
                <a:schemeClr val="bg1">
                  <a:lumMod val="85000"/>
                </a:schemeClr>
              </a:buClr>
              <a:buSzPct val="150000"/>
              <a:buFont typeface="+mj-lt"/>
              <a:buAutoNum type="arabicPeriod"/>
            </a:pPr>
            <a:endParaRPr lang="es-CO" b="1" dirty="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endParaRPr>
          </a:p>
          <a:p>
            <a:pPr marL="457200" indent="-457200" algn="just">
              <a:buClr>
                <a:schemeClr val="bg1">
                  <a:lumMod val="85000"/>
                </a:schemeClr>
              </a:buClr>
              <a:buSzPct val="150000"/>
              <a:buFont typeface="+mj-lt"/>
              <a:buAutoNum type="arabicPeriod"/>
            </a:pPr>
            <a:r>
              <a:rPr lang="es-CO" b="1" dirty="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rPr>
              <a:t>Notificaciones de las Actuaciones</a:t>
            </a:r>
          </a:p>
          <a:p>
            <a:pPr marL="457200" indent="-457200" algn="just">
              <a:buClr>
                <a:schemeClr val="bg1">
                  <a:lumMod val="85000"/>
                </a:schemeClr>
              </a:buClr>
              <a:buSzPct val="150000"/>
              <a:buFont typeface="+mj-lt"/>
              <a:buAutoNum type="arabicPeriod"/>
            </a:pPr>
            <a:endParaRPr lang="es-CO" b="1" dirty="0" smtClean="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endParaRPr>
          </a:p>
          <a:p>
            <a:pPr marL="457200" indent="-457200" algn="just">
              <a:buClr>
                <a:schemeClr val="bg1">
                  <a:lumMod val="85000"/>
                </a:schemeClr>
              </a:buClr>
              <a:buSzPct val="150000"/>
              <a:buFont typeface="+mj-lt"/>
              <a:buAutoNum type="arabicPeriod"/>
            </a:pPr>
            <a:r>
              <a:rPr lang="es-CO" b="1" dirty="0" smtClean="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rPr>
              <a:t>Proceso de Cobro</a:t>
            </a:r>
          </a:p>
          <a:p>
            <a:pPr marL="457200" indent="-457200" algn="just">
              <a:buClr>
                <a:schemeClr val="bg1">
                  <a:lumMod val="85000"/>
                </a:schemeClr>
              </a:buClr>
              <a:buSzPct val="150000"/>
              <a:buFont typeface="+mj-lt"/>
              <a:buAutoNum type="arabicPeriod"/>
            </a:pPr>
            <a:endParaRPr lang="es-CO" b="1" dirty="0" smtClean="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endParaRPr>
          </a:p>
          <a:p>
            <a:pPr marL="457200" indent="-457200" algn="just">
              <a:buClr>
                <a:schemeClr val="bg1">
                  <a:lumMod val="85000"/>
                </a:schemeClr>
              </a:buClr>
              <a:buSzPct val="150000"/>
              <a:buFont typeface="+mj-lt"/>
              <a:buAutoNum type="arabicPeriod"/>
            </a:pPr>
            <a:r>
              <a:rPr lang="es-CO" b="1" dirty="0" smtClean="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rPr>
              <a:t>Situaciones detectadas por la Unidad</a:t>
            </a:r>
          </a:p>
          <a:p>
            <a:pPr marL="457200" indent="-457200" algn="just">
              <a:buClr>
                <a:schemeClr val="bg1">
                  <a:lumMod val="85000"/>
                </a:schemeClr>
              </a:buClr>
              <a:buSzPct val="150000"/>
              <a:buFont typeface="+mj-lt"/>
              <a:buAutoNum type="arabicPeriod"/>
            </a:pPr>
            <a:endParaRPr lang="es-CO" b="1" dirty="0" smtClean="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endParaRPr>
          </a:p>
          <a:p>
            <a:pPr marL="457200" indent="-457200" algn="just">
              <a:buClr>
                <a:schemeClr val="bg1">
                  <a:lumMod val="85000"/>
                </a:schemeClr>
              </a:buClr>
              <a:buSzPct val="150000"/>
              <a:buFont typeface="+mj-lt"/>
              <a:buAutoNum type="arabicPeriod"/>
            </a:pPr>
            <a:r>
              <a:rPr lang="es-CO" b="1" dirty="0" smtClean="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rPr>
              <a:t>Beneficios de cumplir con el pago de aportes</a:t>
            </a:r>
          </a:p>
          <a:p>
            <a:pPr marL="457200" indent="-457200" algn="just">
              <a:buClr>
                <a:schemeClr val="bg1">
                  <a:lumMod val="85000"/>
                </a:schemeClr>
              </a:buClr>
              <a:buSzPct val="150000"/>
              <a:buFont typeface="+mj-lt"/>
              <a:buAutoNum type="arabicPeriod"/>
            </a:pPr>
            <a:endParaRPr lang="es-CO" b="1" dirty="0" smtClean="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endParaRPr>
          </a:p>
          <a:p>
            <a:pPr marL="457200" indent="-457200" algn="just">
              <a:buClr>
                <a:schemeClr val="bg1">
                  <a:lumMod val="85000"/>
                </a:schemeClr>
              </a:buClr>
              <a:buSzPct val="150000"/>
              <a:buFont typeface="+mj-lt"/>
              <a:buAutoNum type="arabicPeriod"/>
            </a:pPr>
            <a:r>
              <a:rPr lang="es-CO" b="1" dirty="0" smtClean="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rPr>
              <a:t>Canales de Atención Integral al Ciudadano </a:t>
            </a:r>
          </a:p>
          <a:p>
            <a:pPr marL="457200" indent="-457200" algn="just">
              <a:buClr>
                <a:schemeClr val="bg1">
                  <a:lumMod val="85000"/>
                </a:schemeClr>
              </a:buClr>
              <a:buSzPct val="150000"/>
              <a:buFont typeface="+mj-lt"/>
              <a:buAutoNum type="arabicPeriod"/>
            </a:pPr>
            <a:endParaRPr lang="es-CO" b="1" dirty="0" smtClean="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endParaRPr>
          </a:p>
          <a:p>
            <a:pPr marL="457200" indent="-457200" algn="just">
              <a:buClr>
                <a:schemeClr val="bg1">
                  <a:lumMod val="85000"/>
                </a:schemeClr>
              </a:buClr>
              <a:buSzPct val="150000"/>
              <a:buFont typeface="+mj-lt"/>
              <a:buAutoNum type="arabicPeriod"/>
            </a:pPr>
            <a:r>
              <a:rPr lang="es-CO" b="1" dirty="0" smtClean="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rPr>
              <a:t>Sesión de Preguntas y Respuestas </a:t>
            </a:r>
          </a:p>
        </p:txBody>
      </p:sp>
      <p:sp>
        <p:nvSpPr>
          <p:cNvPr id="31" name="Title 1"/>
          <p:cNvSpPr txBox="1">
            <a:spLocks/>
          </p:cNvSpPr>
          <p:nvPr/>
        </p:nvSpPr>
        <p:spPr>
          <a:xfrm>
            <a:off x="128712" y="0"/>
            <a:ext cx="7128792" cy="836712"/>
          </a:xfrm>
          <a:prstGeom prst="rect">
            <a:avLst/>
          </a:prstGeom>
        </p:spPr>
        <p:txBody>
          <a:bodyPr vert="horz" lIns="91440" tIns="45720" rIns="91440" bIns="45720" rtlCol="0" anchor="ctr">
            <a:normAutofit/>
          </a:bodyPr>
          <a:lstStyle>
            <a:lvl1pPr>
              <a:spcBef>
                <a:spcPct val="0"/>
              </a:spcBef>
              <a:buNone/>
              <a:defRPr sz="2800" b="1">
                <a:solidFill>
                  <a:srgbClr val="4F6228"/>
                </a:solidFill>
                <a:effectLst/>
                <a:latin typeface="Arial Narrow" pitchFamily="34" charset="0"/>
                <a:ea typeface="+mj-ea"/>
                <a:cs typeface="+mj-cs"/>
              </a:defRPr>
            </a:lvl1pPr>
          </a:lstStyle>
          <a:p>
            <a:r>
              <a:rPr lang="es-CO" sz="3200" dirty="0" smtClean="0">
                <a:effectLst>
                  <a:outerShdw blurRad="38100" dist="38100" dir="2700000" algn="tl">
                    <a:srgbClr val="000000">
                      <a:alpha val="43137"/>
                    </a:srgbClr>
                  </a:outerShdw>
                </a:effectLst>
              </a:rPr>
              <a:t>Agenda Primera Jornada de Capacitación</a:t>
            </a:r>
          </a:p>
        </p:txBody>
      </p:sp>
    </p:spTree>
    <p:extLst>
      <p:ext uri="{BB962C8B-B14F-4D97-AF65-F5344CB8AC3E}">
        <p14:creationId xmlns:p14="http://schemas.microsoft.com/office/powerpoint/2010/main" val="22006704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ector recto de flecha 20"/>
          <p:cNvCxnSpPr/>
          <p:nvPr/>
        </p:nvCxnSpPr>
        <p:spPr>
          <a:xfrm flipV="1">
            <a:off x="450376" y="698047"/>
            <a:ext cx="8229600" cy="17167"/>
          </a:xfrm>
          <a:prstGeom prst="straightConnector1">
            <a:avLst/>
          </a:prstGeom>
          <a:ln>
            <a:solidFill>
              <a:schemeClr val="tx1">
                <a:lumMod val="85000"/>
                <a:lumOff val="1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8" name="Elipse 23"/>
          <p:cNvSpPr/>
          <p:nvPr/>
        </p:nvSpPr>
        <p:spPr>
          <a:xfrm>
            <a:off x="3698240" y="528480"/>
            <a:ext cx="325120" cy="339134"/>
          </a:xfrm>
          <a:prstGeom prst="ellipse">
            <a:avLst/>
          </a:prstGeom>
          <a:solidFill>
            <a:srgbClr val="AFC6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solidFill>
                <a:prstClr val="white"/>
              </a:solidFill>
            </a:endParaRPr>
          </a:p>
        </p:txBody>
      </p:sp>
      <p:sp>
        <p:nvSpPr>
          <p:cNvPr id="9" name="Marcador de contenido 2"/>
          <p:cNvSpPr txBox="1">
            <a:spLocks/>
          </p:cNvSpPr>
          <p:nvPr/>
        </p:nvSpPr>
        <p:spPr>
          <a:xfrm>
            <a:off x="3982720" y="336141"/>
            <a:ext cx="3619084" cy="396240"/>
          </a:xfrm>
          <a:prstGeom prst="rect">
            <a:avLst/>
          </a:prstGeom>
        </p:spPr>
        <p:txBody>
          <a:bodyPr vert="horz" lIns="91440" tIns="45720" rIns="91440" bIns="45720" rtlCol="0">
            <a:noAutofit/>
          </a:bodyPr>
          <a:lstStyle>
            <a:lvl1pPr indent="0">
              <a:spcBef>
                <a:spcPct val="20000"/>
              </a:spcBef>
              <a:buFont typeface="Arial"/>
              <a:buNone/>
              <a:defRPr sz="2400">
                <a:solidFill>
                  <a:schemeClr val="tx1">
                    <a:lumMod val="85000"/>
                    <a:lumOff val="15000"/>
                  </a:schemeClr>
                </a:solidFill>
                <a:latin typeface="Helvetica Neue Light"/>
                <a:cs typeface="Helvetica Neue Light"/>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s-ES" sz="2000" dirty="0" smtClean="0">
                <a:solidFill>
                  <a:prstClr val="black">
                    <a:lumMod val="85000"/>
                    <a:lumOff val="15000"/>
                  </a:prstClr>
                </a:solidFill>
                <a:latin typeface="Helvetica Neue "/>
              </a:rPr>
              <a:t>COMPETENCIAS LEGALES</a:t>
            </a:r>
            <a:endParaRPr lang="es-ES" sz="2000" dirty="0">
              <a:solidFill>
                <a:prstClr val="black">
                  <a:lumMod val="85000"/>
                  <a:lumOff val="15000"/>
                </a:prstClr>
              </a:solidFill>
              <a:latin typeface="Helvetica Neue "/>
            </a:endParaRPr>
          </a:p>
        </p:txBody>
      </p:sp>
      <p:sp>
        <p:nvSpPr>
          <p:cNvPr id="10" name="Elipse 9"/>
          <p:cNvSpPr/>
          <p:nvPr/>
        </p:nvSpPr>
        <p:spPr>
          <a:xfrm>
            <a:off x="3695865" y="530666"/>
            <a:ext cx="325120" cy="339134"/>
          </a:xfrm>
          <a:prstGeom prst="ellipse">
            <a:avLst/>
          </a:prstGeom>
          <a:solidFill>
            <a:srgbClr val="00B0F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S" dirty="0">
              <a:solidFill>
                <a:prstClr val="white"/>
              </a:solidFill>
            </a:endParaRPr>
          </a:p>
        </p:txBody>
      </p:sp>
      <p:sp>
        <p:nvSpPr>
          <p:cNvPr id="2" name="1 CuadroTexto"/>
          <p:cNvSpPr txBox="1"/>
          <p:nvPr/>
        </p:nvSpPr>
        <p:spPr>
          <a:xfrm>
            <a:off x="457200" y="1091818"/>
            <a:ext cx="8127242"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CO" b="1" dirty="0">
                <a:latin typeface="Arial" panose="020B0604020202020204" pitchFamily="34" charset="0"/>
                <a:cs typeface="Arial" panose="020B0604020202020204" pitchFamily="34" charset="0"/>
              </a:rPr>
              <a:t>Ley 1607 de 2012 – Artículos 178 -179 y </a:t>
            </a:r>
            <a:r>
              <a:rPr lang="es-CO" b="1" dirty="0" smtClean="0">
                <a:latin typeface="Arial" panose="020B0604020202020204" pitchFamily="34" charset="0"/>
                <a:cs typeface="Arial" panose="020B0604020202020204" pitchFamily="34" charset="0"/>
              </a:rPr>
              <a:t>180</a:t>
            </a:r>
            <a:endParaRPr lang="es-CO" b="1" dirty="0">
              <a:latin typeface="Arial" panose="020B0604020202020204" pitchFamily="34" charset="0"/>
              <a:cs typeface="Arial" panose="020B0604020202020204" pitchFamily="34" charset="0"/>
            </a:endParaRPr>
          </a:p>
        </p:txBody>
      </p:sp>
      <p:sp>
        <p:nvSpPr>
          <p:cNvPr id="12" name="1 Marcador de contenido"/>
          <p:cNvSpPr txBox="1">
            <a:spLocks/>
          </p:cNvSpPr>
          <p:nvPr/>
        </p:nvSpPr>
        <p:spPr>
          <a:xfrm>
            <a:off x="450376" y="1600200"/>
            <a:ext cx="8134066" cy="511449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lgn="just">
              <a:buFont typeface="+mj-lt"/>
              <a:buAutoNum type="arabicPeriod"/>
            </a:pPr>
            <a:r>
              <a:rPr lang="es-CO" sz="1700" dirty="0" smtClean="0">
                <a:latin typeface="Arial" panose="020B0604020202020204" pitchFamily="34" charset="0"/>
                <a:cs typeface="Arial" panose="020B0604020202020204" pitchFamily="34" charset="0"/>
              </a:rPr>
              <a:t>Competencia a la Unidad </a:t>
            </a:r>
            <a:r>
              <a:rPr lang="es-CO" sz="1700" b="1" dirty="0" smtClean="0">
                <a:latin typeface="Arial" panose="020B0604020202020204" pitchFamily="34" charset="0"/>
                <a:cs typeface="Arial" panose="020B0604020202020204" pitchFamily="34" charset="0"/>
              </a:rPr>
              <a:t>para realizar </a:t>
            </a:r>
            <a:r>
              <a:rPr lang="es-CO" sz="1700" dirty="0" smtClean="0">
                <a:latin typeface="Arial" panose="020B0604020202020204" pitchFamily="34" charset="0"/>
                <a:cs typeface="Arial" panose="020B0604020202020204" pitchFamily="34" charset="0"/>
              </a:rPr>
              <a:t>acciones de </a:t>
            </a:r>
            <a:r>
              <a:rPr lang="es-CO" sz="1700" b="1" dirty="0" smtClean="0">
                <a:latin typeface="Arial" panose="020B0604020202020204" pitchFamily="34" charset="0"/>
                <a:cs typeface="Arial" panose="020B0604020202020204" pitchFamily="34" charset="0"/>
              </a:rPr>
              <a:t>determinación y cobro de las Contribuciones Parafiscales </a:t>
            </a:r>
            <a:r>
              <a:rPr lang="es-CO" sz="1700" dirty="0" smtClean="0">
                <a:latin typeface="Arial" panose="020B0604020202020204" pitchFamily="34" charset="0"/>
                <a:cs typeface="Arial" panose="020B0604020202020204" pitchFamily="34" charset="0"/>
              </a:rPr>
              <a:t>de la Protección Social, respecto de los </a:t>
            </a:r>
            <a:r>
              <a:rPr lang="es-CO" sz="1700" b="1" dirty="0" smtClean="0">
                <a:latin typeface="Arial" panose="020B0604020202020204" pitchFamily="34" charset="0"/>
                <a:cs typeface="Arial" panose="020B0604020202020204" pitchFamily="34" charset="0"/>
              </a:rPr>
              <a:t>omisos e inexactos</a:t>
            </a:r>
            <a:r>
              <a:rPr lang="es-CO" sz="1700" dirty="0" smtClean="0">
                <a:latin typeface="Arial" panose="020B0604020202020204" pitchFamily="34" charset="0"/>
                <a:cs typeface="Arial" panose="020B0604020202020204" pitchFamily="34" charset="0"/>
              </a:rPr>
              <a:t>; conservando la </a:t>
            </a:r>
            <a:r>
              <a:rPr lang="es-CO" sz="1700" b="1" dirty="0" smtClean="0">
                <a:latin typeface="Arial" panose="020B0604020202020204" pitchFamily="34" charset="0"/>
                <a:cs typeface="Arial" panose="020B0604020202020204" pitchFamily="34" charset="0"/>
              </a:rPr>
              <a:t>facultad</a:t>
            </a:r>
            <a:r>
              <a:rPr lang="es-CO" sz="1700" dirty="0" smtClean="0">
                <a:latin typeface="Arial" panose="020B0604020202020204" pitchFamily="34" charset="0"/>
                <a:cs typeface="Arial" panose="020B0604020202020204" pitchFamily="34" charset="0"/>
              </a:rPr>
              <a:t> de efectuar acciones de </a:t>
            </a:r>
            <a:r>
              <a:rPr lang="es-CO" sz="1700" b="1" dirty="0" smtClean="0">
                <a:latin typeface="Arial" panose="020B0604020202020204" pitchFamily="34" charset="0"/>
                <a:cs typeface="Arial" panose="020B0604020202020204" pitchFamily="34" charset="0"/>
              </a:rPr>
              <a:t>cobro sobre</a:t>
            </a:r>
            <a:r>
              <a:rPr lang="es-CO" sz="1700" dirty="0" smtClean="0">
                <a:latin typeface="Arial" panose="020B0604020202020204" pitchFamily="34" charset="0"/>
                <a:cs typeface="Arial" panose="020B0604020202020204" pitchFamily="34" charset="0"/>
              </a:rPr>
              <a:t> aquellos </a:t>
            </a:r>
            <a:r>
              <a:rPr lang="es-CO" sz="1700" b="1" dirty="0" smtClean="0">
                <a:latin typeface="Arial" panose="020B0604020202020204" pitchFamily="34" charset="0"/>
                <a:cs typeface="Arial" panose="020B0604020202020204" pitchFamily="34" charset="0"/>
              </a:rPr>
              <a:t>casos que considere conveniente </a:t>
            </a:r>
            <a:r>
              <a:rPr lang="es-CO" sz="1700" dirty="0" smtClean="0">
                <a:latin typeface="Arial" panose="020B0604020202020204" pitchFamily="34" charset="0"/>
                <a:cs typeface="Arial" panose="020B0604020202020204" pitchFamily="34" charset="0"/>
              </a:rPr>
              <a:t>adelantar directamente y de </a:t>
            </a:r>
            <a:r>
              <a:rPr lang="es-CO" sz="1700" b="1" dirty="0" smtClean="0">
                <a:latin typeface="Arial" panose="020B0604020202020204" pitchFamily="34" charset="0"/>
                <a:cs typeface="Arial" panose="020B0604020202020204" pitchFamily="34" charset="0"/>
              </a:rPr>
              <a:t>forma preferente.</a:t>
            </a:r>
          </a:p>
          <a:p>
            <a:pPr marL="514350" indent="-514350" algn="just">
              <a:buFont typeface="+mj-lt"/>
              <a:buAutoNum type="arabicPeriod"/>
            </a:pPr>
            <a:endParaRPr lang="es-CO" sz="1700" b="1" dirty="0" smtClean="0">
              <a:latin typeface="Arial" panose="020B0604020202020204" pitchFamily="34" charset="0"/>
              <a:cs typeface="Arial" panose="020B0604020202020204" pitchFamily="34" charset="0"/>
            </a:endParaRPr>
          </a:p>
          <a:p>
            <a:pPr marL="449263" lvl="1" indent="0" algn="just" defTabSz="536575">
              <a:buNone/>
            </a:pPr>
            <a:r>
              <a:rPr lang="es-CO" sz="1700" dirty="0" smtClean="0">
                <a:latin typeface="Arial" panose="020B0604020202020204" pitchFamily="34" charset="0"/>
                <a:cs typeface="Arial" panose="020B0604020202020204" pitchFamily="34" charset="0"/>
              </a:rPr>
              <a:t>Lo </a:t>
            </a:r>
            <a:r>
              <a:rPr lang="es-CO" sz="1700" dirty="0">
                <a:latin typeface="Arial" panose="020B0604020202020204" pitchFamily="34" charset="0"/>
                <a:cs typeface="Arial" panose="020B0604020202020204" pitchFamily="34" charset="0"/>
              </a:rPr>
              <a:t>anterior no implica que </a:t>
            </a:r>
            <a:r>
              <a:rPr lang="es-CO" sz="1700" b="1" dirty="0">
                <a:latin typeface="Arial" panose="020B0604020202020204" pitchFamily="34" charset="0"/>
                <a:cs typeface="Arial" panose="020B0604020202020204" pitchFamily="34" charset="0"/>
              </a:rPr>
              <a:t>las administradoras </a:t>
            </a:r>
            <a:r>
              <a:rPr lang="es-CO" sz="1700" dirty="0">
                <a:latin typeface="Arial" panose="020B0604020202020204" pitchFamily="34" charset="0"/>
                <a:cs typeface="Arial" panose="020B0604020202020204" pitchFamily="34" charset="0"/>
              </a:rPr>
              <a:t>se eximan de las </a:t>
            </a:r>
            <a:r>
              <a:rPr lang="es-CO" sz="1700" b="1" dirty="0">
                <a:latin typeface="Arial" panose="020B0604020202020204" pitchFamily="34" charset="0"/>
                <a:cs typeface="Arial" panose="020B0604020202020204" pitchFamily="34" charset="0"/>
              </a:rPr>
              <a:t>responsabilidades  fijadas </a:t>
            </a:r>
            <a:r>
              <a:rPr lang="es-CO" sz="1700" dirty="0">
                <a:latin typeface="Arial" panose="020B0604020202020204" pitchFamily="34" charset="0"/>
                <a:cs typeface="Arial" panose="020B0604020202020204" pitchFamily="34" charset="0"/>
              </a:rPr>
              <a:t>legalmente por la omisión en el cobro de los aportes (Cobro persuasivo, coactivo y judicial).</a:t>
            </a:r>
          </a:p>
          <a:p>
            <a:pPr marL="514350" indent="-514350" algn="just">
              <a:buFont typeface="+mj-lt"/>
              <a:buAutoNum type="arabicPeriod"/>
            </a:pPr>
            <a:endParaRPr lang="es-CO" sz="1700" dirty="0">
              <a:latin typeface="Arial" panose="020B0604020202020204" pitchFamily="34" charset="0"/>
              <a:cs typeface="Arial" panose="020B0604020202020204" pitchFamily="34" charset="0"/>
            </a:endParaRPr>
          </a:p>
          <a:p>
            <a:pPr marL="514350" indent="-514350" algn="just">
              <a:buFont typeface="+mj-lt"/>
              <a:buAutoNum type="arabicPeriod"/>
            </a:pPr>
            <a:r>
              <a:rPr lang="es-CO" sz="1700" b="1" dirty="0" smtClean="0">
                <a:latin typeface="Arial" panose="020B0604020202020204" pitchFamily="34" charset="0"/>
                <a:cs typeface="Arial" panose="020B0604020202020204" pitchFamily="34" charset="0"/>
              </a:rPr>
              <a:t>Modifica el procedimiento de determinación </a:t>
            </a:r>
            <a:r>
              <a:rPr lang="es-CO" sz="1700" dirty="0" smtClean="0">
                <a:latin typeface="Arial" panose="020B0604020202020204" pitchFamily="34" charset="0"/>
                <a:cs typeface="Arial" panose="020B0604020202020204" pitchFamily="34" charset="0"/>
              </a:rPr>
              <a:t>de obligaciones e imposición de sanciones, manteniendo el procedimiento establecido en el Estatuto Tributario pero </a:t>
            </a:r>
            <a:r>
              <a:rPr lang="es-CO" sz="1700" b="1" dirty="0" smtClean="0">
                <a:latin typeface="Arial" panose="020B0604020202020204" pitchFamily="34" charset="0"/>
                <a:cs typeface="Arial" panose="020B0604020202020204" pitchFamily="34" charset="0"/>
              </a:rPr>
              <a:t>recortando algunos plazos.</a:t>
            </a:r>
          </a:p>
          <a:p>
            <a:pPr marL="514350" indent="-514350" algn="just">
              <a:buFont typeface="+mj-lt"/>
              <a:buAutoNum type="arabicPeriod"/>
            </a:pPr>
            <a:endParaRPr lang="es-CO" sz="1700" dirty="0" smtClean="0">
              <a:latin typeface="Arial" panose="020B0604020202020204" pitchFamily="34" charset="0"/>
              <a:cs typeface="Arial" panose="020B0604020202020204" pitchFamily="34" charset="0"/>
            </a:endParaRPr>
          </a:p>
          <a:p>
            <a:pPr marL="514350" indent="-514350" algn="just">
              <a:buFont typeface="+mj-lt"/>
              <a:buAutoNum type="arabicPeriod"/>
            </a:pPr>
            <a:r>
              <a:rPr lang="es-CO" sz="1700" b="1" dirty="0" smtClean="0">
                <a:latin typeface="Arial" panose="020B0604020202020204" pitchFamily="34" charset="0"/>
                <a:cs typeface="Arial" panose="020B0604020202020204" pitchFamily="34" charset="0"/>
              </a:rPr>
              <a:t>Establece </a:t>
            </a:r>
            <a:r>
              <a:rPr lang="es-CO" sz="1700" b="1" dirty="0">
                <a:latin typeface="Arial" panose="020B0604020202020204" pitchFamily="34" charset="0"/>
                <a:cs typeface="Arial" panose="020B0604020202020204" pitchFamily="34" charset="0"/>
              </a:rPr>
              <a:t>las sanciones que debe imponer la </a:t>
            </a:r>
            <a:r>
              <a:rPr lang="es-CO" sz="1700" b="1" dirty="0" smtClean="0">
                <a:latin typeface="Arial" panose="020B0604020202020204" pitchFamily="34" charset="0"/>
                <a:cs typeface="Arial" panose="020B0604020202020204" pitchFamily="34" charset="0"/>
              </a:rPr>
              <a:t>Unidad</a:t>
            </a:r>
            <a:r>
              <a:rPr lang="es-CO" sz="1700" dirty="0" smtClean="0">
                <a:latin typeface="Arial" panose="020B0604020202020204" pitchFamily="34" charset="0"/>
                <a:cs typeface="Arial" panose="020B0604020202020204" pitchFamily="34" charset="0"/>
              </a:rPr>
              <a:t>, </a:t>
            </a:r>
            <a:r>
              <a:rPr lang="es-CO" sz="1700" dirty="0">
                <a:latin typeface="Arial" panose="020B0604020202020204" pitchFamily="34" charset="0"/>
                <a:cs typeface="Arial" panose="020B0604020202020204" pitchFamily="34" charset="0"/>
              </a:rPr>
              <a:t>por </a:t>
            </a:r>
            <a:r>
              <a:rPr lang="es-CO" sz="1700" b="1" dirty="0">
                <a:latin typeface="Arial" panose="020B0604020202020204" pitchFamily="34" charset="0"/>
                <a:cs typeface="Arial" panose="020B0604020202020204" pitchFamily="34" charset="0"/>
              </a:rPr>
              <a:t>omisión en la afiliación y/o vinculación, inexactitud y NO envío de información</a:t>
            </a:r>
            <a:r>
              <a:rPr lang="es-CO" sz="1700" dirty="0">
                <a:latin typeface="Arial" panose="020B0604020202020204" pitchFamily="34" charset="0"/>
                <a:cs typeface="Arial" panose="020B0604020202020204" pitchFamily="34" charset="0"/>
              </a:rPr>
              <a:t> en los plazos señalados por la Unidad. Las sanciones tanto por omisión y por inexactitud se aplican sin detrimento del cobro de intereses moratorios</a:t>
            </a:r>
            <a:r>
              <a:rPr lang="es-CO" sz="1700" dirty="0" smtClean="0">
                <a:latin typeface="Arial" panose="020B0604020202020204" pitchFamily="34" charset="0"/>
                <a:cs typeface="Arial" panose="020B0604020202020204" pitchFamily="34" charset="0"/>
              </a:rPr>
              <a:t>.</a:t>
            </a:r>
            <a:endParaRPr lang="es-CO" sz="17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7496324"/>
      </p:ext>
    </p:extLst>
  </p:cSld>
  <p:clrMapOvr>
    <a:masterClrMapping/>
  </p:clrMapOvr>
  <mc:AlternateContent xmlns:mc="http://schemas.openxmlformats.org/markup-compatibility/2006" xmlns:p14="http://schemas.microsoft.com/office/powerpoint/2010/main">
    <mc:Choice Requires="p14">
      <p:transition spd="slow" p14:dur="1200">
        <p:push/>
      </p:transition>
    </mc:Choice>
    <mc:Fallback xmlns="">
      <p:transition spd="slow">
        <p:push/>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ector recto de flecha 20"/>
          <p:cNvCxnSpPr/>
          <p:nvPr/>
        </p:nvCxnSpPr>
        <p:spPr>
          <a:xfrm flipV="1">
            <a:off x="450376" y="698047"/>
            <a:ext cx="8229600" cy="17167"/>
          </a:xfrm>
          <a:prstGeom prst="straightConnector1">
            <a:avLst/>
          </a:prstGeom>
          <a:ln>
            <a:solidFill>
              <a:schemeClr val="tx1">
                <a:lumMod val="85000"/>
                <a:lumOff val="1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8" name="Elipse 23"/>
          <p:cNvSpPr/>
          <p:nvPr/>
        </p:nvSpPr>
        <p:spPr>
          <a:xfrm>
            <a:off x="3698240" y="528480"/>
            <a:ext cx="325120" cy="339134"/>
          </a:xfrm>
          <a:prstGeom prst="ellipse">
            <a:avLst/>
          </a:prstGeom>
          <a:solidFill>
            <a:srgbClr val="AFC6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solidFill>
                <a:prstClr val="white"/>
              </a:solidFill>
            </a:endParaRPr>
          </a:p>
        </p:txBody>
      </p:sp>
      <p:sp>
        <p:nvSpPr>
          <p:cNvPr id="9" name="Marcador de contenido 2"/>
          <p:cNvSpPr txBox="1">
            <a:spLocks/>
          </p:cNvSpPr>
          <p:nvPr/>
        </p:nvSpPr>
        <p:spPr>
          <a:xfrm>
            <a:off x="3982720" y="336141"/>
            <a:ext cx="3619084" cy="396240"/>
          </a:xfrm>
          <a:prstGeom prst="rect">
            <a:avLst/>
          </a:prstGeom>
        </p:spPr>
        <p:txBody>
          <a:bodyPr vert="horz" lIns="91440" tIns="45720" rIns="91440" bIns="45720" rtlCol="0">
            <a:noAutofit/>
          </a:bodyPr>
          <a:lstStyle>
            <a:lvl1pPr indent="0">
              <a:spcBef>
                <a:spcPct val="20000"/>
              </a:spcBef>
              <a:buFont typeface="Arial"/>
              <a:buNone/>
              <a:defRPr sz="2400">
                <a:solidFill>
                  <a:schemeClr val="tx1">
                    <a:lumMod val="85000"/>
                    <a:lumOff val="15000"/>
                  </a:schemeClr>
                </a:solidFill>
                <a:latin typeface="Helvetica Neue Light"/>
                <a:cs typeface="Helvetica Neue Light"/>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s-ES" sz="2000" dirty="0" smtClean="0">
                <a:solidFill>
                  <a:prstClr val="black">
                    <a:lumMod val="85000"/>
                    <a:lumOff val="15000"/>
                  </a:prstClr>
                </a:solidFill>
                <a:latin typeface="Helvetica Neue "/>
              </a:rPr>
              <a:t>COMPETENCIAS LEGALES</a:t>
            </a:r>
            <a:endParaRPr lang="es-ES" sz="2000" dirty="0">
              <a:solidFill>
                <a:prstClr val="black">
                  <a:lumMod val="85000"/>
                  <a:lumOff val="15000"/>
                </a:prstClr>
              </a:solidFill>
              <a:latin typeface="Helvetica Neue "/>
            </a:endParaRPr>
          </a:p>
        </p:txBody>
      </p:sp>
      <p:sp>
        <p:nvSpPr>
          <p:cNvPr id="10" name="Elipse 9"/>
          <p:cNvSpPr/>
          <p:nvPr/>
        </p:nvSpPr>
        <p:spPr>
          <a:xfrm>
            <a:off x="3695865" y="530666"/>
            <a:ext cx="325120" cy="339134"/>
          </a:xfrm>
          <a:prstGeom prst="ellipse">
            <a:avLst/>
          </a:prstGeom>
          <a:solidFill>
            <a:srgbClr val="00B0F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S" dirty="0">
              <a:solidFill>
                <a:prstClr val="white"/>
              </a:solidFill>
            </a:endParaRPr>
          </a:p>
        </p:txBody>
      </p:sp>
      <p:sp>
        <p:nvSpPr>
          <p:cNvPr id="2" name="1 CuadroTexto"/>
          <p:cNvSpPr txBox="1"/>
          <p:nvPr/>
        </p:nvSpPr>
        <p:spPr>
          <a:xfrm>
            <a:off x="457200" y="1091818"/>
            <a:ext cx="8127242"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CO" b="1" dirty="0">
                <a:latin typeface="Arial" panose="020B0604020202020204" pitchFamily="34" charset="0"/>
                <a:cs typeface="Arial" panose="020B0604020202020204" pitchFamily="34" charset="0"/>
              </a:rPr>
              <a:t>DECRETO 575 DE </a:t>
            </a:r>
            <a:r>
              <a:rPr lang="es-CO" b="1" dirty="0" smtClean="0">
                <a:latin typeface="Arial" panose="020B0604020202020204" pitchFamily="34" charset="0"/>
                <a:cs typeface="Arial" panose="020B0604020202020204" pitchFamily="34" charset="0"/>
              </a:rPr>
              <a:t>2013</a:t>
            </a:r>
            <a:endParaRPr lang="es-CO" b="1" dirty="0">
              <a:latin typeface="Arial" panose="020B0604020202020204" pitchFamily="34" charset="0"/>
              <a:cs typeface="Arial" panose="020B0604020202020204" pitchFamily="34" charset="0"/>
            </a:endParaRPr>
          </a:p>
        </p:txBody>
      </p:sp>
      <p:sp>
        <p:nvSpPr>
          <p:cNvPr id="11" name="1 Marcador de contenido"/>
          <p:cNvSpPr txBox="1">
            <a:spLocks/>
          </p:cNvSpPr>
          <p:nvPr/>
        </p:nvSpPr>
        <p:spPr>
          <a:xfrm>
            <a:off x="457200" y="1600200"/>
            <a:ext cx="8229600" cy="319016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es-CO" sz="2000" dirty="0" smtClean="0">
                <a:latin typeface="Arial" panose="020B0604020202020204" pitchFamily="34" charset="0"/>
                <a:cs typeface="Arial" panose="020B0604020202020204" pitchFamily="34" charset="0"/>
              </a:rPr>
              <a:t>Modifica la estructura de la Unidad y establece las funciones de cada una de sus dependencias.</a:t>
            </a:r>
          </a:p>
          <a:p>
            <a:pPr algn="just"/>
            <a:endParaRPr lang="es-CO" sz="2000" dirty="0" smtClean="0">
              <a:latin typeface="Arial" panose="020B0604020202020204" pitchFamily="34" charset="0"/>
              <a:cs typeface="Arial" panose="020B0604020202020204" pitchFamily="34" charset="0"/>
            </a:endParaRPr>
          </a:p>
          <a:p>
            <a:pPr algn="just"/>
            <a:r>
              <a:rPr lang="es-CO" sz="2000" dirty="0" smtClean="0">
                <a:latin typeface="Arial" panose="020B0604020202020204" pitchFamily="34" charset="0"/>
                <a:cs typeface="Arial" panose="020B0604020202020204" pitchFamily="34" charset="0"/>
              </a:rPr>
              <a:t>Estableciendo  en la </a:t>
            </a:r>
            <a:r>
              <a:rPr lang="es-CO" sz="2000" b="1" dirty="0" smtClean="0">
                <a:latin typeface="Arial" panose="020B0604020202020204" pitchFamily="34" charset="0"/>
                <a:cs typeface="Arial" panose="020B0604020202020204" pitchFamily="34" charset="0"/>
              </a:rPr>
              <a:t>Subdirección de Determinación  la facultad de investigación  y determinación de las obligaciones parafiscales </a:t>
            </a:r>
            <a:r>
              <a:rPr lang="es-CO" sz="2000" dirty="0" smtClean="0">
                <a:latin typeface="Arial" panose="020B0604020202020204" pitchFamily="34" charset="0"/>
                <a:cs typeface="Arial" panose="020B0604020202020204" pitchFamily="34" charset="0"/>
              </a:rPr>
              <a:t>y en la </a:t>
            </a:r>
            <a:r>
              <a:rPr lang="es-CO" sz="2000" b="1" dirty="0" smtClean="0">
                <a:latin typeface="Arial" panose="020B0604020202020204" pitchFamily="34" charset="0"/>
                <a:cs typeface="Arial" panose="020B0604020202020204" pitchFamily="34" charset="0"/>
              </a:rPr>
              <a:t>Dirección de Parafiscales </a:t>
            </a:r>
            <a:r>
              <a:rPr lang="es-CO" sz="2000" dirty="0" smtClean="0">
                <a:latin typeface="Arial" panose="020B0604020202020204" pitchFamily="34" charset="0"/>
                <a:cs typeface="Arial" panose="020B0604020202020204" pitchFamily="34" charset="0"/>
              </a:rPr>
              <a:t>la facultad de conocer del proceso de discusión  de las actuaciones administrativas expedidas en el proceso de determinación y sancionatorio. </a:t>
            </a:r>
            <a:endParaRPr lang="es-CO"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4686547"/>
      </p:ext>
    </p:extLst>
  </p:cSld>
  <p:clrMapOvr>
    <a:masterClrMapping/>
  </p:clrMapOvr>
  <mc:AlternateContent xmlns:mc="http://schemas.openxmlformats.org/markup-compatibility/2006" xmlns:p14="http://schemas.microsoft.com/office/powerpoint/2010/main">
    <mc:Choice Requires="p14">
      <p:transition spd="slow" p14:dur="1200">
        <p:push/>
      </p:transition>
    </mc:Choice>
    <mc:Fallback xmlns="">
      <p:transition spd="slow">
        <p:push/>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4 CuadroTexto"/>
          <p:cNvSpPr txBox="1"/>
          <p:nvPr/>
        </p:nvSpPr>
        <p:spPr>
          <a:xfrm>
            <a:off x="496571" y="1069469"/>
            <a:ext cx="8342627" cy="5355312"/>
          </a:xfrm>
          <a:prstGeom prst="rect">
            <a:avLst/>
          </a:prstGeom>
          <a:noFill/>
        </p:spPr>
        <p:txBody>
          <a:bodyPr wrap="square" rtlCol="0">
            <a:spAutoFit/>
          </a:bodyPr>
          <a:lstStyle/>
          <a:p>
            <a:pPr marL="457200" indent="-457200" algn="just">
              <a:buClr>
                <a:schemeClr val="bg1">
                  <a:lumMod val="85000"/>
                </a:schemeClr>
              </a:buClr>
              <a:buSzPct val="150000"/>
              <a:buFont typeface="+mj-lt"/>
              <a:buAutoNum type="arabicPeriod"/>
            </a:pPr>
            <a:r>
              <a:rPr lang="es-CO" b="1" dirty="0" smtClean="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rPr>
              <a:t>Aspectos Relevantes de la Unidad</a:t>
            </a:r>
          </a:p>
          <a:p>
            <a:pPr marL="457200" indent="-457200" algn="just">
              <a:buClr>
                <a:schemeClr val="bg1">
                  <a:lumMod val="85000"/>
                </a:schemeClr>
              </a:buClr>
              <a:buSzPct val="150000"/>
              <a:buFont typeface="+mj-lt"/>
              <a:buAutoNum type="arabicPeriod"/>
            </a:pPr>
            <a:endParaRPr lang="es-CO" b="1" dirty="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endParaRPr>
          </a:p>
          <a:p>
            <a:pPr marL="457200" indent="-457200" algn="just">
              <a:buClr>
                <a:schemeClr val="bg1">
                  <a:lumMod val="85000"/>
                </a:schemeClr>
              </a:buClr>
              <a:buSzPct val="150000"/>
              <a:buFont typeface="+mj-lt"/>
              <a:buAutoNum type="arabicPeriod"/>
            </a:pPr>
            <a:r>
              <a:rPr lang="es-CO" b="1" dirty="0" smtClean="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rPr>
              <a:t>Facultades </a:t>
            </a:r>
            <a:r>
              <a:rPr lang="es-CO" b="1" dirty="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rPr>
              <a:t>y Competencias Legales</a:t>
            </a:r>
          </a:p>
          <a:p>
            <a:pPr marL="457200" indent="-457200" algn="just">
              <a:buClr>
                <a:schemeClr val="accent3">
                  <a:lumMod val="50000"/>
                </a:schemeClr>
              </a:buClr>
              <a:buSzPct val="150000"/>
              <a:buFont typeface="+mj-lt"/>
              <a:buAutoNum type="arabicPeriod"/>
            </a:pPr>
            <a:endParaRPr lang="es-CO" b="1" dirty="0" smtClean="0">
              <a:effectLst>
                <a:outerShdw blurRad="38100" dist="38100" dir="2700000" algn="tl">
                  <a:srgbClr val="000000">
                    <a:alpha val="43137"/>
                  </a:srgbClr>
                </a:outerShdw>
              </a:effectLst>
              <a:latin typeface="Arial" pitchFamily="34" charset="0"/>
              <a:cs typeface="Arial" pitchFamily="34" charset="0"/>
            </a:endParaRPr>
          </a:p>
          <a:p>
            <a:pPr marL="457200" indent="-457200" algn="just">
              <a:buClr>
                <a:schemeClr val="accent3">
                  <a:lumMod val="50000"/>
                </a:schemeClr>
              </a:buClr>
              <a:buSzPct val="150000"/>
              <a:buFont typeface="+mj-lt"/>
              <a:buAutoNum type="arabicPeriod"/>
            </a:pPr>
            <a:r>
              <a:rPr lang="es-CO" b="1" dirty="0" smtClean="0">
                <a:effectLst>
                  <a:outerShdw blurRad="38100" dist="38100" dir="2700000" algn="tl">
                    <a:srgbClr val="000000">
                      <a:alpha val="43137"/>
                    </a:srgbClr>
                  </a:outerShdw>
                </a:effectLst>
                <a:latin typeface="Arial" pitchFamily="34" charset="0"/>
                <a:cs typeface="Arial" pitchFamily="34" charset="0"/>
              </a:rPr>
              <a:t>Proceso de Determinación y discusión</a:t>
            </a:r>
          </a:p>
          <a:p>
            <a:pPr marL="457200" indent="-457200" algn="just">
              <a:buClr>
                <a:schemeClr val="accent3">
                  <a:lumMod val="50000"/>
                </a:schemeClr>
              </a:buClr>
              <a:buSzPct val="150000"/>
              <a:buFont typeface="+mj-lt"/>
              <a:buAutoNum type="arabicPeriod"/>
            </a:pPr>
            <a:endParaRPr lang="es-CO" b="1" dirty="0">
              <a:effectLst>
                <a:outerShdw blurRad="38100" dist="38100" dir="2700000" algn="tl">
                  <a:srgbClr val="000000">
                    <a:alpha val="43137"/>
                  </a:srgbClr>
                </a:outerShdw>
              </a:effectLst>
              <a:latin typeface="Arial" pitchFamily="34" charset="0"/>
              <a:cs typeface="Arial" pitchFamily="34" charset="0"/>
            </a:endParaRPr>
          </a:p>
          <a:p>
            <a:pPr marL="457200" indent="-457200" algn="just">
              <a:buClr>
                <a:schemeClr val="bg1">
                  <a:lumMod val="85000"/>
                </a:schemeClr>
              </a:buClr>
              <a:buSzPct val="150000"/>
              <a:buFont typeface="+mj-lt"/>
              <a:buAutoNum type="arabicPeriod"/>
            </a:pPr>
            <a:r>
              <a:rPr lang="es-CO" b="1" dirty="0" smtClean="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rPr>
              <a:t>Proceso Sancionatorio</a:t>
            </a:r>
          </a:p>
          <a:p>
            <a:pPr marL="457200" indent="-457200" algn="just">
              <a:buClr>
                <a:schemeClr val="bg1">
                  <a:lumMod val="85000"/>
                </a:schemeClr>
              </a:buClr>
              <a:buSzPct val="150000"/>
              <a:buFont typeface="+mj-lt"/>
              <a:buAutoNum type="arabicPeriod"/>
            </a:pPr>
            <a:endParaRPr lang="es-CO" b="1" dirty="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endParaRPr>
          </a:p>
          <a:p>
            <a:pPr marL="457200" indent="-457200" algn="just">
              <a:buClr>
                <a:schemeClr val="bg1">
                  <a:lumMod val="85000"/>
                </a:schemeClr>
              </a:buClr>
              <a:buSzPct val="150000"/>
              <a:buFont typeface="+mj-lt"/>
              <a:buAutoNum type="arabicPeriod"/>
            </a:pPr>
            <a:r>
              <a:rPr lang="es-CO" b="1" dirty="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rPr>
              <a:t>Notificaciones de las Actuaciones</a:t>
            </a:r>
          </a:p>
          <a:p>
            <a:pPr marL="457200" indent="-457200" algn="just">
              <a:buClr>
                <a:schemeClr val="bg1">
                  <a:lumMod val="85000"/>
                </a:schemeClr>
              </a:buClr>
              <a:buSzPct val="150000"/>
              <a:buFont typeface="+mj-lt"/>
              <a:buAutoNum type="arabicPeriod"/>
            </a:pPr>
            <a:endParaRPr lang="es-CO" b="1" dirty="0" smtClean="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endParaRPr>
          </a:p>
          <a:p>
            <a:pPr marL="457200" indent="-457200" algn="just">
              <a:buClr>
                <a:schemeClr val="bg1">
                  <a:lumMod val="85000"/>
                </a:schemeClr>
              </a:buClr>
              <a:buSzPct val="150000"/>
              <a:buFont typeface="+mj-lt"/>
              <a:buAutoNum type="arabicPeriod"/>
            </a:pPr>
            <a:r>
              <a:rPr lang="es-CO" b="1" dirty="0" smtClean="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rPr>
              <a:t>Proceso de Cobro</a:t>
            </a:r>
          </a:p>
          <a:p>
            <a:pPr marL="457200" indent="-457200" algn="just">
              <a:buClr>
                <a:schemeClr val="bg1">
                  <a:lumMod val="85000"/>
                </a:schemeClr>
              </a:buClr>
              <a:buSzPct val="150000"/>
              <a:buFont typeface="+mj-lt"/>
              <a:buAutoNum type="arabicPeriod"/>
            </a:pPr>
            <a:endParaRPr lang="es-CO" b="1" dirty="0" smtClean="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endParaRPr>
          </a:p>
          <a:p>
            <a:pPr marL="457200" indent="-457200" algn="just">
              <a:buClr>
                <a:schemeClr val="bg1">
                  <a:lumMod val="85000"/>
                </a:schemeClr>
              </a:buClr>
              <a:buSzPct val="150000"/>
              <a:buFont typeface="+mj-lt"/>
              <a:buAutoNum type="arabicPeriod"/>
            </a:pPr>
            <a:r>
              <a:rPr lang="es-CO" b="1" dirty="0" smtClean="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rPr>
              <a:t>Situaciones detectadas por la Unidad</a:t>
            </a:r>
          </a:p>
          <a:p>
            <a:pPr marL="457200" indent="-457200" algn="just">
              <a:buClr>
                <a:schemeClr val="bg1">
                  <a:lumMod val="85000"/>
                </a:schemeClr>
              </a:buClr>
              <a:buSzPct val="150000"/>
              <a:buFont typeface="+mj-lt"/>
              <a:buAutoNum type="arabicPeriod"/>
            </a:pPr>
            <a:endParaRPr lang="es-CO" b="1" dirty="0" smtClean="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endParaRPr>
          </a:p>
          <a:p>
            <a:pPr marL="457200" indent="-457200" algn="just">
              <a:buClr>
                <a:schemeClr val="bg1">
                  <a:lumMod val="85000"/>
                </a:schemeClr>
              </a:buClr>
              <a:buSzPct val="150000"/>
              <a:buFont typeface="+mj-lt"/>
              <a:buAutoNum type="arabicPeriod"/>
            </a:pPr>
            <a:r>
              <a:rPr lang="es-CO" b="1" dirty="0" smtClean="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rPr>
              <a:t>Beneficios de cumplir con el pago de aportes</a:t>
            </a:r>
          </a:p>
          <a:p>
            <a:pPr marL="457200" indent="-457200" algn="just">
              <a:buClr>
                <a:schemeClr val="bg1">
                  <a:lumMod val="85000"/>
                </a:schemeClr>
              </a:buClr>
              <a:buSzPct val="150000"/>
              <a:buFont typeface="+mj-lt"/>
              <a:buAutoNum type="arabicPeriod"/>
            </a:pPr>
            <a:endParaRPr lang="es-CO" b="1" dirty="0" smtClean="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endParaRPr>
          </a:p>
          <a:p>
            <a:pPr marL="457200" indent="-457200" algn="just">
              <a:buClr>
                <a:schemeClr val="bg1">
                  <a:lumMod val="85000"/>
                </a:schemeClr>
              </a:buClr>
              <a:buSzPct val="150000"/>
              <a:buFont typeface="+mj-lt"/>
              <a:buAutoNum type="arabicPeriod"/>
            </a:pPr>
            <a:r>
              <a:rPr lang="es-CO" b="1" dirty="0" smtClean="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rPr>
              <a:t>Canales de Atención Integral al Ciudadano </a:t>
            </a:r>
          </a:p>
          <a:p>
            <a:pPr marL="457200" indent="-457200" algn="just">
              <a:buClr>
                <a:schemeClr val="bg1">
                  <a:lumMod val="85000"/>
                </a:schemeClr>
              </a:buClr>
              <a:buSzPct val="150000"/>
              <a:buFont typeface="+mj-lt"/>
              <a:buAutoNum type="arabicPeriod"/>
            </a:pPr>
            <a:endParaRPr lang="es-CO" b="1" dirty="0" smtClean="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endParaRPr>
          </a:p>
          <a:p>
            <a:pPr marL="457200" indent="-457200" algn="just">
              <a:buClr>
                <a:schemeClr val="bg1">
                  <a:lumMod val="85000"/>
                </a:schemeClr>
              </a:buClr>
              <a:buSzPct val="150000"/>
              <a:buFont typeface="+mj-lt"/>
              <a:buAutoNum type="arabicPeriod"/>
            </a:pPr>
            <a:r>
              <a:rPr lang="es-CO" b="1" dirty="0" smtClean="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rPr>
              <a:t>Sesión de Preguntas y Respuestas </a:t>
            </a:r>
          </a:p>
        </p:txBody>
      </p:sp>
      <p:sp>
        <p:nvSpPr>
          <p:cNvPr id="31" name="Title 1"/>
          <p:cNvSpPr txBox="1">
            <a:spLocks/>
          </p:cNvSpPr>
          <p:nvPr/>
        </p:nvSpPr>
        <p:spPr>
          <a:xfrm>
            <a:off x="128712" y="0"/>
            <a:ext cx="7128792" cy="836712"/>
          </a:xfrm>
          <a:prstGeom prst="rect">
            <a:avLst/>
          </a:prstGeom>
        </p:spPr>
        <p:txBody>
          <a:bodyPr vert="horz" lIns="91440" tIns="45720" rIns="91440" bIns="45720" rtlCol="0" anchor="ctr">
            <a:normAutofit/>
          </a:bodyPr>
          <a:lstStyle>
            <a:lvl1pPr>
              <a:spcBef>
                <a:spcPct val="0"/>
              </a:spcBef>
              <a:buNone/>
              <a:defRPr sz="2800" b="1">
                <a:solidFill>
                  <a:srgbClr val="4F6228"/>
                </a:solidFill>
                <a:effectLst/>
                <a:latin typeface="Arial Narrow" pitchFamily="34" charset="0"/>
                <a:ea typeface="+mj-ea"/>
                <a:cs typeface="+mj-cs"/>
              </a:defRPr>
            </a:lvl1pPr>
          </a:lstStyle>
          <a:p>
            <a:r>
              <a:rPr lang="es-CO" sz="3200" dirty="0" smtClean="0">
                <a:effectLst>
                  <a:outerShdw blurRad="38100" dist="38100" dir="2700000" algn="tl">
                    <a:srgbClr val="000000">
                      <a:alpha val="43137"/>
                    </a:srgbClr>
                  </a:outerShdw>
                </a:effectLst>
              </a:rPr>
              <a:t>Agenda Primera Jornada de Capacitación</a:t>
            </a:r>
          </a:p>
        </p:txBody>
      </p:sp>
    </p:spTree>
    <p:extLst>
      <p:ext uri="{BB962C8B-B14F-4D97-AF65-F5344CB8AC3E}">
        <p14:creationId xmlns:p14="http://schemas.microsoft.com/office/powerpoint/2010/main" val="26718811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8001"/>
          </a:xfrm>
          <a:prstGeom prst="rect">
            <a:avLst/>
          </a:prstGeom>
        </p:spPr>
      </p:pic>
      <p:sp>
        <p:nvSpPr>
          <p:cNvPr id="4" name="Título 2"/>
          <p:cNvSpPr txBox="1">
            <a:spLocks/>
          </p:cNvSpPr>
          <p:nvPr/>
        </p:nvSpPr>
        <p:spPr>
          <a:xfrm>
            <a:off x="1141482" y="3908378"/>
            <a:ext cx="7704856" cy="2533650"/>
          </a:xfrm>
          <a:prstGeom prst="rect">
            <a:avLst/>
          </a:prstGeom>
        </p:spPr>
        <p:txBody>
          <a:bodyPr vert="horz" lIns="91440" tIns="45720" rIns="91440" bIns="45720" rtlCol="0" anchor="b">
            <a:noAutofit/>
          </a:bodyPr>
          <a:lstStyle>
            <a:lvl1pPr algn="l" defTabSz="457200" rtl="0" eaLnBrk="1" latinLnBrk="0" hangingPunct="1">
              <a:spcBef>
                <a:spcPct val="0"/>
              </a:spcBef>
              <a:buNone/>
              <a:defRPr sz="3000" b="0" i="0" kern="1200">
                <a:solidFill>
                  <a:schemeClr val="bg1"/>
                </a:solidFill>
                <a:latin typeface="Helvetica Neue"/>
                <a:ea typeface="+mj-ea"/>
                <a:cs typeface="Helvetica Neue"/>
              </a:defRPr>
            </a:lvl1pPr>
          </a:lstStyle>
          <a:p>
            <a:pPr algn="r"/>
            <a:r>
              <a:rPr lang="es-CO" sz="4800" b="1" dirty="0" smtClean="0">
                <a:solidFill>
                  <a:schemeClr val="accent5">
                    <a:lumMod val="20000"/>
                    <a:lumOff val="80000"/>
                  </a:schemeClr>
                </a:solidFill>
                <a:effectLst>
                  <a:outerShdw blurRad="38100" dist="38100" dir="2700000" algn="tl">
                    <a:srgbClr val="000000">
                      <a:alpha val="43137"/>
                    </a:srgbClr>
                  </a:outerShdw>
                </a:effectLst>
              </a:rPr>
              <a:t>Proceso de Determinación y Discusión</a:t>
            </a:r>
            <a:endParaRPr lang="es-CO" sz="4800" b="1" dirty="0">
              <a:solidFill>
                <a:schemeClr val="accent5">
                  <a:lumMod val="20000"/>
                  <a:lumOff val="80000"/>
                </a:schemeClr>
              </a:solidFill>
              <a:effectLst>
                <a:outerShdw blurRad="38100" dist="38100" dir="2700000" algn="tl">
                  <a:srgbClr val="000000">
                    <a:alpha val="43137"/>
                  </a:srgbClr>
                </a:outerShdw>
              </a:effectLst>
            </a:endParaRPr>
          </a:p>
        </p:txBody>
      </p:sp>
      <p:sp>
        <p:nvSpPr>
          <p:cNvPr id="3" name="Título 2"/>
          <p:cNvSpPr txBox="1">
            <a:spLocks/>
          </p:cNvSpPr>
          <p:nvPr/>
        </p:nvSpPr>
        <p:spPr>
          <a:xfrm>
            <a:off x="418281" y="299481"/>
            <a:ext cx="2857500" cy="3154338"/>
          </a:xfrm>
          <a:prstGeom prst="rect">
            <a:avLst/>
          </a:prstGeom>
        </p:spPr>
        <p:txBody>
          <a:bodyPr vert="horz" lIns="91440" tIns="45720" rIns="91440" bIns="45720" rtlCol="0" anchor="b">
            <a:noAutofit/>
          </a:bodyPr>
          <a:lstStyle>
            <a:lvl1pPr algn="l" defTabSz="457200" rtl="0" eaLnBrk="1" latinLnBrk="0" hangingPunct="1">
              <a:spcBef>
                <a:spcPct val="0"/>
              </a:spcBef>
              <a:buNone/>
              <a:defRPr sz="3000" b="0" i="0" kern="1200">
                <a:solidFill>
                  <a:schemeClr val="bg1"/>
                </a:solidFill>
                <a:latin typeface="Helvetica Neue"/>
                <a:ea typeface="+mj-ea"/>
                <a:cs typeface="Helvetica Neue"/>
              </a:defRPr>
            </a:lvl1pPr>
          </a:lstStyle>
          <a:p>
            <a:r>
              <a:rPr lang="es-ES_tradnl" sz="23900" b="1" dirty="0" smtClean="0">
                <a:solidFill>
                  <a:schemeClr val="accent5">
                    <a:lumMod val="20000"/>
                    <a:lumOff val="80000"/>
                  </a:schemeClr>
                </a:solidFill>
                <a:effectLst>
                  <a:outerShdw blurRad="38100" dist="38100" dir="2700000" algn="tl">
                    <a:srgbClr val="000000">
                      <a:alpha val="43137"/>
                    </a:srgbClr>
                  </a:outerShdw>
                </a:effectLst>
              </a:rPr>
              <a:t>3</a:t>
            </a:r>
            <a:endParaRPr lang="es-ES_tradnl" sz="23900" b="1" dirty="0">
              <a:solidFill>
                <a:schemeClr val="accent5">
                  <a:lumMod val="20000"/>
                  <a:lumOff val="8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2949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0"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800" decel="100000"/>
                                        <p:tgtEl>
                                          <p:spTgt spid="4"/>
                                        </p:tgtEl>
                                      </p:cBhvr>
                                    </p:animEffect>
                                    <p:anim calcmode="lin" valueType="num">
                                      <p:cBhvr>
                                        <p:cTn id="14" dur="800" decel="100000" fill="hold"/>
                                        <p:tgtEl>
                                          <p:spTgt spid="4"/>
                                        </p:tgtEl>
                                        <p:attrNameLst>
                                          <p:attrName>style.rotation</p:attrName>
                                        </p:attrNameLst>
                                      </p:cBhvr>
                                      <p:tavLst>
                                        <p:tav tm="0">
                                          <p:val>
                                            <p:fltVal val="-90"/>
                                          </p:val>
                                        </p:tav>
                                        <p:tav tm="100000">
                                          <p:val>
                                            <p:fltVal val="0"/>
                                          </p:val>
                                        </p:tav>
                                      </p:tavLst>
                                    </p:anim>
                                    <p:anim calcmode="lin" valueType="num">
                                      <p:cBhvr>
                                        <p:cTn id="15" dur="800" decel="100000" fill="hold"/>
                                        <p:tgtEl>
                                          <p:spTgt spid="4"/>
                                        </p:tgtEl>
                                        <p:attrNameLst>
                                          <p:attrName>ppt_x</p:attrName>
                                        </p:attrNameLst>
                                      </p:cBhvr>
                                      <p:tavLst>
                                        <p:tav tm="0">
                                          <p:val>
                                            <p:strVal val="#ppt_x+0.4"/>
                                          </p:val>
                                        </p:tav>
                                        <p:tav tm="100000">
                                          <p:val>
                                            <p:strVal val="#ppt_x-0.05"/>
                                          </p:val>
                                        </p:tav>
                                      </p:tavLst>
                                    </p:anim>
                                    <p:anim calcmode="lin" valueType="num">
                                      <p:cBhvr>
                                        <p:cTn id="16" dur="800" decel="100000" fill="hold"/>
                                        <p:tgtEl>
                                          <p:spTgt spid="4"/>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Conector recto de flecha 20"/>
          <p:cNvCxnSpPr/>
          <p:nvPr/>
        </p:nvCxnSpPr>
        <p:spPr>
          <a:xfrm flipV="1">
            <a:off x="450376" y="698047"/>
            <a:ext cx="8229600" cy="17167"/>
          </a:xfrm>
          <a:prstGeom prst="straightConnector1">
            <a:avLst/>
          </a:prstGeom>
          <a:ln>
            <a:solidFill>
              <a:schemeClr val="tx1">
                <a:lumMod val="85000"/>
                <a:lumOff val="1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3" name="Elipse 23"/>
          <p:cNvSpPr/>
          <p:nvPr/>
        </p:nvSpPr>
        <p:spPr>
          <a:xfrm>
            <a:off x="3698240" y="528480"/>
            <a:ext cx="325120" cy="339134"/>
          </a:xfrm>
          <a:prstGeom prst="ellipse">
            <a:avLst/>
          </a:prstGeom>
          <a:solidFill>
            <a:srgbClr val="AFC6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solidFill>
                <a:prstClr val="white"/>
              </a:solidFill>
            </a:endParaRPr>
          </a:p>
        </p:txBody>
      </p:sp>
      <p:sp>
        <p:nvSpPr>
          <p:cNvPr id="4" name="Marcador de contenido 2"/>
          <p:cNvSpPr txBox="1">
            <a:spLocks/>
          </p:cNvSpPr>
          <p:nvPr/>
        </p:nvSpPr>
        <p:spPr>
          <a:xfrm>
            <a:off x="3982719" y="336141"/>
            <a:ext cx="4806439" cy="396240"/>
          </a:xfrm>
          <a:prstGeom prst="rect">
            <a:avLst/>
          </a:prstGeom>
        </p:spPr>
        <p:txBody>
          <a:bodyPr vert="horz" lIns="91440" tIns="45720" rIns="91440" bIns="45720" rtlCol="0">
            <a:noAutofit/>
          </a:bodyPr>
          <a:lstStyle>
            <a:lvl1pPr indent="0">
              <a:spcBef>
                <a:spcPct val="20000"/>
              </a:spcBef>
              <a:buFont typeface="Arial"/>
              <a:buNone/>
              <a:defRPr sz="2400">
                <a:solidFill>
                  <a:schemeClr val="tx1">
                    <a:lumMod val="85000"/>
                    <a:lumOff val="15000"/>
                  </a:schemeClr>
                </a:solidFill>
                <a:latin typeface="Helvetica Neue Light"/>
                <a:cs typeface="Helvetica Neue Light"/>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s-ES" sz="2000" dirty="0" smtClean="0">
                <a:solidFill>
                  <a:prstClr val="black">
                    <a:lumMod val="85000"/>
                    <a:lumOff val="15000"/>
                  </a:prstClr>
                </a:solidFill>
                <a:latin typeface="Helvetica Neue "/>
              </a:rPr>
              <a:t>PROCESO DE DETERMINACIÓN</a:t>
            </a:r>
            <a:endParaRPr lang="es-ES" sz="2000" dirty="0">
              <a:solidFill>
                <a:prstClr val="black">
                  <a:lumMod val="85000"/>
                  <a:lumOff val="15000"/>
                </a:prstClr>
              </a:solidFill>
              <a:latin typeface="Helvetica Neue "/>
            </a:endParaRPr>
          </a:p>
        </p:txBody>
      </p:sp>
      <p:sp>
        <p:nvSpPr>
          <p:cNvPr id="5" name="Elipse 9"/>
          <p:cNvSpPr/>
          <p:nvPr/>
        </p:nvSpPr>
        <p:spPr>
          <a:xfrm>
            <a:off x="3695865" y="530666"/>
            <a:ext cx="325120" cy="339134"/>
          </a:xfrm>
          <a:prstGeom prst="ellipse">
            <a:avLst/>
          </a:prstGeom>
          <a:solidFill>
            <a:srgbClr val="008000"/>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s-ES" dirty="0">
              <a:solidFill>
                <a:prstClr val="white"/>
              </a:solidFill>
            </a:endParaRPr>
          </a:p>
        </p:txBody>
      </p:sp>
      <p:sp>
        <p:nvSpPr>
          <p:cNvPr id="8" name="7 CuadroTexto"/>
          <p:cNvSpPr txBox="1"/>
          <p:nvPr/>
        </p:nvSpPr>
        <p:spPr>
          <a:xfrm>
            <a:off x="2987125" y="1114740"/>
            <a:ext cx="3863781" cy="369332"/>
          </a:xfrm>
          <a:prstGeom prst="rect">
            <a:avLst/>
          </a:prstGeom>
          <a:solidFill>
            <a:schemeClr val="accent3">
              <a:lumMod val="20000"/>
              <a:lumOff val="80000"/>
            </a:schemeClr>
          </a:solidFill>
          <a:ln>
            <a:solidFill>
              <a:schemeClr val="accent3">
                <a:lumMod val="50000"/>
              </a:schemeClr>
            </a:solidFill>
          </a:ln>
        </p:spPr>
        <p:txBody>
          <a:bodyPr wrap="square" rtlCol="0">
            <a:spAutoFit/>
          </a:bodyPr>
          <a:lstStyle/>
          <a:p>
            <a:pPr algn="ctr"/>
            <a:r>
              <a:rPr lang="es-CO" dirty="0" smtClean="0">
                <a:latin typeface="Arial" pitchFamily="34" charset="0"/>
                <a:cs typeface="Arial" pitchFamily="34" charset="0"/>
              </a:rPr>
              <a:t>Requerimiento de información</a:t>
            </a:r>
            <a:endParaRPr lang="es-CO" dirty="0">
              <a:latin typeface="Arial" pitchFamily="34" charset="0"/>
              <a:cs typeface="Arial" pitchFamily="34" charset="0"/>
            </a:endParaRPr>
          </a:p>
        </p:txBody>
      </p:sp>
      <p:sp>
        <p:nvSpPr>
          <p:cNvPr id="9" name="8 CuadroTexto"/>
          <p:cNvSpPr txBox="1"/>
          <p:nvPr/>
        </p:nvSpPr>
        <p:spPr>
          <a:xfrm>
            <a:off x="2979581" y="2902977"/>
            <a:ext cx="3878869" cy="646331"/>
          </a:xfrm>
          <a:prstGeom prst="rect">
            <a:avLst/>
          </a:prstGeom>
          <a:solidFill>
            <a:schemeClr val="accent3">
              <a:lumMod val="20000"/>
              <a:lumOff val="80000"/>
            </a:schemeClr>
          </a:solidFill>
          <a:ln>
            <a:solidFill>
              <a:srgbClr val="008000"/>
            </a:solidFill>
          </a:ln>
        </p:spPr>
        <p:txBody>
          <a:bodyPr wrap="square" rtlCol="0">
            <a:spAutoFit/>
          </a:bodyPr>
          <a:lstStyle>
            <a:defPPr>
              <a:defRPr lang="es-CO"/>
            </a:defPPr>
            <a:lvl1pPr algn="ctr">
              <a:defRPr b="1">
                <a:latin typeface="Arial" pitchFamily="34" charset="0"/>
                <a:cs typeface="Arial" pitchFamily="34" charset="0"/>
              </a:defRPr>
            </a:lvl1pPr>
          </a:lstStyle>
          <a:p>
            <a:r>
              <a:rPr lang="es-CO" b="0" dirty="0"/>
              <a:t>Requerimiento para declarar o corregir</a:t>
            </a:r>
          </a:p>
        </p:txBody>
      </p:sp>
      <p:sp>
        <p:nvSpPr>
          <p:cNvPr id="10" name="9 CuadroTexto"/>
          <p:cNvSpPr txBox="1"/>
          <p:nvPr/>
        </p:nvSpPr>
        <p:spPr>
          <a:xfrm>
            <a:off x="2979580" y="4303667"/>
            <a:ext cx="3878871" cy="369332"/>
          </a:xfrm>
          <a:prstGeom prst="rect">
            <a:avLst/>
          </a:prstGeom>
          <a:solidFill>
            <a:schemeClr val="accent3">
              <a:lumMod val="20000"/>
              <a:lumOff val="80000"/>
            </a:schemeClr>
          </a:solidFill>
          <a:ln>
            <a:solidFill>
              <a:srgbClr val="008000"/>
            </a:solidFill>
          </a:ln>
        </p:spPr>
        <p:txBody>
          <a:bodyPr wrap="square" rtlCol="0">
            <a:spAutoFit/>
          </a:bodyPr>
          <a:lstStyle>
            <a:defPPr>
              <a:defRPr lang="es-CO"/>
            </a:defPPr>
            <a:lvl1pPr algn="ctr">
              <a:defRPr b="1">
                <a:latin typeface="Arial" pitchFamily="34" charset="0"/>
                <a:cs typeface="Arial" pitchFamily="34" charset="0"/>
              </a:defRPr>
            </a:lvl1pPr>
          </a:lstStyle>
          <a:p>
            <a:r>
              <a:rPr lang="es-CO" b="0" dirty="0"/>
              <a:t>Liquidación oficial</a:t>
            </a:r>
          </a:p>
        </p:txBody>
      </p:sp>
      <p:sp>
        <p:nvSpPr>
          <p:cNvPr id="11" name="10 CuadroTexto"/>
          <p:cNvSpPr txBox="1"/>
          <p:nvPr/>
        </p:nvSpPr>
        <p:spPr>
          <a:xfrm>
            <a:off x="2994671" y="5412645"/>
            <a:ext cx="3848689" cy="369332"/>
          </a:xfrm>
          <a:prstGeom prst="rect">
            <a:avLst/>
          </a:prstGeom>
          <a:solidFill>
            <a:schemeClr val="accent3">
              <a:lumMod val="20000"/>
              <a:lumOff val="80000"/>
            </a:schemeClr>
          </a:solidFill>
          <a:ln>
            <a:solidFill>
              <a:srgbClr val="008000"/>
            </a:solidFill>
          </a:ln>
        </p:spPr>
        <p:txBody>
          <a:bodyPr wrap="square" rtlCol="0">
            <a:spAutoFit/>
          </a:bodyPr>
          <a:lstStyle>
            <a:defPPr>
              <a:defRPr lang="es-CO"/>
            </a:defPPr>
            <a:lvl1pPr algn="ctr">
              <a:defRPr b="1">
                <a:latin typeface="Arial" pitchFamily="34" charset="0"/>
                <a:cs typeface="Arial" pitchFamily="34" charset="0"/>
              </a:defRPr>
            </a:lvl1pPr>
          </a:lstStyle>
          <a:p>
            <a:r>
              <a:rPr lang="es-CO" b="0" dirty="0"/>
              <a:t>Fallo</a:t>
            </a:r>
          </a:p>
        </p:txBody>
      </p:sp>
      <p:sp>
        <p:nvSpPr>
          <p:cNvPr id="12" name="11 CuadroTexto"/>
          <p:cNvSpPr txBox="1"/>
          <p:nvPr/>
        </p:nvSpPr>
        <p:spPr>
          <a:xfrm>
            <a:off x="1650413" y="4303667"/>
            <a:ext cx="1251516" cy="338554"/>
          </a:xfrm>
          <a:prstGeom prst="rect">
            <a:avLst/>
          </a:prstGeom>
          <a:solidFill>
            <a:srgbClr val="008000"/>
          </a:solidFill>
          <a:ln>
            <a:solidFill>
              <a:srgbClr val="008000"/>
            </a:solidFill>
          </a:ln>
        </p:spPr>
        <p:txBody>
          <a:bodyPr wrap="square" rtlCol="0">
            <a:spAutoFit/>
          </a:bodyPr>
          <a:lstStyle>
            <a:defPPr>
              <a:defRPr lang="es-CO"/>
            </a:defPPr>
            <a:lvl1pPr algn="ctr">
              <a:defRPr b="1">
                <a:latin typeface="Arial" pitchFamily="34" charset="0"/>
                <a:cs typeface="Arial" pitchFamily="34" charset="0"/>
              </a:defRPr>
            </a:lvl1pPr>
          </a:lstStyle>
          <a:p>
            <a:r>
              <a:rPr lang="es-CO" sz="1600" dirty="0">
                <a:solidFill>
                  <a:schemeClr val="bg1"/>
                </a:solidFill>
              </a:rPr>
              <a:t>6 meses</a:t>
            </a:r>
          </a:p>
        </p:txBody>
      </p:sp>
      <p:sp>
        <p:nvSpPr>
          <p:cNvPr id="13" name="12 CuadroTexto"/>
          <p:cNvSpPr txBox="1"/>
          <p:nvPr/>
        </p:nvSpPr>
        <p:spPr>
          <a:xfrm>
            <a:off x="1650412" y="1011916"/>
            <a:ext cx="1246217" cy="276999"/>
          </a:xfrm>
          <a:prstGeom prst="rect">
            <a:avLst/>
          </a:prstGeom>
          <a:solidFill>
            <a:schemeClr val="bg1"/>
          </a:solidFill>
        </p:spPr>
        <p:txBody>
          <a:bodyPr wrap="square" rtlCol="0">
            <a:spAutoFit/>
          </a:bodyPr>
          <a:lstStyle/>
          <a:p>
            <a:pPr algn="ctr"/>
            <a:r>
              <a:rPr lang="es-CO" sz="1200" b="1" dirty="0" smtClean="0">
                <a:latin typeface="Arial" pitchFamily="34" charset="0"/>
                <a:cs typeface="Arial" pitchFamily="34" charset="0"/>
              </a:rPr>
              <a:t>Términos </a:t>
            </a:r>
          </a:p>
        </p:txBody>
      </p:sp>
      <p:sp>
        <p:nvSpPr>
          <p:cNvPr id="14" name="13 CuadroTexto"/>
          <p:cNvSpPr txBox="1"/>
          <p:nvPr/>
        </p:nvSpPr>
        <p:spPr>
          <a:xfrm>
            <a:off x="1650412" y="5412645"/>
            <a:ext cx="1251517" cy="338554"/>
          </a:xfrm>
          <a:prstGeom prst="rect">
            <a:avLst/>
          </a:prstGeom>
          <a:solidFill>
            <a:srgbClr val="008000"/>
          </a:solidFill>
          <a:ln>
            <a:solidFill>
              <a:srgbClr val="008000"/>
            </a:solidFill>
          </a:ln>
        </p:spPr>
        <p:txBody>
          <a:bodyPr wrap="square" rtlCol="0">
            <a:spAutoFit/>
          </a:bodyPr>
          <a:lstStyle>
            <a:defPPr>
              <a:defRPr lang="es-CO"/>
            </a:defPPr>
            <a:lvl1pPr algn="ctr">
              <a:defRPr b="1">
                <a:latin typeface="Arial" pitchFamily="34" charset="0"/>
                <a:cs typeface="Arial" pitchFamily="34" charset="0"/>
              </a:defRPr>
            </a:lvl1pPr>
          </a:lstStyle>
          <a:p>
            <a:r>
              <a:rPr lang="es-CO" sz="1600" dirty="0">
                <a:solidFill>
                  <a:schemeClr val="bg1"/>
                </a:solidFill>
              </a:rPr>
              <a:t>6 meses</a:t>
            </a:r>
          </a:p>
        </p:txBody>
      </p:sp>
      <p:sp>
        <p:nvSpPr>
          <p:cNvPr id="16" name="15 CuadroTexto"/>
          <p:cNvSpPr txBox="1"/>
          <p:nvPr/>
        </p:nvSpPr>
        <p:spPr>
          <a:xfrm>
            <a:off x="1650413" y="3601616"/>
            <a:ext cx="1251516" cy="314818"/>
          </a:xfrm>
          <a:prstGeom prst="rect">
            <a:avLst/>
          </a:prstGeom>
          <a:solidFill>
            <a:srgbClr val="FFC000"/>
          </a:solidFill>
          <a:ln>
            <a:solidFill>
              <a:srgbClr val="FFC000"/>
            </a:solidFill>
          </a:ln>
        </p:spPr>
        <p:txBody>
          <a:bodyPr wrap="square" rtlCol="0">
            <a:noAutofit/>
          </a:bodyPr>
          <a:lstStyle>
            <a:defPPr>
              <a:defRPr lang="es-CO"/>
            </a:defPPr>
            <a:lvl1pPr algn="ctr">
              <a:defRPr sz="1600" b="1">
                <a:latin typeface="Arial" pitchFamily="34" charset="0"/>
                <a:cs typeface="Arial" pitchFamily="34" charset="0"/>
              </a:defRPr>
            </a:lvl1pPr>
          </a:lstStyle>
          <a:p>
            <a:r>
              <a:rPr lang="es-CO" dirty="0"/>
              <a:t>1 mes</a:t>
            </a:r>
          </a:p>
        </p:txBody>
      </p:sp>
      <p:sp>
        <p:nvSpPr>
          <p:cNvPr id="17" name="16 CuadroTexto"/>
          <p:cNvSpPr txBox="1"/>
          <p:nvPr/>
        </p:nvSpPr>
        <p:spPr>
          <a:xfrm>
            <a:off x="1655711" y="4723156"/>
            <a:ext cx="1246218" cy="300117"/>
          </a:xfrm>
          <a:prstGeom prst="rect">
            <a:avLst/>
          </a:prstGeom>
          <a:solidFill>
            <a:srgbClr val="FFC000"/>
          </a:solidFill>
          <a:ln>
            <a:solidFill>
              <a:srgbClr val="FFC000"/>
            </a:solidFill>
          </a:ln>
        </p:spPr>
        <p:txBody>
          <a:bodyPr wrap="square" rtlCol="0">
            <a:noAutofit/>
          </a:bodyPr>
          <a:lstStyle>
            <a:defPPr>
              <a:defRPr lang="es-CO"/>
            </a:defPPr>
            <a:lvl1pPr algn="ctr">
              <a:defRPr sz="1600" b="1">
                <a:latin typeface="Arial" pitchFamily="34" charset="0"/>
                <a:cs typeface="Arial" pitchFamily="34" charset="0"/>
              </a:defRPr>
            </a:lvl1pPr>
          </a:lstStyle>
          <a:p>
            <a:r>
              <a:rPr lang="es-CO" dirty="0"/>
              <a:t>10 </a:t>
            </a:r>
            <a:r>
              <a:rPr lang="es-CO" dirty="0" smtClean="0"/>
              <a:t>días h.</a:t>
            </a:r>
            <a:endParaRPr lang="es-CO" dirty="0"/>
          </a:p>
        </p:txBody>
      </p:sp>
      <p:sp>
        <p:nvSpPr>
          <p:cNvPr id="18" name="17 CuadroTexto"/>
          <p:cNvSpPr txBox="1"/>
          <p:nvPr/>
        </p:nvSpPr>
        <p:spPr>
          <a:xfrm>
            <a:off x="2982141" y="2207499"/>
            <a:ext cx="3873749" cy="646331"/>
          </a:xfrm>
          <a:prstGeom prst="rect">
            <a:avLst/>
          </a:prstGeom>
          <a:solidFill>
            <a:schemeClr val="accent3">
              <a:lumMod val="20000"/>
              <a:lumOff val="80000"/>
            </a:schemeClr>
          </a:solidFill>
          <a:ln>
            <a:solidFill>
              <a:srgbClr val="008000"/>
            </a:solidFill>
          </a:ln>
        </p:spPr>
        <p:txBody>
          <a:bodyPr wrap="square" rtlCol="0">
            <a:spAutoFit/>
          </a:bodyPr>
          <a:lstStyle>
            <a:defPPr>
              <a:defRPr lang="es-CO"/>
            </a:defPPr>
            <a:lvl1pPr algn="ctr">
              <a:defRPr b="1">
                <a:latin typeface="Arial" pitchFamily="34" charset="0"/>
                <a:cs typeface="Arial" pitchFamily="34" charset="0"/>
              </a:defRPr>
            </a:lvl1pPr>
          </a:lstStyle>
          <a:p>
            <a:r>
              <a:rPr lang="es-CO" b="0" dirty="0"/>
              <a:t>Procesamiento de información y análisis</a:t>
            </a:r>
          </a:p>
        </p:txBody>
      </p:sp>
      <p:sp>
        <p:nvSpPr>
          <p:cNvPr id="19" name="18 CuadroTexto"/>
          <p:cNvSpPr txBox="1"/>
          <p:nvPr/>
        </p:nvSpPr>
        <p:spPr>
          <a:xfrm>
            <a:off x="163875" y="6411209"/>
            <a:ext cx="1266693" cy="338554"/>
          </a:xfrm>
          <a:prstGeom prst="rect">
            <a:avLst/>
          </a:prstGeom>
          <a:solidFill>
            <a:srgbClr val="FFC000"/>
          </a:solidFill>
          <a:ln>
            <a:solidFill>
              <a:srgbClr val="FFC000"/>
            </a:solidFill>
          </a:ln>
        </p:spPr>
        <p:txBody>
          <a:bodyPr wrap="square" rtlCol="0">
            <a:noAutofit/>
          </a:bodyPr>
          <a:lstStyle>
            <a:defPPr>
              <a:defRPr lang="es-CO"/>
            </a:defPPr>
            <a:lvl1pPr algn="ctr">
              <a:defRPr sz="1600" b="1">
                <a:latin typeface="Arial" pitchFamily="34" charset="0"/>
                <a:cs typeface="Arial" pitchFamily="34" charset="0"/>
              </a:defRPr>
            </a:lvl1pPr>
          </a:lstStyle>
          <a:p>
            <a:r>
              <a:rPr lang="es-CO" dirty="0"/>
              <a:t>Aportantes</a:t>
            </a:r>
          </a:p>
        </p:txBody>
      </p:sp>
      <p:sp>
        <p:nvSpPr>
          <p:cNvPr id="20" name="19 CuadroTexto"/>
          <p:cNvSpPr txBox="1"/>
          <p:nvPr/>
        </p:nvSpPr>
        <p:spPr>
          <a:xfrm>
            <a:off x="1467514" y="6411876"/>
            <a:ext cx="838692" cy="338554"/>
          </a:xfrm>
          <a:prstGeom prst="rect">
            <a:avLst/>
          </a:prstGeom>
          <a:solidFill>
            <a:srgbClr val="008000"/>
          </a:solidFill>
          <a:ln/>
        </p:spPr>
        <p:style>
          <a:lnRef idx="0">
            <a:schemeClr val="accent3"/>
          </a:lnRef>
          <a:fillRef idx="3">
            <a:schemeClr val="accent3"/>
          </a:fillRef>
          <a:effectRef idx="3">
            <a:schemeClr val="accent3"/>
          </a:effectRef>
          <a:fontRef idx="minor">
            <a:schemeClr val="lt1"/>
          </a:fontRef>
        </p:style>
        <p:txBody>
          <a:bodyPr wrap="square" rtlCol="0">
            <a:spAutoFit/>
          </a:bodyPr>
          <a:lstStyle>
            <a:defPPr>
              <a:defRPr lang="es-CO"/>
            </a:defPPr>
            <a:lvl1pPr algn="ctr">
              <a:defRPr b="1">
                <a:latin typeface="Arial" pitchFamily="34" charset="0"/>
                <a:cs typeface="Arial" pitchFamily="34" charset="0"/>
              </a:defRPr>
            </a:lvl1pPr>
          </a:lstStyle>
          <a:p>
            <a:r>
              <a:rPr lang="es-CO" sz="1600" dirty="0"/>
              <a:t>UGPP</a:t>
            </a:r>
          </a:p>
        </p:txBody>
      </p:sp>
      <p:sp>
        <p:nvSpPr>
          <p:cNvPr id="21" name="20 CuadroTexto"/>
          <p:cNvSpPr txBox="1"/>
          <p:nvPr/>
        </p:nvSpPr>
        <p:spPr>
          <a:xfrm>
            <a:off x="2987125" y="1526211"/>
            <a:ext cx="3863780" cy="313342"/>
          </a:xfrm>
          <a:prstGeom prst="rect">
            <a:avLst/>
          </a:prstGeom>
          <a:solidFill>
            <a:srgbClr val="FFFFCC"/>
          </a:solidFill>
          <a:ln>
            <a:solidFill>
              <a:srgbClr val="FFC000"/>
            </a:solidFill>
          </a:ln>
        </p:spPr>
        <p:style>
          <a:lnRef idx="1">
            <a:schemeClr val="accent6"/>
          </a:lnRef>
          <a:fillRef idx="2">
            <a:schemeClr val="accent6"/>
          </a:fillRef>
          <a:effectRef idx="1">
            <a:schemeClr val="accent6"/>
          </a:effectRef>
          <a:fontRef idx="minor">
            <a:schemeClr val="dk1"/>
          </a:fontRef>
        </p:style>
        <p:txBody>
          <a:bodyPr wrap="square" rtlCol="0">
            <a:noAutofit/>
          </a:bodyPr>
          <a:lstStyle/>
          <a:p>
            <a:pPr algn="ctr"/>
            <a:r>
              <a:rPr lang="es-CO" sz="1600" dirty="0" smtClean="0">
                <a:latin typeface="Arial" pitchFamily="34" charset="0"/>
                <a:cs typeface="Arial" pitchFamily="34" charset="0"/>
              </a:rPr>
              <a:t>Envío de información</a:t>
            </a:r>
          </a:p>
        </p:txBody>
      </p:sp>
      <p:sp>
        <p:nvSpPr>
          <p:cNvPr id="22" name="21 Flecha abajo"/>
          <p:cNvSpPr/>
          <p:nvPr/>
        </p:nvSpPr>
        <p:spPr>
          <a:xfrm>
            <a:off x="4799272" y="1875544"/>
            <a:ext cx="239486" cy="277525"/>
          </a:xfrm>
          <a:prstGeom prst="downArrow">
            <a:avLst/>
          </a:prstGeom>
          <a:solidFill>
            <a:schemeClr val="bg1">
              <a:lumMod val="50000"/>
            </a:schemeClr>
          </a:solidFill>
          <a:ln>
            <a:solidFill>
              <a:schemeClr val="bg1">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3" name="22 CuadroTexto"/>
          <p:cNvSpPr txBox="1"/>
          <p:nvPr/>
        </p:nvSpPr>
        <p:spPr>
          <a:xfrm>
            <a:off x="2987125" y="3602354"/>
            <a:ext cx="3863780" cy="313342"/>
          </a:xfrm>
          <a:prstGeom prst="rect">
            <a:avLst/>
          </a:prstGeom>
          <a:solidFill>
            <a:srgbClr val="FFFFCC"/>
          </a:solidFill>
          <a:ln>
            <a:solidFill>
              <a:srgbClr val="FFC000"/>
            </a:solidFill>
          </a:ln>
        </p:spPr>
        <p:txBody>
          <a:bodyPr wrap="square" rtlCol="0">
            <a:noAutofit/>
          </a:bodyPr>
          <a:lstStyle/>
          <a:p>
            <a:pPr algn="ctr"/>
            <a:r>
              <a:rPr lang="es-CO" sz="1600" dirty="0" smtClean="0">
                <a:latin typeface="Arial" pitchFamily="34" charset="0"/>
                <a:cs typeface="Arial" pitchFamily="34" charset="0"/>
              </a:rPr>
              <a:t>Respuesta</a:t>
            </a:r>
          </a:p>
        </p:txBody>
      </p:sp>
      <p:sp>
        <p:nvSpPr>
          <p:cNvPr id="24" name="23 Flecha abajo"/>
          <p:cNvSpPr/>
          <p:nvPr/>
        </p:nvSpPr>
        <p:spPr>
          <a:xfrm>
            <a:off x="4799272" y="3960826"/>
            <a:ext cx="239486" cy="277525"/>
          </a:xfrm>
          <a:prstGeom prst="downArrow">
            <a:avLst/>
          </a:prstGeom>
          <a:solidFill>
            <a:schemeClr val="bg1">
              <a:lumMod val="50000"/>
            </a:schemeClr>
          </a:solidFill>
          <a:ln>
            <a:solidFill>
              <a:schemeClr val="accent3">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5" name="24 CuadroTexto"/>
          <p:cNvSpPr txBox="1"/>
          <p:nvPr/>
        </p:nvSpPr>
        <p:spPr>
          <a:xfrm>
            <a:off x="2987125" y="4716543"/>
            <a:ext cx="3863780" cy="313342"/>
          </a:xfrm>
          <a:prstGeom prst="rect">
            <a:avLst/>
          </a:prstGeom>
          <a:solidFill>
            <a:srgbClr val="FFFFCC"/>
          </a:solidFill>
          <a:ln>
            <a:solidFill>
              <a:srgbClr val="FFC000"/>
            </a:solidFill>
          </a:ln>
        </p:spPr>
        <p:txBody>
          <a:bodyPr wrap="square" rtlCol="0">
            <a:noAutofit/>
          </a:bodyPr>
          <a:lstStyle/>
          <a:p>
            <a:pPr algn="ctr"/>
            <a:r>
              <a:rPr lang="es-CO" sz="1600" dirty="0" smtClean="0">
                <a:latin typeface="Arial" pitchFamily="34" charset="0"/>
                <a:cs typeface="Arial" pitchFamily="34" charset="0"/>
              </a:rPr>
              <a:t>Recurso de reconsideración</a:t>
            </a:r>
          </a:p>
        </p:txBody>
      </p:sp>
      <p:sp>
        <p:nvSpPr>
          <p:cNvPr id="26" name="25 Flecha abajo"/>
          <p:cNvSpPr/>
          <p:nvPr/>
        </p:nvSpPr>
        <p:spPr>
          <a:xfrm>
            <a:off x="4799272" y="5082028"/>
            <a:ext cx="239486" cy="277525"/>
          </a:xfrm>
          <a:prstGeom prst="downArrow">
            <a:avLst/>
          </a:prstGeom>
          <a:solidFill>
            <a:schemeClr val="bg1">
              <a:lumMod val="50000"/>
            </a:schemeClr>
          </a:solidFill>
          <a:ln>
            <a:solidFill>
              <a:schemeClr val="accent3">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7" name="26 Flecha abajo"/>
          <p:cNvSpPr/>
          <p:nvPr/>
        </p:nvSpPr>
        <p:spPr>
          <a:xfrm>
            <a:off x="4808372" y="5836407"/>
            <a:ext cx="239486" cy="277525"/>
          </a:xfrm>
          <a:prstGeom prst="downArrow">
            <a:avLst/>
          </a:prstGeom>
          <a:solidFill>
            <a:schemeClr val="bg1">
              <a:lumMod val="50000"/>
            </a:schemeClr>
          </a:solidFill>
          <a:ln>
            <a:solidFill>
              <a:schemeClr val="accent3">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8" name="27 CuadroTexto"/>
          <p:cNvSpPr txBox="1"/>
          <p:nvPr/>
        </p:nvSpPr>
        <p:spPr>
          <a:xfrm>
            <a:off x="3027325" y="6196433"/>
            <a:ext cx="3848689" cy="369332"/>
          </a:xfrm>
          <a:prstGeom prst="rect">
            <a:avLst/>
          </a:prstGeom>
          <a:solidFill>
            <a:schemeClr val="accent3">
              <a:lumMod val="20000"/>
              <a:lumOff val="80000"/>
            </a:schemeClr>
          </a:solidFill>
          <a:ln>
            <a:solidFill>
              <a:srgbClr val="008000"/>
            </a:solidFill>
          </a:ln>
        </p:spPr>
        <p:txBody>
          <a:bodyPr wrap="square" rtlCol="0">
            <a:spAutoFit/>
          </a:bodyPr>
          <a:lstStyle>
            <a:defPPr>
              <a:defRPr lang="es-CO"/>
            </a:defPPr>
            <a:lvl1pPr algn="ctr">
              <a:defRPr b="1">
                <a:latin typeface="Arial" pitchFamily="34" charset="0"/>
                <a:cs typeface="Arial" pitchFamily="34" charset="0"/>
              </a:defRPr>
            </a:lvl1pPr>
          </a:lstStyle>
          <a:p>
            <a:r>
              <a:rPr lang="es-CO" b="0" dirty="0" smtClean="0"/>
              <a:t>COBRANZAS</a:t>
            </a:r>
            <a:endParaRPr lang="es-CO" b="0" dirty="0"/>
          </a:p>
        </p:txBody>
      </p:sp>
    </p:spTree>
    <p:extLst>
      <p:ext uri="{BB962C8B-B14F-4D97-AF65-F5344CB8AC3E}">
        <p14:creationId xmlns:p14="http://schemas.microsoft.com/office/powerpoint/2010/main" val="4200534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541579" y="1410126"/>
            <a:ext cx="8175009" cy="4524315"/>
          </a:xfrm>
          <a:prstGeom prst="rect">
            <a:avLst/>
          </a:prstGeom>
        </p:spPr>
        <p:txBody>
          <a:bodyPr wrap="square">
            <a:spAutoFit/>
          </a:bodyPr>
          <a:lstStyle/>
          <a:p>
            <a:pPr algn="just"/>
            <a:r>
              <a:rPr lang="es-CO" sz="2400" b="1" dirty="0" smtClean="0">
                <a:latin typeface="Arial" pitchFamily="34" charset="0"/>
                <a:cs typeface="Arial" pitchFamily="34" charset="0"/>
              </a:rPr>
              <a:t>¿Qué es?</a:t>
            </a:r>
          </a:p>
          <a:p>
            <a:pPr algn="just"/>
            <a:r>
              <a:rPr lang="es-CO" sz="2000" dirty="0" smtClean="0">
                <a:latin typeface="Arial" pitchFamily="34" charset="0"/>
                <a:cs typeface="Arial" pitchFamily="34" charset="0"/>
              </a:rPr>
              <a:t>Es una actuación administrativa para solicitar al </a:t>
            </a:r>
            <a:r>
              <a:rPr lang="es-CO" sz="2000" dirty="0">
                <a:latin typeface="Arial" pitchFamily="34" charset="0"/>
                <a:cs typeface="Arial" pitchFamily="34" charset="0"/>
              </a:rPr>
              <a:t>aportante, entidad administradora del régimen o tercero en general, </a:t>
            </a:r>
            <a:r>
              <a:rPr lang="es-CO" sz="2000" b="1" dirty="0">
                <a:solidFill>
                  <a:srgbClr val="008000"/>
                </a:solidFill>
                <a:latin typeface="Arial" pitchFamily="34" charset="0"/>
                <a:cs typeface="Arial" pitchFamily="34" charset="0"/>
              </a:rPr>
              <a:t>el envío de información </a:t>
            </a:r>
            <a:r>
              <a:rPr lang="es-CO" sz="2000" b="1" dirty="0" smtClean="0">
                <a:solidFill>
                  <a:srgbClr val="008000"/>
                </a:solidFill>
                <a:latin typeface="Arial" pitchFamily="34" charset="0"/>
                <a:cs typeface="Arial" pitchFamily="34" charset="0"/>
              </a:rPr>
              <a:t>relacionada</a:t>
            </a:r>
            <a:r>
              <a:rPr lang="es-CO" sz="2000" dirty="0" smtClean="0">
                <a:solidFill>
                  <a:srgbClr val="008000"/>
                </a:solidFill>
                <a:latin typeface="Arial" pitchFamily="34" charset="0"/>
                <a:cs typeface="Arial" pitchFamily="34" charset="0"/>
              </a:rPr>
              <a:t> </a:t>
            </a:r>
            <a:r>
              <a:rPr lang="es-CO" sz="2000" dirty="0" smtClean="0">
                <a:latin typeface="Arial" pitchFamily="34" charset="0"/>
                <a:cs typeface="Arial" pitchFamily="34" charset="0"/>
              </a:rPr>
              <a:t>con la liquidación y pago de aportes parafiscales de la protección social.</a:t>
            </a:r>
          </a:p>
          <a:p>
            <a:pPr algn="just"/>
            <a:endParaRPr lang="es-CO" sz="2000" b="1" dirty="0" smtClean="0">
              <a:latin typeface="Arial" pitchFamily="34" charset="0"/>
              <a:cs typeface="Arial" pitchFamily="34" charset="0"/>
            </a:endParaRPr>
          </a:p>
          <a:p>
            <a:pPr algn="just"/>
            <a:r>
              <a:rPr lang="es-CO" sz="2400" b="1" dirty="0" smtClean="0">
                <a:latin typeface="Arial" pitchFamily="34" charset="0"/>
                <a:cs typeface="Arial" pitchFamily="34" charset="0"/>
              </a:rPr>
              <a:t>¿Qué contiene?</a:t>
            </a:r>
          </a:p>
          <a:p>
            <a:pPr marL="742950" lvl="1" indent="-285750" algn="just">
              <a:buFont typeface="Arial" panose="020B0604020202020204" pitchFamily="34" charset="0"/>
              <a:buChar char="•"/>
            </a:pPr>
            <a:r>
              <a:rPr lang="es-CO" sz="2000" dirty="0" smtClean="0">
                <a:latin typeface="Arial" pitchFamily="34" charset="0"/>
                <a:cs typeface="Arial" pitchFamily="34" charset="0"/>
              </a:rPr>
              <a:t>Presentación de la Unidad </a:t>
            </a:r>
          </a:p>
          <a:p>
            <a:pPr marL="742950" lvl="1" indent="-285750" algn="just">
              <a:buFont typeface="Arial" panose="020B0604020202020204" pitchFamily="34" charset="0"/>
              <a:buChar char="•"/>
            </a:pPr>
            <a:r>
              <a:rPr lang="es-CO" sz="2000" dirty="0" smtClean="0">
                <a:latin typeface="Arial" pitchFamily="34" charset="0"/>
                <a:cs typeface="Arial" pitchFamily="34" charset="0"/>
              </a:rPr>
              <a:t>Información solicitada al aportante, organizada en numerales</a:t>
            </a:r>
          </a:p>
          <a:p>
            <a:pPr marL="742950" lvl="1" indent="-285750" algn="just">
              <a:buFont typeface="Arial" panose="020B0604020202020204" pitchFamily="34" charset="0"/>
              <a:buChar char="•"/>
            </a:pPr>
            <a:r>
              <a:rPr lang="es-CO" sz="2000" dirty="0" smtClean="0">
                <a:latin typeface="Arial" pitchFamily="34" charset="0"/>
                <a:cs typeface="Arial" pitchFamily="34" charset="0"/>
              </a:rPr>
              <a:t>Plazo en la cual debe ser entregada a la Unidad, reuniendo características de </a:t>
            </a:r>
            <a:r>
              <a:rPr lang="es-CO" sz="2000" b="1" dirty="0" smtClean="0">
                <a:latin typeface="Arial" pitchFamily="34" charset="0"/>
                <a:cs typeface="Arial" pitchFamily="34" charset="0"/>
              </a:rPr>
              <a:t>calidad y completitud</a:t>
            </a:r>
          </a:p>
          <a:p>
            <a:pPr marL="742950" lvl="1" indent="-285750" algn="just">
              <a:buFont typeface="Arial" panose="020B0604020202020204" pitchFamily="34" charset="0"/>
              <a:buChar char="•"/>
            </a:pPr>
            <a:r>
              <a:rPr lang="es-CO" sz="2000" dirty="0" smtClean="0">
                <a:latin typeface="Arial" pitchFamily="34" charset="0"/>
                <a:cs typeface="Arial" pitchFamily="34" charset="0"/>
              </a:rPr>
              <a:t>Descripción de las consecuencias de no enviar información</a:t>
            </a:r>
          </a:p>
          <a:p>
            <a:pPr marL="742950" lvl="1" indent="-285750" algn="just">
              <a:buFont typeface="Arial" panose="020B0604020202020204" pitchFamily="34" charset="0"/>
              <a:buChar char="•"/>
            </a:pPr>
            <a:r>
              <a:rPr lang="es-CO" sz="2000" dirty="0" smtClean="0">
                <a:latin typeface="Arial" pitchFamily="34" charset="0"/>
                <a:cs typeface="Arial" pitchFamily="34" charset="0"/>
              </a:rPr>
              <a:t>Instrucciones para el aportante sobre el envío de información</a:t>
            </a:r>
            <a:endParaRPr lang="es-CO" sz="2000" dirty="0">
              <a:latin typeface="Arial" pitchFamily="34" charset="0"/>
              <a:cs typeface="Arial" pitchFamily="34" charset="0"/>
            </a:endParaRPr>
          </a:p>
          <a:p>
            <a:pPr algn="just"/>
            <a:endParaRPr lang="es-CO" sz="2000" b="1" dirty="0">
              <a:latin typeface="Arial" pitchFamily="34" charset="0"/>
              <a:cs typeface="Arial" pitchFamily="34" charset="0"/>
            </a:endParaRPr>
          </a:p>
        </p:txBody>
      </p:sp>
      <p:cxnSp>
        <p:nvCxnSpPr>
          <p:cNvPr id="6" name="Conector recto de flecha 20"/>
          <p:cNvCxnSpPr/>
          <p:nvPr/>
        </p:nvCxnSpPr>
        <p:spPr>
          <a:xfrm flipV="1">
            <a:off x="450376" y="698047"/>
            <a:ext cx="8229600" cy="17167"/>
          </a:xfrm>
          <a:prstGeom prst="straightConnector1">
            <a:avLst/>
          </a:prstGeom>
          <a:ln>
            <a:solidFill>
              <a:schemeClr val="tx1">
                <a:lumMod val="85000"/>
                <a:lumOff val="1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8" name="Elipse 23"/>
          <p:cNvSpPr/>
          <p:nvPr/>
        </p:nvSpPr>
        <p:spPr>
          <a:xfrm>
            <a:off x="3698240" y="528480"/>
            <a:ext cx="325120" cy="339134"/>
          </a:xfrm>
          <a:prstGeom prst="ellipse">
            <a:avLst/>
          </a:prstGeom>
          <a:solidFill>
            <a:srgbClr val="AFC6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solidFill>
                <a:prstClr val="white"/>
              </a:solidFill>
            </a:endParaRPr>
          </a:p>
        </p:txBody>
      </p:sp>
      <p:sp>
        <p:nvSpPr>
          <p:cNvPr id="9" name="Marcador de contenido 2"/>
          <p:cNvSpPr txBox="1">
            <a:spLocks/>
          </p:cNvSpPr>
          <p:nvPr/>
        </p:nvSpPr>
        <p:spPr>
          <a:xfrm>
            <a:off x="3982719" y="336141"/>
            <a:ext cx="4806439" cy="396240"/>
          </a:xfrm>
          <a:prstGeom prst="rect">
            <a:avLst/>
          </a:prstGeom>
        </p:spPr>
        <p:txBody>
          <a:bodyPr vert="horz" lIns="91440" tIns="45720" rIns="91440" bIns="45720" rtlCol="0">
            <a:noAutofit/>
          </a:bodyPr>
          <a:lstStyle>
            <a:lvl1pPr indent="0">
              <a:spcBef>
                <a:spcPct val="20000"/>
              </a:spcBef>
              <a:buFont typeface="Arial"/>
              <a:buNone/>
              <a:defRPr sz="2400">
                <a:solidFill>
                  <a:schemeClr val="tx1">
                    <a:lumMod val="85000"/>
                    <a:lumOff val="15000"/>
                  </a:schemeClr>
                </a:solidFill>
                <a:latin typeface="Helvetica Neue Light"/>
                <a:cs typeface="Helvetica Neue Light"/>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s-ES" sz="2000" smtClean="0">
                <a:solidFill>
                  <a:prstClr val="black">
                    <a:lumMod val="85000"/>
                    <a:lumOff val="15000"/>
                  </a:prstClr>
                </a:solidFill>
                <a:latin typeface="Helvetica Neue "/>
              </a:rPr>
              <a:t>REQUERIMIENTO DE INFORMACION</a:t>
            </a:r>
            <a:endParaRPr lang="es-ES" sz="2000" dirty="0">
              <a:solidFill>
                <a:prstClr val="black">
                  <a:lumMod val="85000"/>
                  <a:lumOff val="15000"/>
                </a:prstClr>
              </a:solidFill>
              <a:latin typeface="Helvetica Neue "/>
            </a:endParaRPr>
          </a:p>
        </p:txBody>
      </p:sp>
      <p:sp>
        <p:nvSpPr>
          <p:cNvPr id="10" name="Elipse 9"/>
          <p:cNvSpPr/>
          <p:nvPr/>
        </p:nvSpPr>
        <p:spPr>
          <a:xfrm>
            <a:off x="3695865" y="530666"/>
            <a:ext cx="325120" cy="339134"/>
          </a:xfrm>
          <a:prstGeom prst="ellipse">
            <a:avLst/>
          </a:prstGeom>
          <a:solidFill>
            <a:srgbClr val="008000"/>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s-ES" dirty="0">
              <a:solidFill>
                <a:prstClr val="white"/>
              </a:solidFill>
            </a:endParaRPr>
          </a:p>
        </p:txBody>
      </p:sp>
    </p:spTree>
    <p:extLst>
      <p:ext uri="{BB962C8B-B14F-4D97-AF65-F5344CB8AC3E}">
        <p14:creationId xmlns:p14="http://schemas.microsoft.com/office/powerpoint/2010/main" val="3767259938"/>
      </p:ext>
    </p:extLst>
  </p:cSld>
  <p:clrMapOvr>
    <a:masterClrMapping/>
  </p:clrMapOvr>
  <mc:AlternateContent xmlns:mc="http://schemas.openxmlformats.org/markup-compatibility/2006" xmlns:p14="http://schemas.microsoft.com/office/powerpoint/2010/main">
    <mc:Choice Requires="p14">
      <p:transition spd="slow" p14:dur="1200">
        <p:push/>
      </p:transition>
    </mc:Choice>
    <mc:Fallback xmlns="">
      <p:transition spd="slow">
        <p:push/>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50376" y="1539967"/>
            <a:ext cx="8229600" cy="4401205"/>
          </a:xfrm>
          <a:prstGeom prst="rect">
            <a:avLst/>
          </a:prstGeom>
        </p:spPr>
        <p:txBody>
          <a:bodyPr wrap="square">
            <a:spAutoFit/>
          </a:bodyPr>
          <a:lstStyle/>
          <a:p>
            <a:pPr algn="just"/>
            <a:r>
              <a:rPr lang="es-CO" sz="2000" b="1" dirty="0" smtClean="0">
                <a:latin typeface="Arial" pitchFamily="34" charset="0"/>
                <a:cs typeface="Arial" pitchFamily="34" charset="0"/>
              </a:rPr>
              <a:t>¿Qué debe hacer un aportante que recibe un Requerimiento de Información?</a:t>
            </a:r>
          </a:p>
          <a:p>
            <a:pPr algn="just"/>
            <a:endParaRPr lang="es-CO" sz="2000" b="1" dirty="0" smtClean="0">
              <a:latin typeface="Arial" pitchFamily="34" charset="0"/>
              <a:cs typeface="Arial" pitchFamily="34" charset="0"/>
            </a:endParaRPr>
          </a:p>
          <a:p>
            <a:pPr marL="342900" indent="-342900" algn="just">
              <a:buFont typeface="Arial" panose="020B0604020202020204" pitchFamily="34" charset="0"/>
              <a:buChar char="•"/>
            </a:pPr>
            <a:r>
              <a:rPr lang="es-CO" sz="2000" dirty="0" smtClean="0">
                <a:latin typeface="Arial" pitchFamily="34" charset="0"/>
                <a:cs typeface="Arial" pitchFamily="34" charset="0"/>
              </a:rPr>
              <a:t>Remitir a la Unidad la información solicitada </a:t>
            </a:r>
            <a:r>
              <a:rPr lang="es-CO" sz="2000" b="1" dirty="0" smtClean="0">
                <a:solidFill>
                  <a:srgbClr val="008000"/>
                </a:solidFill>
                <a:latin typeface="Arial" pitchFamily="34" charset="0"/>
                <a:cs typeface="Arial" pitchFamily="34" charset="0"/>
              </a:rPr>
              <a:t>dentro de los plazos establecidos </a:t>
            </a:r>
            <a:r>
              <a:rPr lang="es-CO" sz="2000" dirty="0" smtClean="0">
                <a:latin typeface="Arial" pitchFamily="34" charset="0"/>
                <a:cs typeface="Arial" pitchFamily="34" charset="0"/>
              </a:rPr>
              <a:t>con la </a:t>
            </a:r>
            <a:r>
              <a:rPr lang="es-CO" sz="2000" b="1" dirty="0" smtClean="0">
                <a:solidFill>
                  <a:srgbClr val="008000"/>
                </a:solidFill>
                <a:latin typeface="Arial" pitchFamily="34" charset="0"/>
                <a:cs typeface="Arial" pitchFamily="34" charset="0"/>
              </a:rPr>
              <a:t>calidad y completitud </a:t>
            </a:r>
            <a:r>
              <a:rPr lang="es-CO" sz="2000" dirty="0" smtClean="0">
                <a:latin typeface="Arial" pitchFamily="34" charset="0"/>
                <a:cs typeface="Arial" pitchFamily="34" charset="0"/>
              </a:rPr>
              <a:t>requeridos por la Unidad.</a:t>
            </a:r>
          </a:p>
          <a:p>
            <a:pPr marL="342900" indent="-342900" algn="just">
              <a:buFont typeface="Arial" panose="020B0604020202020204" pitchFamily="34" charset="0"/>
              <a:buChar char="•"/>
            </a:pPr>
            <a:endParaRPr lang="es-CO" sz="2000" b="1" dirty="0">
              <a:solidFill>
                <a:srgbClr val="008000"/>
              </a:solidFill>
              <a:latin typeface="Arial" pitchFamily="34" charset="0"/>
              <a:cs typeface="Arial" pitchFamily="34" charset="0"/>
            </a:endParaRPr>
          </a:p>
          <a:p>
            <a:pPr marL="342900" indent="-342900" algn="just">
              <a:buFont typeface="Arial" panose="020B0604020202020204" pitchFamily="34" charset="0"/>
              <a:buChar char="•"/>
            </a:pPr>
            <a:endParaRPr lang="es-CO" sz="2000" b="1" dirty="0" smtClean="0">
              <a:solidFill>
                <a:srgbClr val="008000"/>
              </a:solidFill>
              <a:latin typeface="Arial" pitchFamily="34" charset="0"/>
              <a:cs typeface="Arial" pitchFamily="34" charset="0"/>
            </a:endParaRPr>
          </a:p>
          <a:p>
            <a:pPr algn="just"/>
            <a:r>
              <a:rPr lang="es-CO" sz="2000" b="1" dirty="0">
                <a:latin typeface="Arial" pitchFamily="34" charset="0"/>
                <a:cs typeface="Arial" pitchFamily="34" charset="0"/>
              </a:rPr>
              <a:t>¿Qué consecuencias tiene no enviar la información solicitada, con la calidad y el alcance requerido?</a:t>
            </a:r>
          </a:p>
          <a:p>
            <a:pPr algn="just"/>
            <a:endParaRPr lang="es-CO" sz="2000" b="1" dirty="0">
              <a:latin typeface="Arial" pitchFamily="34" charset="0"/>
              <a:cs typeface="Arial" pitchFamily="34" charset="0"/>
            </a:endParaRPr>
          </a:p>
          <a:p>
            <a:pPr marL="342900" indent="-342900" algn="just">
              <a:buFont typeface="Arial" panose="020B0604020202020204" pitchFamily="34" charset="0"/>
              <a:buChar char="•"/>
            </a:pPr>
            <a:r>
              <a:rPr lang="es-CO" sz="2000" b="1" dirty="0">
                <a:solidFill>
                  <a:srgbClr val="008000"/>
                </a:solidFill>
                <a:latin typeface="Arial" pitchFamily="34" charset="0"/>
                <a:cs typeface="Arial" pitchFamily="34" charset="0"/>
              </a:rPr>
              <a:t>Sanción</a:t>
            </a:r>
            <a:r>
              <a:rPr lang="es-CO" sz="2000" dirty="0">
                <a:latin typeface="Arial" pitchFamily="34" charset="0"/>
                <a:cs typeface="Arial" pitchFamily="34" charset="0"/>
              </a:rPr>
              <a:t> de cinco </a:t>
            </a:r>
            <a:r>
              <a:rPr lang="es-CO" sz="2000" b="1" dirty="0">
                <a:solidFill>
                  <a:srgbClr val="008000"/>
                </a:solidFill>
                <a:latin typeface="Arial" pitchFamily="34" charset="0"/>
                <a:cs typeface="Arial" pitchFamily="34" charset="0"/>
              </a:rPr>
              <a:t>(5) UVT </a:t>
            </a:r>
            <a:r>
              <a:rPr lang="es-CO" sz="2000" dirty="0">
                <a:latin typeface="Arial" pitchFamily="34" charset="0"/>
                <a:cs typeface="Arial" pitchFamily="34" charset="0"/>
              </a:rPr>
              <a:t>($137.425) por cada </a:t>
            </a:r>
            <a:r>
              <a:rPr lang="es-CO" sz="2000" b="1" dirty="0">
                <a:solidFill>
                  <a:srgbClr val="008000"/>
                </a:solidFill>
                <a:latin typeface="Arial" pitchFamily="34" charset="0"/>
                <a:cs typeface="Arial" pitchFamily="34" charset="0"/>
              </a:rPr>
              <a:t>día de retraso </a:t>
            </a:r>
            <a:r>
              <a:rPr lang="es-CO" sz="2000" dirty="0">
                <a:latin typeface="Arial" pitchFamily="34" charset="0"/>
                <a:cs typeface="Arial" pitchFamily="34" charset="0"/>
              </a:rPr>
              <a:t>en la entrega de la misma, </a:t>
            </a:r>
            <a:r>
              <a:rPr lang="es-CO" sz="2000" b="1" dirty="0">
                <a:solidFill>
                  <a:srgbClr val="008000"/>
                </a:solidFill>
                <a:latin typeface="Arial" pitchFamily="34" charset="0"/>
                <a:cs typeface="Arial" pitchFamily="34" charset="0"/>
              </a:rPr>
              <a:t>hasta la fecha en que la remita a la Unidad</a:t>
            </a:r>
            <a:r>
              <a:rPr lang="es-CO" sz="2000" b="1" dirty="0">
                <a:latin typeface="Arial" pitchFamily="34" charset="0"/>
                <a:cs typeface="Arial" pitchFamily="34" charset="0"/>
              </a:rPr>
              <a:t>,</a:t>
            </a:r>
            <a:r>
              <a:rPr lang="es-CO" sz="2000" dirty="0">
                <a:latin typeface="Arial" pitchFamily="34" charset="0"/>
                <a:cs typeface="Arial" pitchFamily="34" charset="0"/>
              </a:rPr>
              <a:t> tal como lo establece el artículo 179 de la Ley 1607 de 2012. </a:t>
            </a:r>
          </a:p>
        </p:txBody>
      </p:sp>
      <p:cxnSp>
        <p:nvCxnSpPr>
          <p:cNvPr id="8" name="Conector recto de flecha 20"/>
          <p:cNvCxnSpPr/>
          <p:nvPr/>
        </p:nvCxnSpPr>
        <p:spPr>
          <a:xfrm flipV="1">
            <a:off x="450376" y="698047"/>
            <a:ext cx="8229600" cy="17167"/>
          </a:xfrm>
          <a:prstGeom prst="straightConnector1">
            <a:avLst/>
          </a:prstGeom>
          <a:ln>
            <a:solidFill>
              <a:schemeClr val="tx1">
                <a:lumMod val="85000"/>
                <a:lumOff val="1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9" name="Elipse 23"/>
          <p:cNvSpPr/>
          <p:nvPr/>
        </p:nvSpPr>
        <p:spPr>
          <a:xfrm>
            <a:off x="3698240" y="528480"/>
            <a:ext cx="325120" cy="339134"/>
          </a:xfrm>
          <a:prstGeom prst="ellipse">
            <a:avLst/>
          </a:prstGeom>
          <a:solidFill>
            <a:srgbClr val="AFC6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solidFill>
                <a:prstClr val="white"/>
              </a:solidFill>
            </a:endParaRPr>
          </a:p>
        </p:txBody>
      </p:sp>
      <p:sp>
        <p:nvSpPr>
          <p:cNvPr id="10" name="Marcador de contenido 2"/>
          <p:cNvSpPr txBox="1">
            <a:spLocks/>
          </p:cNvSpPr>
          <p:nvPr/>
        </p:nvSpPr>
        <p:spPr>
          <a:xfrm>
            <a:off x="3982719" y="336141"/>
            <a:ext cx="4806439" cy="396240"/>
          </a:xfrm>
          <a:prstGeom prst="rect">
            <a:avLst/>
          </a:prstGeom>
        </p:spPr>
        <p:txBody>
          <a:bodyPr vert="horz" lIns="91440" tIns="45720" rIns="91440" bIns="45720" rtlCol="0">
            <a:noAutofit/>
          </a:bodyPr>
          <a:lstStyle>
            <a:lvl1pPr indent="0">
              <a:spcBef>
                <a:spcPct val="20000"/>
              </a:spcBef>
              <a:buFont typeface="Arial"/>
              <a:buNone/>
              <a:defRPr sz="2400">
                <a:solidFill>
                  <a:schemeClr val="tx1">
                    <a:lumMod val="85000"/>
                    <a:lumOff val="15000"/>
                  </a:schemeClr>
                </a:solidFill>
                <a:latin typeface="Helvetica Neue Light"/>
                <a:cs typeface="Helvetica Neue Light"/>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s-ES" sz="2000" dirty="0" smtClean="0">
                <a:solidFill>
                  <a:prstClr val="black">
                    <a:lumMod val="85000"/>
                    <a:lumOff val="15000"/>
                  </a:prstClr>
                </a:solidFill>
                <a:latin typeface="Helvetica Neue "/>
              </a:rPr>
              <a:t>PROCESO DE DETERMINACIÓN</a:t>
            </a:r>
            <a:endParaRPr lang="es-ES" sz="2000" dirty="0">
              <a:solidFill>
                <a:prstClr val="black">
                  <a:lumMod val="85000"/>
                  <a:lumOff val="15000"/>
                </a:prstClr>
              </a:solidFill>
              <a:latin typeface="Helvetica Neue "/>
            </a:endParaRPr>
          </a:p>
        </p:txBody>
      </p:sp>
      <p:sp>
        <p:nvSpPr>
          <p:cNvPr id="11" name="Elipse 9"/>
          <p:cNvSpPr/>
          <p:nvPr/>
        </p:nvSpPr>
        <p:spPr>
          <a:xfrm>
            <a:off x="3695865" y="530666"/>
            <a:ext cx="325120" cy="339134"/>
          </a:xfrm>
          <a:prstGeom prst="ellipse">
            <a:avLst/>
          </a:prstGeom>
          <a:solidFill>
            <a:srgbClr val="008000"/>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s-ES" dirty="0">
              <a:solidFill>
                <a:prstClr val="white"/>
              </a:solidFill>
            </a:endParaRPr>
          </a:p>
        </p:txBody>
      </p:sp>
    </p:spTree>
    <p:extLst>
      <p:ext uri="{BB962C8B-B14F-4D97-AF65-F5344CB8AC3E}">
        <p14:creationId xmlns:p14="http://schemas.microsoft.com/office/powerpoint/2010/main" val="1870666313"/>
      </p:ext>
    </p:extLst>
  </p:cSld>
  <p:clrMapOvr>
    <a:masterClrMapping/>
  </p:clrMapOvr>
  <mc:AlternateContent xmlns:mc="http://schemas.openxmlformats.org/markup-compatibility/2006" xmlns:p14="http://schemas.microsoft.com/office/powerpoint/2010/main">
    <mc:Choice Requires="p14">
      <p:transition spd="slow" p14:dur="1200">
        <p:push/>
      </p:transition>
    </mc:Choice>
    <mc:Fallback xmlns="">
      <p:transition spd="slow">
        <p:push/>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544937" y="1866706"/>
            <a:ext cx="7846865" cy="3477875"/>
          </a:xfrm>
          <a:prstGeom prst="rect">
            <a:avLst/>
          </a:prstGeom>
        </p:spPr>
        <p:txBody>
          <a:bodyPr wrap="square">
            <a:spAutoFit/>
          </a:bodyPr>
          <a:lstStyle/>
          <a:p>
            <a:pPr marL="342900" indent="-342900" algn="just">
              <a:buFont typeface="Wingdings" panose="05000000000000000000" pitchFamily="2" charset="2"/>
              <a:buChar char="ü"/>
            </a:pPr>
            <a:r>
              <a:rPr lang="es-CO" sz="2000" dirty="0" smtClean="0">
                <a:latin typeface="Arial" pitchFamily="34" charset="0"/>
                <a:cs typeface="Arial" pitchFamily="34" charset="0"/>
              </a:rPr>
              <a:t>Se debe incluir las clases 1 a la 9.</a:t>
            </a:r>
          </a:p>
          <a:p>
            <a:pPr marL="342900" indent="-342900" algn="just">
              <a:buFont typeface="Wingdings" panose="05000000000000000000" pitchFamily="2" charset="2"/>
              <a:buChar char="ü"/>
            </a:pPr>
            <a:endParaRPr lang="es-CO" sz="2000" dirty="0" smtClean="0">
              <a:latin typeface="Arial" pitchFamily="34" charset="0"/>
              <a:cs typeface="Arial" pitchFamily="34" charset="0"/>
            </a:endParaRPr>
          </a:p>
          <a:p>
            <a:pPr marL="342900" indent="-342900" algn="just">
              <a:buFont typeface="Wingdings" panose="05000000000000000000" pitchFamily="2" charset="2"/>
              <a:buChar char="ü"/>
            </a:pPr>
            <a:r>
              <a:rPr lang="es-CO" sz="2000" dirty="0" smtClean="0">
                <a:latin typeface="Arial" pitchFamily="34" charset="0"/>
                <a:cs typeface="Arial" pitchFamily="34" charset="0"/>
              </a:rPr>
              <a:t>Con </a:t>
            </a:r>
            <a:r>
              <a:rPr lang="es-CO" sz="2000" dirty="0">
                <a:latin typeface="Arial" pitchFamily="34" charset="0"/>
                <a:cs typeface="Arial" pitchFamily="34" charset="0"/>
              </a:rPr>
              <a:t>corte anual por los periodos que conforman años completos </a:t>
            </a:r>
            <a:r>
              <a:rPr lang="es-CO" sz="2000" dirty="0" smtClean="0">
                <a:latin typeface="Arial" pitchFamily="34" charset="0"/>
                <a:cs typeface="Arial" pitchFamily="34" charset="0"/>
              </a:rPr>
              <a:t>(Enero </a:t>
            </a:r>
            <a:r>
              <a:rPr lang="es-CO" sz="2000" dirty="0">
                <a:latin typeface="Arial" pitchFamily="34" charset="0"/>
                <a:cs typeface="Arial" pitchFamily="34" charset="0"/>
              </a:rPr>
              <a:t>a </a:t>
            </a:r>
            <a:r>
              <a:rPr lang="es-CO" sz="2000" dirty="0" smtClean="0">
                <a:latin typeface="Arial" pitchFamily="34" charset="0"/>
                <a:cs typeface="Arial" pitchFamily="34" charset="0"/>
              </a:rPr>
              <a:t>Diciembre</a:t>
            </a:r>
            <a:r>
              <a:rPr lang="es-CO" sz="2000" dirty="0">
                <a:latin typeface="Arial" pitchFamily="34" charset="0"/>
                <a:cs typeface="Arial" pitchFamily="34" charset="0"/>
              </a:rPr>
              <a:t>) y/o con corte mensual por </a:t>
            </a:r>
            <a:r>
              <a:rPr lang="es-CO" sz="2000" dirty="0" smtClean="0">
                <a:latin typeface="Arial" pitchFamily="34" charset="0"/>
                <a:cs typeface="Arial" pitchFamily="34" charset="0"/>
              </a:rPr>
              <a:t>periodos </a:t>
            </a:r>
            <a:r>
              <a:rPr lang="es-CO" sz="2000" dirty="0">
                <a:latin typeface="Arial" pitchFamily="34" charset="0"/>
                <a:cs typeface="Arial" pitchFamily="34" charset="0"/>
              </a:rPr>
              <a:t>que conforman años parciales. </a:t>
            </a:r>
            <a:endParaRPr lang="es-CO" sz="2000" dirty="0" smtClean="0">
              <a:latin typeface="Arial" pitchFamily="34" charset="0"/>
              <a:cs typeface="Arial" pitchFamily="34" charset="0"/>
            </a:endParaRPr>
          </a:p>
          <a:p>
            <a:pPr marL="342900" indent="-342900" algn="just">
              <a:buFont typeface="Wingdings" panose="05000000000000000000" pitchFamily="2" charset="2"/>
              <a:buChar char="ü"/>
            </a:pPr>
            <a:endParaRPr lang="es-CO" sz="2000" dirty="0">
              <a:latin typeface="Arial" pitchFamily="34" charset="0"/>
              <a:cs typeface="Arial" pitchFamily="34" charset="0"/>
            </a:endParaRPr>
          </a:p>
          <a:p>
            <a:pPr marL="342900" indent="-342900" algn="just">
              <a:buFont typeface="Wingdings" panose="05000000000000000000" pitchFamily="2" charset="2"/>
              <a:buChar char="ü"/>
            </a:pPr>
            <a:r>
              <a:rPr lang="es-CO" sz="2000" dirty="0">
                <a:latin typeface="Arial" pitchFamily="34" charset="0"/>
                <a:cs typeface="Arial" pitchFamily="34" charset="0"/>
              </a:rPr>
              <a:t>Debe contener las </a:t>
            </a:r>
            <a:r>
              <a:rPr lang="es-CO" sz="2000" b="1" dirty="0">
                <a:latin typeface="Arial" pitchFamily="34" charset="0"/>
                <a:cs typeface="Arial" pitchFamily="34" charset="0"/>
              </a:rPr>
              <a:t>cuentas de balance y de resultados </a:t>
            </a:r>
            <a:r>
              <a:rPr lang="es-CO" sz="2000" b="1" u="sng" dirty="0">
                <a:solidFill>
                  <a:srgbClr val="008000"/>
                </a:solidFill>
                <a:latin typeface="Arial" pitchFamily="34" charset="0"/>
                <a:cs typeface="Arial" pitchFamily="34" charset="0"/>
              </a:rPr>
              <a:t>antes</a:t>
            </a:r>
            <a:r>
              <a:rPr lang="es-CO" sz="2000" dirty="0">
                <a:latin typeface="Arial" pitchFamily="34" charset="0"/>
                <a:cs typeface="Arial" pitchFamily="34" charset="0"/>
              </a:rPr>
              <a:t> de cierre contable. </a:t>
            </a:r>
            <a:endParaRPr lang="es-CO" sz="2000" dirty="0" smtClean="0">
              <a:latin typeface="Arial" pitchFamily="34" charset="0"/>
              <a:cs typeface="Arial" pitchFamily="34" charset="0"/>
            </a:endParaRPr>
          </a:p>
          <a:p>
            <a:pPr marL="342900" indent="-342900" algn="just">
              <a:buFont typeface="Wingdings" panose="05000000000000000000" pitchFamily="2" charset="2"/>
              <a:buChar char="ü"/>
            </a:pPr>
            <a:endParaRPr lang="es-CO" sz="2000" dirty="0">
              <a:latin typeface="Arial" pitchFamily="34" charset="0"/>
              <a:cs typeface="Arial" pitchFamily="34" charset="0"/>
            </a:endParaRPr>
          </a:p>
          <a:p>
            <a:pPr marL="342900" indent="-342900" algn="just">
              <a:buFont typeface="Wingdings" panose="05000000000000000000" pitchFamily="2" charset="2"/>
              <a:buChar char="ü"/>
            </a:pPr>
            <a:r>
              <a:rPr lang="es-CO" sz="2000" dirty="0">
                <a:latin typeface="Arial" pitchFamily="34" charset="0"/>
                <a:cs typeface="Arial" pitchFamily="34" charset="0"/>
              </a:rPr>
              <a:t>Certificados por el representante legal y contador público o revisor fiscal si está obligado a tenerlo</a:t>
            </a:r>
            <a:r>
              <a:rPr lang="es-CO" sz="2000" dirty="0" smtClean="0">
                <a:latin typeface="Arial" pitchFamily="34" charset="0"/>
                <a:cs typeface="Arial" pitchFamily="34" charset="0"/>
              </a:rPr>
              <a:t>.</a:t>
            </a:r>
            <a:endParaRPr lang="es-CO" sz="2000" dirty="0">
              <a:latin typeface="Arial" pitchFamily="34" charset="0"/>
              <a:cs typeface="Arial" pitchFamily="34" charset="0"/>
            </a:endParaRPr>
          </a:p>
        </p:txBody>
      </p:sp>
      <p:sp>
        <p:nvSpPr>
          <p:cNvPr id="2" name="1 Rectángulo"/>
          <p:cNvSpPr/>
          <p:nvPr/>
        </p:nvSpPr>
        <p:spPr>
          <a:xfrm>
            <a:off x="423674" y="1143923"/>
            <a:ext cx="8089389" cy="430887"/>
          </a:xfrm>
          <a:prstGeom prst="rect">
            <a:avLst/>
          </a:prstGeom>
        </p:spPr>
        <p:txBody>
          <a:bodyPr wrap="square">
            <a:spAutoFit/>
          </a:bodyPr>
          <a:lstStyle/>
          <a:p>
            <a:pPr algn="just"/>
            <a:r>
              <a:rPr lang="es-CO" sz="2200" b="1" dirty="0" smtClean="0">
                <a:latin typeface="Arial" pitchFamily="34" charset="0"/>
                <a:cs typeface="Arial" pitchFamily="34" charset="0"/>
              </a:rPr>
              <a:t>Precisiones: Punto </a:t>
            </a:r>
            <a:r>
              <a:rPr lang="es-CO" sz="2200" b="1" dirty="0">
                <a:latin typeface="Arial" pitchFamily="34" charset="0"/>
                <a:cs typeface="Arial" pitchFamily="34" charset="0"/>
              </a:rPr>
              <a:t>1</a:t>
            </a:r>
            <a:r>
              <a:rPr lang="es-CO" sz="2200" b="1" dirty="0" smtClean="0">
                <a:latin typeface="Arial" pitchFamily="34" charset="0"/>
                <a:cs typeface="Arial" pitchFamily="34" charset="0"/>
              </a:rPr>
              <a:t>. Balances </a:t>
            </a:r>
            <a:r>
              <a:rPr lang="es-CO" sz="2200" b="1" dirty="0">
                <a:latin typeface="Arial" pitchFamily="34" charset="0"/>
                <a:cs typeface="Arial" pitchFamily="34" charset="0"/>
              </a:rPr>
              <a:t>de </a:t>
            </a:r>
            <a:r>
              <a:rPr lang="es-CO" sz="2200" b="1" dirty="0" smtClean="0">
                <a:latin typeface="Arial" pitchFamily="34" charset="0"/>
                <a:cs typeface="Arial" pitchFamily="34" charset="0"/>
              </a:rPr>
              <a:t>Prueba</a:t>
            </a:r>
            <a:endParaRPr lang="es-CO" sz="2200" b="1" dirty="0">
              <a:latin typeface="Arial" pitchFamily="34" charset="0"/>
              <a:cs typeface="Arial" pitchFamily="34" charset="0"/>
            </a:endParaRPr>
          </a:p>
        </p:txBody>
      </p:sp>
      <p:sp>
        <p:nvSpPr>
          <p:cNvPr id="11" name="10 Rectángulo"/>
          <p:cNvSpPr/>
          <p:nvPr/>
        </p:nvSpPr>
        <p:spPr>
          <a:xfrm>
            <a:off x="506350" y="5756704"/>
            <a:ext cx="8254732" cy="461665"/>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CO" sz="2400" b="1" dirty="0" smtClean="0">
                <a:solidFill>
                  <a:schemeClr val="tx1"/>
                </a:solidFill>
                <a:latin typeface="Arial" panose="020B0604020202020204" pitchFamily="34" charset="0"/>
                <a:cs typeface="Arial" panose="020B0604020202020204" pitchFamily="34" charset="0"/>
              </a:rPr>
              <a:t>Recuerde: </a:t>
            </a:r>
            <a:r>
              <a:rPr lang="es-CO" sz="2400" dirty="0" smtClean="0">
                <a:solidFill>
                  <a:schemeClr val="tx1"/>
                </a:solidFill>
                <a:latin typeface="Arial" panose="020B0604020202020204" pitchFamily="34" charset="0"/>
                <a:cs typeface="Arial" panose="020B0604020202020204" pitchFamily="34" charset="0"/>
              </a:rPr>
              <a:t>Presentar </a:t>
            </a:r>
            <a:r>
              <a:rPr lang="es-CO" sz="2400" dirty="0">
                <a:solidFill>
                  <a:schemeClr val="tx1"/>
                </a:solidFill>
                <a:latin typeface="Arial" panose="020B0604020202020204" pitchFamily="34" charset="0"/>
                <a:cs typeface="Arial" panose="020B0604020202020204" pitchFamily="34" charset="0"/>
              </a:rPr>
              <a:t>el balance de prueba </a:t>
            </a:r>
            <a:r>
              <a:rPr lang="es-CO" sz="2400" dirty="0" smtClean="0">
                <a:solidFill>
                  <a:schemeClr val="tx1"/>
                </a:solidFill>
                <a:latin typeface="Arial" panose="020B0604020202020204" pitchFamily="34" charset="0"/>
                <a:cs typeface="Arial" panose="020B0604020202020204" pitchFamily="34" charset="0"/>
              </a:rPr>
              <a:t>consolidado</a:t>
            </a:r>
            <a:endParaRPr lang="es-CO" sz="2400" b="1" dirty="0">
              <a:solidFill>
                <a:schemeClr val="tx1"/>
              </a:solidFill>
              <a:latin typeface="Arial" panose="020B0604020202020204" pitchFamily="34" charset="0"/>
              <a:cs typeface="Arial" panose="020B0604020202020204" pitchFamily="34" charset="0"/>
            </a:endParaRPr>
          </a:p>
        </p:txBody>
      </p:sp>
      <p:cxnSp>
        <p:nvCxnSpPr>
          <p:cNvPr id="8" name="Conector recto de flecha 20"/>
          <p:cNvCxnSpPr/>
          <p:nvPr/>
        </p:nvCxnSpPr>
        <p:spPr>
          <a:xfrm flipV="1">
            <a:off x="450376" y="698047"/>
            <a:ext cx="8229600" cy="17167"/>
          </a:xfrm>
          <a:prstGeom prst="straightConnector1">
            <a:avLst/>
          </a:prstGeom>
          <a:ln>
            <a:solidFill>
              <a:schemeClr val="tx1">
                <a:lumMod val="85000"/>
                <a:lumOff val="1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9" name="Elipse 23"/>
          <p:cNvSpPr/>
          <p:nvPr/>
        </p:nvSpPr>
        <p:spPr>
          <a:xfrm>
            <a:off x="3698240" y="528480"/>
            <a:ext cx="325120" cy="339134"/>
          </a:xfrm>
          <a:prstGeom prst="ellipse">
            <a:avLst/>
          </a:prstGeom>
          <a:solidFill>
            <a:srgbClr val="AFC6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solidFill>
                <a:prstClr val="white"/>
              </a:solidFill>
            </a:endParaRPr>
          </a:p>
        </p:txBody>
      </p:sp>
      <p:sp>
        <p:nvSpPr>
          <p:cNvPr id="12" name="Marcador de contenido 2"/>
          <p:cNvSpPr txBox="1">
            <a:spLocks/>
          </p:cNvSpPr>
          <p:nvPr/>
        </p:nvSpPr>
        <p:spPr>
          <a:xfrm>
            <a:off x="3982719" y="336141"/>
            <a:ext cx="4806439" cy="396240"/>
          </a:xfrm>
          <a:prstGeom prst="rect">
            <a:avLst/>
          </a:prstGeom>
        </p:spPr>
        <p:txBody>
          <a:bodyPr vert="horz" lIns="91440" tIns="45720" rIns="91440" bIns="45720" rtlCol="0">
            <a:noAutofit/>
          </a:bodyPr>
          <a:lstStyle>
            <a:lvl1pPr indent="0">
              <a:spcBef>
                <a:spcPct val="20000"/>
              </a:spcBef>
              <a:buFont typeface="Arial"/>
              <a:buNone/>
              <a:defRPr sz="2400">
                <a:solidFill>
                  <a:schemeClr val="tx1">
                    <a:lumMod val="85000"/>
                    <a:lumOff val="15000"/>
                  </a:schemeClr>
                </a:solidFill>
                <a:latin typeface="Helvetica Neue Light"/>
                <a:cs typeface="Helvetica Neue Light"/>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s-ES" sz="2000" dirty="0" smtClean="0">
                <a:solidFill>
                  <a:prstClr val="black">
                    <a:lumMod val="85000"/>
                    <a:lumOff val="15000"/>
                  </a:prstClr>
                </a:solidFill>
                <a:latin typeface="Helvetica Neue "/>
              </a:rPr>
              <a:t>PROCESO DE DETERMINACIÓN</a:t>
            </a:r>
            <a:endParaRPr lang="es-ES" sz="2000" dirty="0">
              <a:solidFill>
                <a:prstClr val="black">
                  <a:lumMod val="85000"/>
                  <a:lumOff val="15000"/>
                </a:prstClr>
              </a:solidFill>
              <a:latin typeface="Helvetica Neue "/>
            </a:endParaRPr>
          </a:p>
        </p:txBody>
      </p:sp>
      <p:sp>
        <p:nvSpPr>
          <p:cNvPr id="13" name="Elipse 9"/>
          <p:cNvSpPr/>
          <p:nvPr/>
        </p:nvSpPr>
        <p:spPr>
          <a:xfrm>
            <a:off x="3695865" y="530666"/>
            <a:ext cx="325120" cy="339134"/>
          </a:xfrm>
          <a:prstGeom prst="ellipse">
            <a:avLst/>
          </a:prstGeom>
          <a:solidFill>
            <a:srgbClr val="008000"/>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s-ES" dirty="0">
              <a:solidFill>
                <a:prstClr val="white"/>
              </a:solidFill>
            </a:endParaRPr>
          </a:p>
        </p:txBody>
      </p:sp>
    </p:spTree>
    <p:extLst>
      <p:ext uri="{BB962C8B-B14F-4D97-AF65-F5344CB8AC3E}">
        <p14:creationId xmlns:p14="http://schemas.microsoft.com/office/powerpoint/2010/main" val="23688098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896096" y="3845450"/>
            <a:ext cx="7401463" cy="1200329"/>
          </a:xfrm>
          <a:prstGeom prst="rect">
            <a:avLst/>
          </a:prstGeom>
        </p:spPr>
        <p:txBody>
          <a:bodyPr wrap="square">
            <a:spAutoFit/>
          </a:bodyPr>
          <a:lstStyle/>
          <a:p>
            <a:pPr marL="342900" indent="-342900" algn="just">
              <a:buFont typeface="Wingdings" panose="05000000000000000000" pitchFamily="2" charset="2"/>
              <a:buChar char="ü"/>
            </a:pPr>
            <a:r>
              <a:rPr lang="es-CO" dirty="0" smtClean="0">
                <a:latin typeface="Arial" pitchFamily="34" charset="0"/>
                <a:cs typeface="Arial" pitchFamily="34" charset="0"/>
              </a:rPr>
              <a:t>Detallados </a:t>
            </a:r>
            <a:r>
              <a:rPr lang="es-CO" dirty="0">
                <a:latin typeface="Arial" pitchFamily="34" charset="0"/>
                <a:cs typeface="Arial" pitchFamily="34" charset="0"/>
              </a:rPr>
              <a:t>por mes y por tercero</a:t>
            </a:r>
            <a:r>
              <a:rPr lang="es-CO" dirty="0" smtClean="0">
                <a:latin typeface="Arial" pitchFamily="34" charset="0"/>
                <a:cs typeface="Arial" pitchFamily="34" charset="0"/>
              </a:rPr>
              <a:t>.</a:t>
            </a:r>
          </a:p>
          <a:p>
            <a:pPr marL="342900" indent="-342900" algn="just">
              <a:buFont typeface="Wingdings" panose="05000000000000000000" pitchFamily="2" charset="2"/>
              <a:buChar char="ü"/>
            </a:pPr>
            <a:endParaRPr lang="es-CO" dirty="0">
              <a:latin typeface="Arial" pitchFamily="34" charset="0"/>
              <a:cs typeface="Arial" pitchFamily="34" charset="0"/>
            </a:endParaRPr>
          </a:p>
          <a:p>
            <a:pPr marL="342900" indent="-342900" algn="just">
              <a:buFont typeface="Wingdings" panose="05000000000000000000" pitchFamily="2" charset="2"/>
              <a:buChar char="ü"/>
            </a:pPr>
            <a:r>
              <a:rPr lang="es-CO" dirty="0">
                <a:latin typeface="Arial" pitchFamily="34" charset="0"/>
                <a:cs typeface="Arial" pitchFamily="34" charset="0"/>
              </a:rPr>
              <a:t>Certificados por contador público o revisor </a:t>
            </a:r>
            <a:r>
              <a:rPr lang="es-CO" dirty="0" smtClean="0">
                <a:latin typeface="Arial" pitchFamily="34" charset="0"/>
                <a:cs typeface="Arial" pitchFamily="34" charset="0"/>
              </a:rPr>
              <a:t>fiscal, </a:t>
            </a:r>
            <a:r>
              <a:rPr lang="es-CO" dirty="0">
                <a:latin typeface="Arial" pitchFamily="34" charset="0"/>
                <a:cs typeface="Arial" pitchFamily="34" charset="0"/>
              </a:rPr>
              <a:t>si está obligado a tenerlo</a:t>
            </a:r>
            <a:r>
              <a:rPr lang="es-CO" dirty="0" smtClean="0">
                <a:latin typeface="Arial" pitchFamily="34" charset="0"/>
                <a:cs typeface="Arial" pitchFamily="34" charset="0"/>
              </a:rPr>
              <a:t>.</a:t>
            </a:r>
          </a:p>
        </p:txBody>
      </p:sp>
      <p:sp>
        <p:nvSpPr>
          <p:cNvPr id="4" name="3 Rectángulo"/>
          <p:cNvSpPr/>
          <p:nvPr/>
        </p:nvSpPr>
        <p:spPr>
          <a:xfrm>
            <a:off x="254378" y="1188060"/>
            <a:ext cx="8411950" cy="2492990"/>
          </a:xfrm>
          <a:prstGeom prst="rect">
            <a:avLst/>
          </a:prstGeom>
        </p:spPr>
        <p:txBody>
          <a:bodyPr wrap="square">
            <a:spAutoFit/>
          </a:bodyPr>
          <a:lstStyle/>
          <a:p>
            <a:pPr algn="just"/>
            <a:r>
              <a:rPr lang="es-CO" sz="2200" b="1" dirty="0" smtClean="0">
                <a:latin typeface="Arial" pitchFamily="34" charset="0"/>
                <a:cs typeface="Arial" pitchFamily="34" charset="0"/>
              </a:rPr>
              <a:t>Precisiones: Punto 2</a:t>
            </a:r>
          </a:p>
          <a:p>
            <a:pPr algn="just"/>
            <a:endParaRPr lang="es-CO" sz="2200" b="1" dirty="0" smtClean="0">
              <a:latin typeface="Arial" pitchFamily="34" charset="0"/>
              <a:cs typeface="Arial" pitchFamily="34" charset="0"/>
            </a:endParaRPr>
          </a:p>
          <a:p>
            <a:pPr algn="just"/>
            <a:r>
              <a:rPr lang="es-CO" sz="2200" b="1" dirty="0" smtClean="0">
                <a:latin typeface="Arial" pitchFamily="34" charset="0"/>
                <a:cs typeface="Arial" pitchFamily="34" charset="0"/>
              </a:rPr>
              <a:t>a) Auxiliares </a:t>
            </a:r>
            <a:r>
              <a:rPr lang="es-CO" sz="2200" b="1" dirty="0">
                <a:latin typeface="Arial" pitchFamily="34" charset="0"/>
                <a:cs typeface="Arial" pitchFamily="34" charset="0"/>
              </a:rPr>
              <a:t>de las cuentas contables </a:t>
            </a:r>
            <a:r>
              <a:rPr lang="es-CO" sz="2200" dirty="0">
                <a:latin typeface="Arial" pitchFamily="34" charset="0"/>
                <a:cs typeface="Arial" pitchFamily="34" charset="0"/>
              </a:rPr>
              <a:t>relacionadas con la causación y pago de la </a:t>
            </a:r>
            <a:r>
              <a:rPr lang="es-CO" sz="2200" dirty="0" smtClean="0">
                <a:latin typeface="Arial" pitchFamily="34" charset="0"/>
                <a:cs typeface="Arial" pitchFamily="34" charset="0"/>
              </a:rPr>
              <a:t>nómina</a:t>
            </a:r>
            <a:r>
              <a:rPr lang="es-CO" sz="2400" b="1" dirty="0" smtClean="0">
                <a:latin typeface="Arial" pitchFamily="34" charset="0"/>
                <a:cs typeface="Arial" pitchFamily="34" charset="0"/>
              </a:rPr>
              <a:t>*</a:t>
            </a:r>
          </a:p>
          <a:p>
            <a:pPr algn="just"/>
            <a:endParaRPr lang="es-CO" sz="2200" b="1" dirty="0" smtClean="0">
              <a:latin typeface="Arial" pitchFamily="34" charset="0"/>
              <a:cs typeface="Arial" pitchFamily="34" charset="0"/>
            </a:endParaRPr>
          </a:p>
          <a:p>
            <a:pPr algn="just"/>
            <a:endParaRPr lang="es-CO" sz="2200" b="1" dirty="0" smtClean="0">
              <a:latin typeface="Arial" pitchFamily="34" charset="0"/>
              <a:cs typeface="Arial" pitchFamily="34" charset="0"/>
            </a:endParaRPr>
          </a:p>
          <a:p>
            <a:pPr algn="just"/>
            <a:r>
              <a:rPr lang="es-CO" sz="2200" b="1" dirty="0" smtClean="0">
                <a:latin typeface="Arial" pitchFamily="34" charset="0"/>
                <a:cs typeface="Arial" pitchFamily="34" charset="0"/>
              </a:rPr>
              <a:t>b) Auxiliares de las cuentas contables de servicios y diversos</a:t>
            </a:r>
            <a:endParaRPr lang="es-CO" sz="2200" dirty="0"/>
          </a:p>
        </p:txBody>
      </p:sp>
      <p:sp>
        <p:nvSpPr>
          <p:cNvPr id="2" name="1 Rectángulo"/>
          <p:cNvSpPr/>
          <p:nvPr/>
        </p:nvSpPr>
        <p:spPr>
          <a:xfrm>
            <a:off x="480949" y="5643287"/>
            <a:ext cx="8081159" cy="67710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s-CO" sz="2400" b="1" dirty="0" smtClean="0">
                <a:latin typeface="Arial" pitchFamily="34" charset="0"/>
                <a:cs typeface="Arial" pitchFamily="34" charset="0"/>
              </a:rPr>
              <a:t>*</a:t>
            </a:r>
            <a:r>
              <a:rPr lang="es-CO" b="1" dirty="0" smtClean="0">
                <a:latin typeface="Arial" pitchFamily="34" charset="0"/>
                <a:cs typeface="Arial" pitchFamily="34" charset="0"/>
              </a:rPr>
              <a:t> </a:t>
            </a:r>
            <a:r>
              <a:rPr lang="es-CO" sz="1400" b="1" dirty="0" smtClean="0">
                <a:latin typeface="Arial" pitchFamily="34" charset="0"/>
                <a:cs typeface="Arial" pitchFamily="34" charset="0"/>
              </a:rPr>
              <a:t>Si </a:t>
            </a:r>
            <a:r>
              <a:rPr lang="es-CO" sz="1400" b="1" dirty="0">
                <a:latin typeface="Arial" pitchFamily="34" charset="0"/>
                <a:cs typeface="Arial" pitchFamily="34" charset="0"/>
              </a:rPr>
              <a:t>los auxiliares no se encuentran por tercero (trabajador), anexar el reporte del consolidado de nómina para cargue a contabilidad detallado por concepto.</a:t>
            </a:r>
          </a:p>
        </p:txBody>
      </p:sp>
      <p:cxnSp>
        <p:nvCxnSpPr>
          <p:cNvPr id="7" name="Conector recto de flecha 20"/>
          <p:cNvCxnSpPr/>
          <p:nvPr/>
        </p:nvCxnSpPr>
        <p:spPr>
          <a:xfrm flipV="1">
            <a:off x="450376" y="698047"/>
            <a:ext cx="8229600" cy="17167"/>
          </a:xfrm>
          <a:prstGeom prst="straightConnector1">
            <a:avLst/>
          </a:prstGeom>
          <a:ln>
            <a:solidFill>
              <a:schemeClr val="tx1">
                <a:lumMod val="85000"/>
                <a:lumOff val="1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9" name="Elipse 23"/>
          <p:cNvSpPr/>
          <p:nvPr/>
        </p:nvSpPr>
        <p:spPr>
          <a:xfrm>
            <a:off x="3698240" y="528480"/>
            <a:ext cx="325120" cy="339134"/>
          </a:xfrm>
          <a:prstGeom prst="ellipse">
            <a:avLst/>
          </a:prstGeom>
          <a:solidFill>
            <a:srgbClr val="AFC6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solidFill>
                <a:prstClr val="white"/>
              </a:solidFill>
            </a:endParaRPr>
          </a:p>
        </p:txBody>
      </p:sp>
      <p:sp>
        <p:nvSpPr>
          <p:cNvPr id="10" name="Marcador de contenido 2"/>
          <p:cNvSpPr txBox="1">
            <a:spLocks/>
          </p:cNvSpPr>
          <p:nvPr/>
        </p:nvSpPr>
        <p:spPr>
          <a:xfrm>
            <a:off x="3982719" y="336141"/>
            <a:ext cx="4806439" cy="396240"/>
          </a:xfrm>
          <a:prstGeom prst="rect">
            <a:avLst/>
          </a:prstGeom>
        </p:spPr>
        <p:txBody>
          <a:bodyPr vert="horz" lIns="91440" tIns="45720" rIns="91440" bIns="45720" rtlCol="0">
            <a:noAutofit/>
          </a:bodyPr>
          <a:lstStyle>
            <a:lvl1pPr indent="0">
              <a:spcBef>
                <a:spcPct val="20000"/>
              </a:spcBef>
              <a:buFont typeface="Arial"/>
              <a:buNone/>
              <a:defRPr sz="2400">
                <a:solidFill>
                  <a:schemeClr val="tx1">
                    <a:lumMod val="85000"/>
                    <a:lumOff val="15000"/>
                  </a:schemeClr>
                </a:solidFill>
                <a:latin typeface="Helvetica Neue Light"/>
                <a:cs typeface="Helvetica Neue Light"/>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s-ES" sz="2000" dirty="0" smtClean="0">
                <a:solidFill>
                  <a:prstClr val="black">
                    <a:lumMod val="85000"/>
                    <a:lumOff val="15000"/>
                  </a:prstClr>
                </a:solidFill>
                <a:latin typeface="Helvetica Neue "/>
              </a:rPr>
              <a:t>PROCESO DE DETERMINACIÓN</a:t>
            </a:r>
            <a:endParaRPr lang="es-ES" sz="2000" dirty="0">
              <a:solidFill>
                <a:prstClr val="black">
                  <a:lumMod val="85000"/>
                  <a:lumOff val="15000"/>
                </a:prstClr>
              </a:solidFill>
              <a:latin typeface="Helvetica Neue "/>
            </a:endParaRPr>
          </a:p>
        </p:txBody>
      </p:sp>
      <p:sp>
        <p:nvSpPr>
          <p:cNvPr id="11" name="Elipse 9"/>
          <p:cNvSpPr/>
          <p:nvPr/>
        </p:nvSpPr>
        <p:spPr>
          <a:xfrm>
            <a:off x="3695865" y="530666"/>
            <a:ext cx="325120" cy="339134"/>
          </a:xfrm>
          <a:prstGeom prst="ellipse">
            <a:avLst/>
          </a:prstGeom>
          <a:solidFill>
            <a:srgbClr val="008000"/>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s-ES" dirty="0">
              <a:solidFill>
                <a:prstClr val="white"/>
              </a:solidFill>
            </a:endParaRPr>
          </a:p>
        </p:txBody>
      </p:sp>
    </p:spTree>
    <p:extLst>
      <p:ext uri="{BB962C8B-B14F-4D97-AF65-F5344CB8AC3E}">
        <p14:creationId xmlns:p14="http://schemas.microsoft.com/office/powerpoint/2010/main" val="23363089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611969" y="1733260"/>
            <a:ext cx="7590333" cy="3477875"/>
          </a:xfrm>
          <a:prstGeom prst="rect">
            <a:avLst/>
          </a:prstGeom>
        </p:spPr>
        <p:txBody>
          <a:bodyPr wrap="square">
            <a:spAutoFit/>
          </a:bodyPr>
          <a:lstStyle/>
          <a:p>
            <a:pPr marL="342900" indent="-342900" algn="just">
              <a:buFont typeface="Arial" panose="020B0604020202020204" pitchFamily="34" charset="0"/>
              <a:buChar char="•"/>
            </a:pPr>
            <a:r>
              <a:rPr lang="es-CO" sz="2000" dirty="0" smtClean="0">
                <a:latin typeface="Arial" pitchFamily="34" charset="0"/>
                <a:cs typeface="Arial" pitchFamily="34" charset="0"/>
              </a:rPr>
              <a:t>En </a:t>
            </a:r>
            <a:r>
              <a:rPr lang="es-CO" sz="2000" dirty="0">
                <a:latin typeface="Arial" pitchFamily="34" charset="0"/>
                <a:cs typeface="Arial" pitchFamily="34" charset="0"/>
              </a:rPr>
              <a:t>medio magnético, en el formato </a:t>
            </a:r>
            <a:r>
              <a:rPr lang="es-CO" sz="2000" b="1" dirty="0" smtClean="0">
                <a:latin typeface="Arial" pitchFamily="34" charset="0"/>
                <a:cs typeface="Arial" pitchFamily="34" charset="0"/>
              </a:rPr>
              <a:t>Requerimiento Nomina de Salarios</a:t>
            </a:r>
            <a:r>
              <a:rPr lang="es-CO" sz="2000" dirty="0" smtClean="0">
                <a:latin typeface="Arial" pitchFamily="34" charset="0"/>
                <a:cs typeface="Arial" pitchFamily="34" charset="0"/>
              </a:rPr>
              <a:t> (Excel), que </a:t>
            </a:r>
            <a:r>
              <a:rPr lang="es-CO" sz="2000" dirty="0">
                <a:latin typeface="Arial" pitchFamily="34" charset="0"/>
                <a:cs typeface="Arial" pitchFamily="34" charset="0"/>
              </a:rPr>
              <a:t>se encuentra en la página </a:t>
            </a:r>
            <a:r>
              <a:rPr lang="es-CO" sz="2000" dirty="0" smtClean="0">
                <a:latin typeface="Arial" pitchFamily="34" charset="0"/>
                <a:cs typeface="Arial" pitchFamily="34" charset="0"/>
              </a:rPr>
              <a:t>web:</a:t>
            </a:r>
          </a:p>
          <a:p>
            <a:pPr algn="ctr"/>
            <a:r>
              <a:rPr lang="es-CO" u="sng" dirty="0" smtClean="0">
                <a:solidFill>
                  <a:schemeClr val="accent6">
                    <a:lumMod val="75000"/>
                  </a:schemeClr>
                </a:solidFill>
                <a:latin typeface="Arial" pitchFamily="34" charset="0"/>
                <a:cs typeface="Arial" pitchFamily="34" charset="0"/>
              </a:rPr>
              <a:t>http</a:t>
            </a:r>
            <a:r>
              <a:rPr lang="es-CO" u="sng" dirty="0">
                <a:solidFill>
                  <a:schemeClr val="accent6">
                    <a:lumMod val="75000"/>
                  </a:schemeClr>
                </a:solidFill>
                <a:latin typeface="Arial" pitchFamily="34" charset="0"/>
                <a:cs typeface="Arial" pitchFamily="34" charset="0"/>
              </a:rPr>
              <a:t>://</a:t>
            </a:r>
            <a:r>
              <a:rPr lang="es-CO" u="sng" dirty="0" smtClean="0">
                <a:solidFill>
                  <a:schemeClr val="accent6">
                    <a:lumMod val="75000"/>
                  </a:schemeClr>
                </a:solidFill>
                <a:latin typeface="Arial" pitchFamily="34" charset="0"/>
                <a:cs typeface="Arial" pitchFamily="34" charset="0"/>
              </a:rPr>
              <a:t>www.ugpp.gov.co/parafiscales/requerimiento-informacion.html.</a:t>
            </a:r>
            <a:endParaRPr lang="es-CO" dirty="0" smtClean="0">
              <a:solidFill>
                <a:schemeClr val="accent6">
                  <a:lumMod val="75000"/>
                </a:schemeClr>
              </a:solidFill>
              <a:latin typeface="Arial" pitchFamily="34" charset="0"/>
              <a:cs typeface="Arial" pitchFamily="34" charset="0"/>
            </a:endParaRPr>
          </a:p>
          <a:p>
            <a:pPr marL="342900" indent="-342900" algn="just">
              <a:buFont typeface="Arial" panose="020B0604020202020204" pitchFamily="34" charset="0"/>
              <a:buChar char="•"/>
            </a:pPr>
            <a:endParaRPr lang="es-CO" sz="2000" dirty="0">
              <a:latin typeface="Arial" pitchFamily="34" charset="0"/>
              <a:cs typeface="Arial" pitchFamily="34" charset="0"/>
            </a:endParaRPr>
          </a:p>
          <a:p>
            <a:pPr marL="342900" indent="-342900" algn="just">
              <a:buFont typeface="Arial" panose="020B0604020202020204" pitchFamily="34" charset="0"/>
              <a:buChar char="•"/>
            </a:pPr>
            <a:r>
              <a:rPr lang="es-CO" sz="2000" dirty="0">
                <a:latin typeface="Arial" pitchFamily="34" charset="0"/>
                <a:cs typeface="Arial" pitchFamily="34" charset="0"/>
              </a:rPr>
              <a:t>Consolidada por </a:t>
            </a:r>
            <a:r>
              <a:rPr lang="es-CO" sz="2000" dirty="0" smtClean="0">
                <a:latin typeface="Arial" pitchFamily="34" charset="0"/>
                <a:cs typeface="Arial" pitchFamily="34" charset="0"/>
              </a:rPr>
              <a:t>mes*.</a:t>
            </a:r>
          </a:p>
          <a:p>
            <a:pPr marL="342900" indent="-342900" algn="just">
              <a:buFont typeface="Arial" panose="020B0604020202020204" pitchFamily="34" charset="0"/>
              <a:buChar char="•"/>
            </a:pPr>
            <a:endParaRPr lang="es-CO" sz="2000" dirty="0">
              <a:latin typeface="Arial" pitchFamily="34" charset="0"/>
              <a:cs typeface="Arial" pitchFamily="34" charset="0"/>
            </a:endParaRPr>
          </a:p>
          <a:p>
            <a:pPr marL="342900" indent="-342900" algn="just">
              <a:buFont typeface="Arial" panose="020B0604020202020204" pitchFamily="34" charset="0"/>
              <a:buChar char="•"/>
            </a:pPr>
            <a:r>
              <a:rPr lang="es-CO" sz="2000" dirty="0">
                <a:latin typeface="Arial" pitchFamily="34" charset="0"/>
                <a:cs typeface="Arial" pitchFamily="34" charset="0"/>
              </a:rPr>
              <a:t>Debe incluir todos los conceptos devengados, monetarios y no monetarios</a:t>
            </a:r>
            <a:r>
              <a:rPr lang="es-CO" sz="2000" dirty="0" smtClean="0">
                <a:latin typeface="Arial" pitchFamily="34" charset="0"/>
                <a:cs typeface="Arial" pitchFamily="34" charset="0"/>
              </a:rPr>
              <a:t>.</a:t>
            </a:r>
          </a:p>
          <a:p>
            <a:pPr marL="342900" indent="-342900" algn="just">
              <a:buFont typeface="Arial" panose="020B0604020202020204" pitchFamily="34" charset="0"/>
              <a:buChar char="•"/>
            </a:pPr>
            <a:endParaRPr lang="es-CO" sz="2000" dirty="0">
              <a:latin typeface="Arial" pitchFamily="34" charset="0"/>
              <a:cs typeface="Arial" pitchFamily="34" charset="0"/>
            </a:endParaRPr>
          </a:p>
          <a:p>
            <a:pPr marL="342900" indent="-342900" algn="just">
              <a:buFont typeface="Arial" panose="020B0604020202020204" pitchFamily="34" charset="0"/>
              <a:buChar char="•"/>
            </a:pPr>
            <a:r>
              <a:rPr lang="es-CO" sz="2000" dirty="0">
                <a:latin typeface="Arial" pitchFamily="34" charset="0"/>
                <a:cs typeface="Arial" pitchFamily="34" charset="0"/>
              </a:rPr>
              <a:t>Debe incluir tanto los trabajadores activos como los retirados que hayan estado activos en los periodos solicitados</a:t>
            </a:r>
            <a:r>
              <a:rPr lang="es-CO" sz="2000" dirty="0" smtClean="0">
                <a:latin typeface="Arial" pitchFamily="34" charset="0"/>
                <a:cs typeface="Arial" pitchFamily="34" charset="0"/>
              </a:rPr>
              <a:t>.</a:t>
            </a:r>
            <a:endParaRPr lang="es-CO" sz="2000" dirty="0">
              <a:latin typeface="Arial" pitchFamily="34" charset="0"/>
              <a:cs typeface="Arial" pitchFamily="34" charset="0"/>
            </a:endParaRPr>
          </a:p>
        </p:txBody>
      </p:sp>
      <p:grpSp>
        <p:nvGrpSpPr>
          <p:cNvPr id="9" name="8 Grupo"/>
          <p:cNvGrpSpPr/>
          <p:nvPr/>
        </p:nvGrpSpPr>
        <p:grpSpPr>
          <a:xfrm>
            <a:off x="7764936" y="4892626"/>
            <a:ext cx="1265975" cy="1317116"/>
            <a:chOff x="646981" y="5003321"/>
            <a:chExt cx="1354347" cy="1429703"/>
          </a:xfrm>
        </p:grpSpPr>
        <p:graphicFrame>
          <p:nvGraphicFramePr>
            <p:cNvPr id="10" name="9 Objeto"/>
            <p:cNvGraphicFramePr>
              <a:graphicFrameLocks noChangeAspect="1"/>
            </p:cNvGraphicFramePr>
            <p:nvPr>
              <p:extLst>
                <p:ext uri="{D42A27DB-BD31-4B8C-83A1-F6EECF244321}">
                  <p14:modId xmlns:p14="http://schemas.microsoft.com/office/powerpoint/2010/main" val="68834201"/>
                </p:ext>
              </p:extLst>
            </p:nvPr>
          </p:nvGraphicFramePr>
          <p:xfrm>
            <a:off x="888946" y="5661499"/>
            <a:ext cx="914400" cy="771525"/>
          </p:xfrm>
          <a:graphic>
            <a:graphicData uri="http://schemas.openxmlformats.org/presentationml/2006/ole">
              <mc:AlternateContent xmlns:mc="http://schemas.openxmlformats.org/markup-compatibility/2006">
                <mc:Choice xmlns:v="urn:schemas-microsoft-com:vml" Requires="v">
                  <p:oleObj spid="_x0000_s3526" name="Hoja de cálculo" showAsIcon="1" r:id="rId5" imgW="914400" imgH="771480" progId="Excel.Sheet.12">
                    <p:embed/>
                  </p:oleObj>
                </mc:Choice>
                <mc:Fallback>
                  <p:oleObj name="Hoja de cálculo" showAsIcon="1" r:id="rId5" imgW="914400" imgH="771480" progId="Excel.Sheet.12">
                    <p:embed/>
                    <p:pic>
                      <p:nvPicPr>
                        <p:cNvPr id="0" name="Picture 1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8946" y="5661499"/>
                          <a:ext cx="914400" cy="771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10 CuadroTexto"/>
            <p:cNvSpPr txBox="1"/>
            <p:nvPr/>
          </p:nvSpPr>
          <p:spPr>
            <a:xfrm>
              <a:off x="646981" y="5003321"/>
              <a:ext cx="1354347" cy="501128"/>
            </a:xfrm>
            <a:prstGeom prst="rect">
              <a:avLst/>
            </a:prstGeom>
            <a:noFill/>
            <a:ln>
              <a:solidFill>
                <a:srgbClr val="CC0066"/>
              </a:solidFill>
            </a:ln>
          </p:spPr>
          <p:txBody>
            <a:bodyPr wrap="square" rtlCol="0">
              <a:spAutoFit/>
            </a:bodyPr>
            <a:lstStyle/>
            <a:p>
              <a:pPr algn="ctr"/>
              <a:r>
                <a:rPr lang="es-CO" sz="1200" dirty="0" smtClean="0"/>
                <a:t>Personas Jurídicas</a:t>
              </a:r>
              <a:endParaRPr lang="es-CO" sz="1200" dirty="0"/>
            </a:p>
          </p:txBody>
        </p:sp>
      </p:grpSp>
      <p:sp>
        <p:nvSpPr>
          <p:cNvPr id="4" name="3 Rectángulo"/>
          <p:cNvSpPr/>
          <p:nvPr/>
        </p:nvSpPr>
        <p:spPr>
          <a:xfrm>
            <a:off x="307074" y="1061822"/>
            <a:ext cx="7895229" cy="430887"/>
          </a:xfrm>
          <a:prstGeom prst="rect">
            <a:avLst/>
          </a:prstGeom>
        </p:spPr>
        <p:txBody>
          <a:bodyPr wrap="square">
            <a:spAutoFit/>
          </a:bodyPr>
          <a:lstStyle/>
          <a:p>
            <a:pPr algn="just"/>
            <a:r>
              <a:rPr lang="es-CO" sz="2200" b="1" dirty="0" smtClean="0">
                <a:latin typeface="Arial" pitchFamily="34" charset="0"/>
                <a:cs typeface="Arial" pitchFamily="34" charset="0"/>
              </a:rPr>
              <a:t>Precisiones: Punto </a:t>
            </a:r>
            <a:r>
              <a:rPr lang="es-CO" sz="2200" b="1" dirty="0">
                <a:latin typeface="Arial" pitchFamily="34" charset="0"/>
                <a:cs typeface="Arial" pitchFamily="34" charset="0"/>
              </a:rPr>
              <a:t>3. Nóminas mensuales de </a:t>
            </a:r>
            <a:r>
              <a:rPr lang="es-CO" sz="2200" b="1" dirty="0" smtClean="0">
                <a:latin typeface="Arial" pitchFamily="34" charset="0"/>
                <a:cs typeface="Arial" pitchFamily="34" charset="0"/>
              </a:rPr>
              <a:t>salarios</a:t>
            </a:r>
            <a:endParaRPr lang="es-CO" sz="2200" b="1" dirty="0">
              <a:latin typeface="Arial" pitchFamily="34" charset="0"/>
              <a:cs typeface="Arial" pitchFamily="34" charset="0"/>
            </a:endParaRPr>
          </a:p>
        </p:txBody>
      </p:sp>
      <p:sp>
        <p:nvSpPr>
          <p:cNvPr id="13" name="12 Rectángulo"/>
          <p:cNvSpPr/>
          <p:nvPr/>
        </p:nvSpPr>
        <p:spPr>
          <a:xfrm>
            <a:off x="366555" y="6007416"/>
            <a:ext cx="8081159" cy="677108"/>
          </a:xfrm>
          <a:prstGeom prst="rect">
            <a:avLst/>
          </a:prstGeom>
        </p:spPr>
        <p:txBody>
          <a:bodyPr wrap="square">
            <a:spAutoFit/>
          </a:bodyPr>
          <a:lstStyle/>
          <a:p>
            <a:pPr algn="just"/>
            <a:r>
              <a:rPr lang="es-CO" sz="2400" b="1" dirty="0" smtClean="0">
                <a:latin typeface="Arial" pitchFamily="34" charset="0"/>
                <a:cs typeface="Arial" pitchFamily="34" charset="0"/>
              </a:rPr>
              <a:t>*</a:t>
            </a:r>
            <a:r>
              <a:rPr lang="es-CO" dirty="0" smtClean="0">
                <a:latin typeface="Arial" pitchFamily="34" charset="0"/>
                <a:cs typeface="Arial" pitchFamily="34" charset="0"/>
              </a:rPr>
              <a:t> </a:t>
            </a:r>
            <a:r>
              <a:rPr lang="es-CO" sz="1400" dirty="0" smtClean="0">
                <a:latin typeface="Arial" pitchFamily="34" charset="0"/>
                <a:cs typeface="Arial" pitchFamily="34" charset="0"/>
              </a:rPr>
              <a:t>El único evento en el que se puede presentar duplicidad de un registro en un mismo es cuando la persona cambia de tipo de vinculación</a:t>
            </a:r>
            <a:endParaRPr lang="es-CO" sz="1400" dirty="0">
              <a:latin typeface="Arial" pitchFamily="34" charset="0"/>
              <a:cs typeface="Arial" pitchFamily="34" charset="0"/>
            </a:endParaRPr>
          </a:p>
        </p:txBody>
      </p:sp>
      <p:cxnSp>
        <p:nvCxnSpPr>
          <p:cNvPr id="14" name="Conector recto de flecha 20"/>
          <p:cNvCxnSpPr/>
          <p:nvPr/>
        </p:nvCxnSpPr>
        <p:spPr>
          <a:xfrm flipV="1">
            <a:off x="450376" y="698047"/>
            <a:ext cx="8229600" cy="17167"/>
          </a:xfrm>
          <a:prstGeom prst="straightConnector1">
            <a:avLst/>
          </a:prstGeom>
          <a:ln>
            <a:solidFill>
              <a:schemeClr val="tx1">
                <a:lumMod val="85000"/>
                <a:lumOff val="1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15" name="Elipse 23"/>
          <p:cNvSpPr/>
          <p:nvPr/>
        </p:nvSpPr>
        <p:spPr>
          <a:xfrm>
            <a:off x="3698240" y="528480"/>
            <a:ext cx="325120" cy="339134"/>
          </a:xfrm>
          <a:prstGeom prst="ellipse">
            <a:avLst/>
          </a:prstGeom>
          <a:solidFill>
            <a:srgbClr val="AFC6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solidFill>
                <a:prstClr val="white"/>
              </a:solidFill>
            </a:endParaRPr>
          </a:p>
        </p:txBody>
      </p:sp>
      <p:sp>
        <p:nvSpPr>
          <p:cNvPr id="16" name="Marcador de contenido 2"/>
          <p:cNvSpPr txBox="1">
            <a:spLocks/>
          </p:cNvSpPr>
          <p:nvPr/>
        </p:nvSpPr>
        <p:spPr>
          <a:xfrm>
            <a:off x="3982719" y="336141"/>
            <a:ext cx="4806439" cy="396240"/>
          </a:xfrm>
          <a:prstGeom prst="rect">
            <a:avLst/>
          </a:prstGeom>
        </p:spPr>
        <p:txBody>
          <a:bodyPr vert="horz" lIns="91440" tIns="45720" rIns="91440" bIns="45720" rtlCol="0">
            <a:noAutofit/>
          </a:bodyPr>
          <a:lstStyle>
            <a:lvl1pPr indent="0">
              <a:spcBef>
                <a:spcPct val="20000"/>
              </a:spcBef>
              <a:buFont typeface="Arial"/>
              <a:buNone/>
              <a:defRPr sz="2400">
                <a:solidFill>
                  <a:schemeClr val="tx1">
                    <a:lumMod val="85000"/>
                    <a:lumOff val="15000"/>
                  </a:schemeClr>
                </a:solidFill>
                <a:latin typeface="Helvetica Neue Light"/>
                <a:cs typeface="Helvetica Neue Light"/>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s-ES" sz="2000" dirty="0" smtClean="0">
                <a:solidFill>
                  <a:prstClr val="black">
                    <a:lumMod val="85000"/>
                    <a:lumOff val="15000"/>
                  </a:prstClr>
                </a:solidFill>
                <a:latin typeface="Helvetica Neue "/>
              </a:rPr>
              <a:t>PROCESO DE DETERMINACIÓN</a:t>
            </a:r>
            <a:endParaRPr lang="es-ES" sz="2000" dirty="0">
              <a:solidFill>
                <a:prstClr val="black">
                  <a:lumMod val="85000"/>
                  <a:lumOff val="15000"/>
                </a:prstClr>
              </a:solidFill>
              <a:latin typeface="Helvetica Neue "/>
            </a:endParaRPr>
          </a:p>
        </p:txBody>
      </p:sp>
      <p:sp>
        <p:nvSpPr>
          <p:cNvPr id="17" name="Elipse 9"/>
          <p:cNvSpPr/>
          <p:nvPr/>
        </p:nvSpPr>
        <p:spPr>
          <a:xfrm>
            <a:off x="3695865" y="530666"/>
            <a:ext cx="325120" cy="339134"/>
          </a:xfrm>
          <a:prstGeom prst="ellipse">
            <a:avLst/>
          </a:prstGeom>
          <a:solidFill>
            <a:srgbClr val="008000"/>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s-ES" dirty="0">
              <a:solidFill>
                <a:prstClr val="white"/>
              </a:solidFill>
            </a:endParaRPr>
          </a:p>
        </p:txBody>
      </p:sp>
    </p:spTree>
    <p:extLst>
      <p:ext uri="{BB962C8B-B14F-4D97-AF65-F5344CB8AC3E}">
        <p14:creationId xmlns:p14="http://schemas.microsoft.com/office/powerpoint/2010/main" val="32068514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4 CuadroTexto"/>
          <p:cNvSpPr txBox="1"/>
          <p:nvPr/>
        </p:nvSpPr>
        <p:spPr>
          <a:xfrm>
            <a:off x="508488" y="1644215"/>
            <a:ext cx="8239976" cy="3785652"/>
          </a:xfrm>
          <a:prstGeom prst="rect">
            <a:avLst/>
          </a:prstGeom>
          <a:noFill/>
        </p:spPr>
        <p:txBody>
          <a:bodyPr wrap="square" rtlCol="0">
            <a:spAutoFit/>
          </a:bodyPr>
          <a:lstStyle/>
          <a:p>
            <a:pPr marL="355600" indent="-355600" algn="just">
              <a:buSzPct val="115000"/>
              <a:buBlip>
                <a:blip r:embed="rId2"/>
              </a:buBlip>
            </a:pPr>
            <a:r>
              <a:rPr lang="es-CO" sz="2400" b="1" dirty="0" smtClean="0">
                <a:latin typeface="Arial" pitchFamily="34" charset="0"/>
                <a:cs typeface="Arial" pitchFamily="34" charset="0"/>
              </a:rPr>
              <a:t>Aspectos Relevantes de la Unidad de Gestión Pensional y Parafiscales UGPP</a:t>
            </a:r>
          </a:p>
          <a:p>
            <a:pPr algn="just">
              <a:buSzPct val="115000"/>
            </a:pPr>
            <a:endParaRPr lang="es-CO" sz="2400" b="1" dirty="0" smtClean="0">
              <a:latin typeface="Arial" pitchFamily="34" charset="0"/>
              <a:cs typeface="Arial" pitchFamily="34" charset="0"/>
            </a:endParaRPr>
          </a:p>
          <a:p>
            <a:pPr marL="355600" indent="-355600" algn="just">
              <a:buSzPct val="115000"/>
              <a:buBlip>
                <a:blip r:embed="rId2"/>
              </a:buBlip>
            </a:pPr>
            <a:r>
              <a:rPr lang="es-CO" sz="2400" b="1" dirty="0" smtClean="0">
                <a:latin typeface="Arial" pitchFamily="34" charset="0"/>
                <a:cs typeface="Arial" pitchFamily="34" charset="0"/>
              </a:rPr>
              <a:t>Procedimiento de Determinación de Obligaciones</a:t>
            </a:r>
          </a:p>
          <a:p>
            <a:pPr marL="355600" indent="-355600" algn="just">
              <a:buSzPct val="115000"/>
              <a:buBlip>
                <a:blip r:embed="rId2"/>
              </a:buBlip>
            </a:pPr>
            <a:endParaRPr lang="es-CO" sz="2400" b="1" dirty="0">
              <a:latin typeface="Arial" pitchFamily="34" charset="0"/>
              <a:cs typeface="Arial" pitchFamily="34" charset="0"/>
            </a:endParaRPr>
          </a:p>
          <a:p>
            <a:pPr marL="355600" indent="-355600" algn="just">
              <a:buSzPct val="115000"/>
              <a:buBlip>
                <a:blip r:embed="rId2"/>
              </a:buBlip>
            </a:pPr>
            <a:r>
              <a:rPr lang="es-CO" sz="2400" b="1" dirty="0" smtClean="0">
                <a:latin typeface="Arial" pitchFamily="34" charset="0"/>
                <a:cs typeface="Arial" pitchFamily="34" charset="0"/>
              </a:rPr>
              <a:t>Procedimiento Sancionatorio</a:t>
            </a:r>
          </a:p>
          <a:p>
            <a:pPr algn="just">
              <a:buSzPct val="115000"/>
            </a:pPr>
            <a:endParaRPr lang="es-CO" sz="2400" b="1" dirty="0" smtClean="0">
              <a:latin typeface="Arial" pitchFamily="34" charset="0"/>
              <a:cs typeface="Arial" pitchFamily="34" charset="0"/>
            </a:endParaRPr>
          </a:p>
          <a:p>
            <a:pPr marL="355600" indent="-355600" algn="just">
              <a:buSzPct val="115000"/>
              <a:buBlip>
                <a:blip r:embed="rId2"/>
              </a:buBlip>
            </a:pPr>
            <a:r>
              <a:rPr lang="es-CO" sz="2400" b="1" dirty="0" smtClean="0">
                <a:latin typeface="Arial" pitchFamily="34" charset="0"/>
                <a:cs typeface="Arial" pitchFamily="34" charset="0"/>
              </a:rPr>
              <a:t>Competencias Legales de la Unidad</a:t>
            </a:r>
          </a:p>
          <a:p>
            <a:pPr marL="355600" indent="-355600" algn="just">
              <a:buSzPct val="115000"/>
              <a:buBlip>
                <a:blip r:embed="rId2"/>
              </a:buBlip>
            </a:pPr>
            <a:endParaRPr lang="es-CO" sz="2400" b="1" dirty="0">
              <a:latin typeface="Arial" pitchFamily="34" charset="0"/>
              <a:cs typeface="Arial" pitchFamily="34" charset="0"/>
            </a:endParaRPr>
          </a:p>
          <a:p>
            <a:pPr marL="355600" indent="-355600" algn="just">
              <a:buSzPct val="115000"/>
              <a:buBlip>
                <a:blip r:embed="rId2"/>
              </a:buBlip>
            </a:pPr>
            <a:r>
              <a:rPr lang="es-CO" sz="2400" b="1" dirty="0" smtClean="0">
                <a:latin typeface="Arial" pitchFamily="34" charset="0"/>
                <a:cs typeface="Arial" pitchFamily="34" charset="0"/>
              </a:rPr>
              <a:t>Sesión de Preguntas </a:t>
            </a:r>
          </a:p>
        </p:txBody>
      </p:sp>
      <p:sp>
        <p:nvSpPr>
          <p:cNvPr id="31" name="Title 1"/>
          <p:cNvSpPr txBox="1">
            <a:spLocks/>
          </p:cNvSpPr>
          <p:nvPr/>
        </p:nvSpPr>
        <p:spPr>
          <a:xfrm>
            <a:off x="128712" y="122829"/>
            <a:ext cx="7128792" cy="641445"/>
          </a:xfrm>
          <a:prstGeom prst="rect">
            <a:avLst/>
          </a:prstGeom>
        </p:spPr>
        <p:txBody>
          <a:bodyPr vert="horz" lIns="91440" tIns="45720" rIns="91440" bIns="45720" rtlCol="0" anchor="ctr">
            <a:normAutofit/>
          </a:bodyPr>
          <a:lstStyle>
            <a:lvl1pPr>
              <a:spcBef>
                <a:spcPct val="0"/>
              </a:spcBef>
              <a:buNone/>
              <a:defRPr sz="2800" b="1">
                <a:solidFill>
                  <a:srgbClr val="4F6228"/>
                </a:solidFill>
                <a:effectLst/>
                <a:latin typeface="Arial Narrow" pitchFamily="34" charset="0"/>
                <a:ea typeface="+mj-ea"/>
                <a:cs typeface="+mj-cs"/>
              </a:defRPr>
            </a:lvl1pPr>
          </a:lstStyle>
          <a:p>
            <a:r>
              <a:rPr lang="es-CO" sz="3600" dirty="0" smtClean="0">
                <a:effectLst>
                  <a:outerShdw blurRad="38100" dist="38100" dir="2700000" algn="tl">
                    <a:srgbClr val="000000">
                      <a:alpha val="43137"/>
                    </a:srgbClr>
                  </a:outerShdw>
                </a:effectLst>
              </a:rPr>
              <a:t>Agenda</a:t>
            </a:r>
          </a:p>
        </p:txBody>
      </p:sp>
      <p:pic>
        <p:nvPicPr>
          <p:cNvPr id="4" name="7 Imagen"/>
          <p:cNvPicPr>
            <a:picLocks noChangeAspect="1"/>
          </p:cNvPicPr>
          <p:nvPr/>
        </p:nvPicPr>
        <p:blipFill rotWithShape="1">
          <a:blip r:embed="rId3">
            <a:extLst>
              <a:ext uri="{28A0092B-C50C-407E-A947-70E740481C1C}">
                <a14:useLocalDpi xmlns:a14="http://schemas.microsoft.com/office/drawing/2010/main" val="0"/>
              </a:ext>
            </a:extLst>
          </a:blip>
          <a:srcRect l="2537"/>
          <a:stretch/>
        </p:blipFill>
        <p:spPr>
          <a:xfrm>
            <a:off x="0" y="0"/>
            <a:ext cx="9144000" cy="6858000"/>
          </a:xfrm>
          <a:prstGeom prst="rect">
            <a:avLst/>
          </a:prstGeom>
        </p:spPr>
      </p:pic>
      <p:sp>
        <p:nvSpPr>
          <p:cNvPr id="5" name="Título 2"/>
          <p:cNvSpPr txBox="1">
            <a:spLocks/>
          </p:cNvSpPr>
          <p:nvPr/>
        </p:nvSpPr>
        <p:spPr>
          <a:xfrm>
            <a:off x="1175810" y="4002854"/>
            <a:ext cx="7704856" cy="2533650"/>
          </a:xfrm>
          <a:prstGeom prst="rect">
            <a:avLst/>
          </a:prstGeom>
        </p:spPr>
        <p:txBody>
          <a:bodyPr vert="horz" lIns="91440" tIns="45720" rIns="91440" bIns="45720" rtlCol="0" anchor="b">
            <a:noAutofit/>
          </a:bodyPr>
          <a:lstStyle>
            <a:lvl1pPr algn="l" defTabSz="457200" rtl="0" eaLnBrk="1" latinLnBrk="0" hangingPunct="1">
              <a:spcBef>
                <a:spcPct val="0"/>
              </a:spcBef>
              <a:buNone/>
              <a:defRPr sz="3000" b="0" i="0" kern="1200">
                <a:solidFill>
                  <a:schemeClr val="bg1"/>
                </a:solidFill>
                <a:latin typeface="Helvetica Neue"/>
                <a:ea typeface="+mj-ea"/>
                <a:cs typeface="Helvetica Neue"/>
              </a:defRPr>
            </a:lvl1pPr>
          </a:lstStyle>
          <a:p>
            <a:pPr algn="r" defTabSz="914400">
              <a:spcBef>
                <a:spcPts val="0"/>
              </a:spcBef>
            </a:pPr>
            <a:r>
              <a:rPr lang="es-CO" sz="4800" b="1" dirty="0" smtClean="0">
                <a:solidFill>
                  <a:srgbClr val="FFC000"/>
                </a:solidFill>
                <a:effectLst>
                  <a:outerShdw blurRad="38100" dist="38100" dir="2700000" algn="tl">
                    <a:srgbClr val="000000">
                      <a:alpha val="43137"/>
                    </a:srgbClr>
                  </a:outerShdw>
                </a:effectLst>
                <a:latin typeface="Arial" pitchFamily="34" charset="0"/>
                <a:ea typeface="+mn-ea"/>
                <a:cs typeface="Arial" pitchFamily="34" charset="0"/>
              </a:rPr>
              <a:t>Aspectos Relevantes de la Unidad de Gestión Pensional y Parafiscales Social</a:t>
            </a:r>
            <a:endParaRPr lang="es-ES_tradnl" sz="9600" b="1" dirty="0">
              <a:solidFill>
                <a:srgbClr val="FFC000"/>
              </a:solidFill>
              <a:effectLst>
                <a:outerShdw blurRad="38100" dist="38100" dir="2700000" algn="tl">
                  <a:srgbClr val="000000">
                    <a:alpha val="43137"/>
                  </a:srgbClr>
                </a:outerShdw>
              </a:effectLst>
              <a:latin typeface="Arial" pitchFamily="34" charset="0"/>
              <a:ea typeface="+mn-ea"/>
              <a:cs typeface="Arial" pitchFamily="34" charset="0"/>
            </a:endParaRPr>
          </a:p>
        </p:txBody>
      </p:sp>
      <p:sp>
        <p:nvSpPr>
          <p:cNvPr id="6" name="Título 2"/>
          <p:cNvSpPr txBox="1">
            <a:spLocks/>
          </p:cNvSpPr>
          <p:nvPr/>
        </p:nvSpPr>
        <p:spPr>
          <a:xfrm>
            <a:off x="411823" y="131478"/>
            <a:ext cx="2857500" cy="3154338"/>
          </a:xfrm>
          <a:prstGeom prst="rect">
            <a:avLst/>
          </a:prstGeom>
        </p:spPr>
        <p:txBody>
          <a:bodyPr vert="horz" lIns="91440" tIns="45720" rIns="91440" bIns="45720" rtlCol="0" anchor="b">
            <a:noAutofit/>
          </a:bodyPr>
          <a:lstStyle>
            <a:lvl1pPr algn="l" defTabSz="457200" rtl="0" eaLnBrk="1" latinLnBrk="0" hangingPunct="1">
              <a:spcBef>
                <a:spcPct val="0"/>
              </a:spcBef>
              <a:buNone/>
              <a:defRPr sz="3000" b="0" i="0" kern="1200">
                <a:solidFill>
                  <a:schemeClr val="bg1"/>
                </a:solidFill>
                <a:latin typeface="Helvetica Neue"/>
                <a:ea typeface="+mj-ea"/>
                <a:cs typeface="Helvetica Neue"/>
              </a:defRPr>
            </a:lvl1pPr>
          </a:lstStyle>
          <a:p>
            <a:r>
              <a:rPr lang="es-ES_tradnl" sz="23900" b="1" dirty="0" smtClean="0">
                <a:solidFill>
                  <a:srgbClr val="FFC000"/>
                </a:solidFill>
                <a:effectLst>
                  <a:outerShdw blurRad="38100" dist="38100" dir="2700000" algn="tl">
                    <a:srgbClr val="000000">
                      <a:alpha val="43137"/>
                    </a:srgbClr>
                  </a:outerShdw>
                </a:effectLst>
              </a:rPr>
              <a:t>1</a:t>
            </a:r>
            <a:endParaRPr lang="es-ES_tradnl" sz="23900" b="1"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18387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872368" y="2105177"/>
            <a:ext cx="7647518" cy="2246769"/>
          </a:xfrm>
          <a:prstGeom prst="rect">
            <a:avLst/>
          </a:prstGeom>
        </p:spPr>
        <p:txBody>
          <a:bodyPr wrap="square">
            <a:spAutoFit/>
          </a:bodyPr>
          <a:lstStyle/>
          <a:p>
            <a:pPr marL="342900" indent="-342900" algn="just">
              <a:buFont typeface="Wingdings" panose="05000000000000000000" pitchFamily="2" charset="2"/>
              <a:buChar char="ü"/>
            </a:pPr>
            <a:r>
              <a:rPr lang="es-CO" sz="2000" dirty="0" smtClean="0">
                <a:latin typeface="Arial" pitchFamily="34" charset="0"/>
                <a:cs typeface="Arial" pitchFamily="34" charset="0"/>
              </a:rPr>
              <a:t>Certificadas </a:t>
            </a:r>
            <a:r>
              <a:rPr lang="es-CO" sz="2000" dirty="0">
                <a:latin typeface="Arial" pitchFamily="34" charset="0"/>
                <a:cs typeface="Arial" pitchFamily="34" charset="0"/>
              </a:rPr>
              <a:t>por el representante legal y contador público o revisor </a:t>
            </a:r>
            <a:r>
              <a:rPr lang="es-CO" sz="2000" dirty="0" smtClean="0">
                <a:latin typeface="Arial" pitchFamily="34" charset="0"/>
                <a:cs typeface="Arial" pitchFamily="34" charset="0"/>
              </a:rPr>
              <a:t>fiscal, </a:t>
            </a:r>
            <a:r>
              <a:rPr lang="es-CO" sz="2000" dirty="0">
                <a:latin typeface="Arial" pitchFamily="34" charset="0"/>
                <a:cs typeface="Arial" pitchFamily="34" charset="0"/>
              </a:rPr>
              <a:t>si está obligado a tenerlo</a:t>
            </a:r>
            <a:r>
              <a:rPr lang="es-CO" sz="2000" dirty="0" smtClean="0">
                <a:latin typeface="Arial" pitchFamily="34" charset="0"/>
                <a:cs typeface="Arial" pitchFamily="34" charset="0"/>
              </a:rPr>
              <a:t>.</a:t>
            </a:r>
          </a:p>
          <a:p>
            <a:pPr marL="342900" indent="-342900" algn="just">
              <a:buFont typeface="Wingdings" panose="05000000000000000000" pitchFamily="2" charset="2"/>
              <a:buChar char="ü"/>
            </a:pPr>
            <a:endParaRPr lang="es-CO" sz="2000" dirty="0" smtClean="0">
              <a:latin typeface="Arial" pitchFamily="34" charset="0"/>
              <a:cs typeface="Arial" pitchFamily="34" charset="0"/>
            </a:endParaRPr>
          </a:p>
          <a:p>
            <a:pPr marL="342900" indent="-342900" algn="just">
              <a:buFont typeface="Wingdings" panose="05000000000000000000" pitchFamily="2" charset="2"/>
              <a:buChar char="ü"/>
            </a:pPr>
            <a:endParaRPr lang="es-CO" sz="2000" dirty="0">
              <a:latin typeface="Arial" pitchFamily="34" charset="0"/>
              <a:cs typeface="Arial" pitchFamily="34" charset="0"/>
            </a:endParaRPr>
          </a:p>
          <a:p>
            <a:pPr marL="342900" indent="-342900" algn="just">
              <a:buFont typeface="Wingdings" panose="05000000000000000000" pitchFamily="2" charset="2"/>
              <a:buChar char="ü"/>
            </a:pPr>
            <a:r>
              <a:rPr lang="es-CO" sz="2000" dirty="0">
                <a:latin typeface="Arial" pitchFamily="34" charset="0"/>
                <a:cs typeface="Arial" pitchFamily="34" charset="0"/>
              </a:rPr>
              <a:t>Si tiene software de nómina, anexar la parametrización de las cuentas contables asociadas a los conceptos de la nómina (reporte generado por el sistema). </a:t>
            </a:r>
          </a:p>
        </p:txBody>
      </p:sp>
      <p:sp>
        <p:nvSpPr>
          <p:cNvPr id="4" name="3 Rectángulo"/>
          <p:cNvSpPr/>
          <p:nvPr/>
        </p:nvSpPr>
        <p:spPr>
          <a:xfrm>
            <a:off x="307074" y="1201626"/>
            <a:ext cx="7895229" cy="430887"/>
          </a:xfrm>
          <a:prstGeom prst="rect">
            <a:avLst/>
          </a:prstGeom>
        </p:spPr>
        <p:txBody>
          <a:bodyPr wrap="square">
            <a:spAutoFit/>
          </a:bodyPr>
          <a:lstStyle/>
          <a:p>
            <a:pPr algn="just"/>
            <a:r>
              <a:rPr lang="es-CO" sz="2200" b="1" dirty="0" smtClean="0">
                <a:latin typeface="Arial" pitchFamily="34" charset="0"/>
                <a:cs typeface="Arial" pitchFamily="34" charset="0"/>
              </a:rPr>
              <a:t>Precisiones Punto </a:t>
            </a:r>
            <a:r>
              <a:rPr lang="es-CO" sz="2200" b="1" dirty="0">
                <a:latin typeface="Arial" pitchFamily="34" charset="0"/>
                <a:cs typeface="Arial" pitchFamily="34" charset="0"/>
              </a:rPr>
              <a:t>3. Nóminas mensuales de </a:t>
            </a:r>
            <a:r>
              <a:rPr lang="es-CO" sz="2200" b="1" dirty="0" smtClean="0">
                <a:latin typeface="Arial" pitchFamily="34" charset="0"/>
                <a:cs typeface="Arial" pitchFamily="34" charset="0"/>
              </a:rPr>
              <a:t>salarios</a:t>
            </a:r>
            <a:endParaRPr lang="es-CO" sz="2200" b="1" dirty="0">
              <a:latin typeface="Arial" pitchFamily="34" charset="0"/>
              <a:cs typeface="Arial" pitchFamily="34" charset="0"/>
            </a:endParaRPr>
          </a:p>
        </p:txBody>
      </p:sp>
      <p:sp>
        <p:nvSpPr>
          <p:cNvPr id="14" name="13 CuadroTexto"/>
          <p:cNvSpPr txBox="1"/>
          <p:nvPr/>
        </p:nvSpPr>
        <p:spPr>
          <a:xfrm>
            <a:off x="330824" y="5171375"/>
            <a:ext cx="8385664" cy="1200329"/>
          </a:xfrm>
          <a:prstGeom prst="rect">
            <a:avLst/>
          </a:prstGeom>
          <a:ln/>
        </p:spPr>
        <p:style>
          <a:lnRef idx="0">
            <a:schemeClr val="accent3"/>
          </a:lnRef>
          <a:fillRef idx="3">
            <a:schemeClr val="accent3"/>
          </a:fillRef>
          <a:effectRef idx="3">
            <a:schemeClr val="accent3"/>
          </a:effectRef>
          <a:fontRef idx="minor">
            <a:schemeClr val="lt1"/>
          </a:fontRef>
        </p:style>
        <p:txBody>
          <a:bodyPr wrap="square" rtlCol="0">
            <a:spAutoFit/>
          </a:bodyPr>
          <a:lstStyle/>
          <a:p>
            <a:pPr marL="342900" indent="-342900" algn="just">
              <a:buFont typeface="Wingdings" pitchFamily="2" charset="2"/>
              <a:buChar char="§"/>
            </a:pPr>
            <a:r>
              <a:rPr lang="es-CO" dirty="0" smtClean="0">
                <a:solidFill>
                  <a:schemeClr val="tx1"/>
                </a:solidFill>
                <a:latin typeface="Arial" panose="020B0604020202020204" pitchFamily="34" charset="0"/>
                <a:cs typeface="Arial" panose="020B0604020202020204" pitchFamily="34" charset="0"/>
              </a:rPr>
              <a:t>La nómina mensual no debe registrar más de 30 días trabajados. </a:t>
            </a:r>
          </a:p>
          <a:p>
            <a:pPr marL="342900" indent="-342900" algn="just">
              <a:buFont typeface="Wingdings" pitchFamily="2" charset="2"/>
              <a:buChar char="§"/>
            </a:pPr>
            <a:endParaRPr lang="es-CO" dirty="0">
              <a:solidFill>
                <a:schemeClr val="tx1"/>
              </a:solidFill>
              <a:latin typeface="Arial" panose="020B0604020202020204" pitchFamily="34" charset="0"/>
              <a:cs typeface="Arial" panose="020B0604020202020204" pitchFamily="34" charset="0"/>
            </a:endParaRPr>
          </a:p>
          <a:p>
            <a:pPr marL="342900" indent="-342900" algn="just">
              <a:buFont typeface="Wingdings" pitchFamily="2" charset="2"/>
              <a:buChar char="§"/>
            </a:pPr>
            <a:r>
              <a:rPr lang="es-CO" dirty="0" smtClean="0">
                <a:solidFill>
                  <a:schemeClr val="tx1"/>
                </a:solidFill>
                <a:latin typeface="Arial" panose="020B0604020202020204" pitchFamily="34" charset="0"/>
                <a:cs typeface="Arial" panose="020B0604020202020204" pitchFamily="34" charset="0"/>
              </a:rPr>
              <a:t>Incluya salarios y vacaciones pagados a personas retiradas en los periodos reportados.</a:t>
            </a:r>
          </a:p>
        </p:txBody>
      </p:sp>
      <p:sp>
        <p:nvSpPr>
          <p:cNvPr id="15" name="14 Rectángulo"/>
          <p:cNvSpPr/>
          <p:nvPr/>
        </p:nvSpPr>
        <p:spPr>
          <a:xfrm>
            <a:off x="330824" y="4771265"/>
            <a:ext cx="1425390" cy="400110"/>
          </a:xfrm>
          <a:prstGeom prst="rect">
            <a:avLst/>
          </a:prstGeom>
          <a:solidFill>
            <a:srgbClr val="008000"/>
          </a:solidFill>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just"/>
            <a:r>
              <a:rPr lang="es-CO" sz="2000" b="1" dirty="0">
                <a:solidFill>
                  <a:schemeClr val="bg1"/>
                </a:solidFill>
                <a:latin typeface="Arial" panose="020B0604020202020204" pitchFamily="34" charset="0"/>
                <a:cs typeface="Arial" panose="020B0604020202020204" pitchFamily="34" charset="0"/>
              </a:rPr>
              <a:t>Recuerde </a:t>
            </a:r>
          </a:p>
        </p:txBody>
      </p:sp>
      <p:cxnSp>
        <p:nvCxnSpPr>
          <p:cNvPr id="8" name="Conector recto de flecha 20"/>
          <p:cNvCxnSpPr/>
          <p:nvPr/>
        </p:nvCxnSpPr>
        <p:spPr>
          <a:xfrm flipV="1">
            <a:off x="450376" y="698047"/>
            <a:ext cx="8229600" cy="17167"/>
          </a:xfrm>
          <a:prstGeom prst="straightConnector1">
            <a:avLst/>
          </a:prstGeom>
          <a:ln>
            <a:solidFill>
              <a:schemeClr val="tx1">
                <a:lumMod val="85000"/>
                <a:lumOff val="1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9" name="Elipse 23"/>
          <p:cNvSpPr/>
          <p:nvPr/>
        </p:nvSpPr>
        <p:spPr>
          <a:xfrm>
            <a:off x="3698240" y="528480"/>
            <a:ext cx="325120" cy="339134"/>
          </a:xfrm>
          <a:prstGeom prst="ellipse">
            <a:avLst/>
          </a:prstGeom>
          <a:solidFill>
            <a:srgbClr val="AFC6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solidFill>
                <a:prstClr val="white"/>
              </a:solidFill>
            </a:endParaRPr>
          </a:p>
        </p:txBody>
      </p:sp>
      <p:sp>
        <p:nvSpPr>
          <p:cNvPr id="10" name="Marcador de contenido 2"/>
          <p:cNvSpPr txBox="1">
            <a:spLocks/>
          </p:cNvSpPr>
          <p:nvPr/>
        </p:nvSpPr>
        <p:spPr>
          <a:xfrm>
            <a:off x="3982719" y="336141"/>
            <a:ext cx="4806439" cy="396240"/>
          </a:xfrm>
          <a:prstGeom prst="rect">
            <a:avLst/>
          </a:prstGeom>
        </p:spPr>
        <p:txBody>
          <a:bodyPr vert="horz" lIns="91440" tIns="45720" rIns="91440" bIns="45720" rtlCol="0">
            <a:noAutofit/>
          </a:bodyPr>
          <a:lstStyle>
            <a:lvl1pPr indent="0">
              <a:spcBef>
                <a:spcPct val="20000"/>
              </a:spcBef>
              <a:buFont typeface="Arial"/>
              <a:buNone/>
              <a:defRPr sz="2400">
                <a:solidFill>
                  <a:schemeClr val="tx1">
                    <a:lumMod val="85000"/>
                    <a:lumOff val="15000"/>
                  </a:schemeClr>
                </a:solidFill>
                <a:latin typeface="Helvetica Neue Light"/>
                <a:cs typeface="Helvetica Neue Light"/>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s-ES" sz="2000" dirty="0" smtClean="0">
                <a:solidFill>
                  <a:prstClr val="black">
                    <a:lumMod val="85000"/>
                    <a:lumOff val="15000"/>
                  </a:prstClr>
                </a:solidFill>
                <a:latin typeface="Helvetica Neue "/>
              </a:rPr>
              <a:t>PROCESO DE DETERMINACIÓN</a:t>
            </a:r>
            <a:endParaRPr lang="es-ES" sz="2000" dirty="0">
              <a:solidFill>
                <a:prstClr val="black">
                  <a:lumMod val="85000"/>
                  <a:lumOff val="15000"/>
                </a:prstClr>
              </a:solidFill>
              <a:latin typeface="Helvetica Neue "/>
            </a:endParaRPr>
          </a:p>
        </p:txBody>
      </p:sp>
      <p:sp>
        <p:nvSpPr>
          <p:cNvPr id="11" name="Elipse 9"/>
          <p:cNvSpPr/>
          <p:nvPr/>
        </p:nvSpPr>
        <p:spPr>
          <a:xfrm>
            <a:off x="3695865" y="530666"/>
            <a:ext cx="325120" cy="339134"/>
          </a:xfrm>
          <a:prstGeom prst="ellipse">
            <a:avLst/>
          </a:prstGeom>
          <a:solidFill>
            <a:srgbClr val="008000"/>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s-ES" dirty="0">
              <a:solidFill>
                <a:prstClr val="white"/>
              </a:solidFill>
            </a:endParaRPr>
          </a:p>
        </p:txBody>
      </p:sp>
    </p:spTree>
    <p:extLst>
      <p:ext uri="{BB962C8B-B14F-4D97-AF65-F5344CB8AC3E}">
        <p14:creationId xmlns:p14="http://schemas.microsoft.com/office/powerpoint/2010/main" val="5784192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de flecha 20"/>
          <p:cNvCxnSpPr/>
          <p:nvPr/>
        </p:nvCxnSpPr>
        <p:spPr>
          <a:xfrm flipV="1">
            <a:off x="450376" y="698047"/>
            <a:ext cx="8229600" cy="17167"/>
          </a:xfrm>
          <a:prstGeom prst="straightConnector1">
            <a:avLst/>
          </a:prstGeom>
          <a:ln>
            <a:solidFill>
              <a:schemeClr val="tx1">
                <a:lumMod val="85000"/>
                <a:lumOff val="1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5" name="Elipse 23"/>
          <p:cNvSpPr/>
          <p:nvPr/>
        </p:nvSpPr>
        <p:spPr>
          <a:xfrm>
            <a:off x="3698240" y="528480"/>
            <a:ext cx="325120" cy="339134"/>
          </a:xfrm>
          <a:prstGeom prst="ellipse">
            <a:avLst/>
          </a:prstGeom>
          <a:solidFill>
            <a:srgbClr val="AFC6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solidFill>
                <a:prstClr val="white"/>
              </a:solidFill>
            </a:endParaRPr>
          </a:p>
        </p:txBody>
      </p:sp>
      <p:sp>
        <p:nvSpPr>
          <p:cNvPr id="7" name="Marcador de contenido 2"/>
          <p:cNvSpPr txBox="1">
            <a:spLocks/>
          </p:cNvSpPr>
          <p:nvPr/>
        </p:nvSpPr>
        <p:spPr>
          <a:xfrm>
            <a:off x="3982719" y="336141"/>
            <a:ext cx="4806439" cy="396240"/>
          </a:xfrm>
          <a:prstGeom prst="rect">
            <a:avLst/>
          </a:prstGeom>
        </p:spPr>
        <p:txBody>
          <a:bodyPr vert="horz" lIns="91440" tIns="45720" rIns="91440" bIns="45720" rtlCol="0">
            <a:noAutofit/>
          </a:bodyPr>
          <a:lstStyle>
            <a:lvl1pPr indent="0">
              <a:spcBef>
                <a:spcPct val="20000"/>
              </a:spcBef>
              <a:buFont typeface="Arial"/>
              <a:buNone/>
              <a:defRPr sz="2400">
                <a:solidFill>
                  <a:schemeClr val="tx1">
                    <a:lumMod val="85000"/>
                    <a:lumOff val="15000"/>
                  </a:schemeClr>
                </a:solidFill>
                <a:latin typeface="Helvetica Neue Light"/>
                <a:cs typeface="Helvetica Neue Light"/>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s-ES" sz="2000" dirty="0" smtClean="0">
                <a:solidFill>
                  <a:prstClr val="black">
                    <a:lumMod val="85000"/>
                    <a:lumOff val="15000"/>
                  </a:prstClr>
                </a:solidFill>
                <a:latin typeface="Helvetica Neue "/>
              </a:rPr>
              <a:t>PROCESO DE DETERMINACIÓN</a:t>
            </a:r>
            <a:endParaRPr lang="es-ES" sz="2000" dirty="0">
              <a:solidFill>
                <a:prstClr val="black">
                  <a:lumMod val="85000"/>
                  <a:lumOff val="15000"/>
                </a:prstClr>
              </a:solidFill>
              <a:latin typeface="Helvetica Neue "/>
            </a:endParaRPr>
          </a:p>
        </p:txBody>
      </p:sp>
      <p:sp>
        <p:nvSpPr>
          <p:cNvPr id="9" name="Elipse 9"/>
          <p:cNvSpPr/>
          <p:nvPr/>
        </p:nvSpPr>
        <p:spPr>
          <a:xfrm>
            <a:off x="3695865" y="530666"/>
            <a:ext cx="325120" cy="339134"/>
          </a:xfrm>
          <a:prstGeom prst="ellipse">
            <a:avLst/>
          </a:prstGeom>
          <a:solidFill>
            <a:srgbClr val="008000"/>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s-ES" dirty="0">
              <a:solidFill>
                <a:prstClr val="white"/>
              </a:solidFill>
            </a:endParaRPr>
          </a:p>
        </p:txBody>
      </p:sp>
      <p:sp>
        <p:nvSpPr>
          <p:cNvPr id="10" name="9 Rectángulo"/>
          <p:cNvSpPr/>
          <p:nvPr/>
        </p:nvSpPr>
        <p:spPr>
          <a:xfrm>
            <a:off x="450376" y="1381130"/>
            <a:ext cx="8071235" cy="4154984"/>
          </a:xfrm>
          <a:prstGeom prst="rect">
            <a:avLst/>
          </a:prstGeom>
        </p:spPr>
        <p:txBody>
          <a:bodyPr wrap="square">
            <a:spAutoFit/>
          </a:bodyPr>
          <a:lstStyle/>
          <a:p>
            <a:pPr algn="just"/>
            <a:r>
              <a:rPr lang="es-CO" sz="2200" b="1" dirty="0" smtClean="0">
                <a:latin typeface="Arial" pitchFamily="34" charset="0"/>
                <a:cs typeface="Arial" pitchFamily="34" charset="0"/>
              </a:rPr>
              <a:t>Otras Precisiones:</a:t>
            </a:r>
          </a:p>
          <a:p>
            <a:pPr algn="just"/>
            <a:endParaRPr lang="es-CO" sz="2200" b="1" dirty="0" smtClean="0">
              <a:latin typeface="Arial" pitchFamily="34" charset="0"/>
              <a:cs typeface="Arial" pitchFamily="34" charset="0"/>
            </a:endParaRPr>
          </a:p>
          <a:p>
            <a:pPr marL="342900" indent="-342900" algn="just">
              <a:buFont typeface="Arial" panose="020B0604020202020204" pitchFamily="34" charset="0"/>
              <a:buChar char="•"/>
            </a:pPr>
            <a:r>
              <a:rPr lang="es-CO" sz="2200" b="1" dirty="0">
                <a:latin typeface="Arial" pitchFamily="34" charset="0"/>
                <a:cs typeface="Arial" pitchFamily="34" charset="0"/>
              </a:rPr>
              <a:t>Punto 4</a:t>
            </a:r>
            <a:r>
              <a:rPr lang="es-CO" sz="2200" dirty="0">
                <a:latin typeface="Arial" panose="020B0604020202020204" pitchFamily="34" charset="0"/>
                <a:cs typeface="Arial" panose="020B0604020202020204" pitchFamily="34" charset="0"/>
              </a:rPr>
              <a:t>. </a:t>
            </a:r>
            <a:r>
              <a:rPr lang="es-ES" sz="2200" dirty="0">
                <a:latin typeface="Arial" panose="020B0604020202020204" pitchFamily="34" charset="0"/>
                <a:cs typeface="Arial" panose="020B0604020202020204" pitchFamily="34" charset="0"/>
              </a:rPr>
              <a:t>Libro mayor y balances, con corte anual, </a:t>
            </a:r>
            <a:r>
              <a:rPr lang="es-ES" sz="2200" b="1" dirty="0">
                <a:solidFill>
                  <a:srgbClr val="008000"/>
                </a:solidFill>
                <a:latin typeface="Arial" panose="020B0604020202020204" pitchFamily="34" charset="0"/>
                <a:cs typeface="Arial" panose="020B0604020202020204" pitchFamily="34" charset="0"/>
              </a:rPr>
              <a:t>en medio magnético.</a:t>
            </a:r>
          </a:p>
          <a:p>
            <a:pPr marL="342900" indent="-342900" algn="just">
              <a:buFont typeface="Arial" panose="020B0604020202020204" pitchFamily="34" charset="0"/>
              <a:buChar char="•"/>
            </a:pPr>
            <a:endParaRPr lang="es-ES" sz="22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ES" sz="2200" b="1" dirty="0">
                <a:latin typeface="Arial" panose="020B0604020202020204" pitchFamily="34" charset="0"/>
                <a:cs typeface="Arial" panose="020B0604020202020204" pitchFamily="34" charset="0"/>
              </a:rPr>
              <a:t>Punto 5</a:t>
            </a:r>
            <a:r>
              <a:rPr lang="es-ES" sz="2200" dirty="0">
                <a:latin typeface="Arial" panose="020B0604020202020204" pitchFamily="34" charset="0"/>
                <a:cs typeface="Arial" panose="020B0604020202020204" pitchFamily="34" charset="0"/>
              </a:rPr>
              <a:t>. Si la empresa tiene vinculados aprendices del SENA, </a:t>
            </a:r>
            <a:r>
              <a:rPr lang="es-ES" sz="2200" b="1" dirty="0">
                <a:solidFill>
                  <a:srgbClr val="008000"/>
                </a:solidFill>
                <a:latin typeface="Arial" panose="020B0604020202020204" pitchFamily="34" charset="0"/>
                <a:cs typeface="Arial" panose="020B0604020202020204" pitchFamily="34" charset="0"/>
              </a:rPr>
              <a:t>copia de los contratos de aprendizaje.</a:t>
            </a:r>
          </a:p>
          <a:p>
            <a:pPr marL="342900" indent="-342900" algn="just">
              <a:buFont typeface="Arial" panose="020B0604020202020204" pitchFamily="34" charset="0"/>
              <a:buChar char="•"/>
            </a:pPr>
            <a:endParaRPr lang="es-ES" sz="22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ES" sz="2200" b="1" dirty="0">
                <a:latin typeface="Arial" panose="020B0604020202020204" pitchFamily="34" charset="0"/>
                <a:cs typeface="Arial" panose="020B0604020202020204" pitchFamily="34" charset="0"/>
              </a:rPr>
              <a:t>Punto 6</a:t>
            </a:r>
            <a:r>
              <a:rPr lang="es-ES" sz="2200" dirty="0">
                <a:latin typeface="Arial" panose="020B0604020202020204" pitchFamily="34" charset="0"/>
                <a:cs typeface="Arial" panose="020B0604020202020204" pitchFamily="34" charset="0"/>
              </a:rPr>
              <a:t>. Si la empresa tiene vinculados pensionados por vejez activos, copia de las </a:t>
            </a:r>
            <a:r>
              <a:rPr lang="es-ES" sz="2200" b="1" dirty="0">
                <a:solidFill>
                  <a:srgbClr val="008000"/>
                </a:solidFill>
                <a:latin typeface="Arial" panose="020B0604020202020204" pitchFamily="34" charset="0"/>
                <a:cs typeface="Arial" panose="020B0604020202020204" pitchFamily="34" charset="0"/>
              </a:rPr>
              <a:t>resoluciones de reconocimiento de la pensión.</a:t>
            </a:r>
            <a:endParaRPr lang="es-CO" sz="2200" dirty="0">
              <a:latin typeface="Arial" panose="020B0604020202020204" pitchFamily="34" charset="0"/>
              <a:cs typeface="Arial" panose="020B0604020202020204" pitchFamily="34" charset="0"/>
            </a:endParaRPr>
          </a:p>
          <a:p>
            <a:pPr algn="just"/>
            <a:endParaRPr lang="es-CO" sz="2200" b="1" dirty="0">
              <a:latin typeface="Arial" pitchFamily="34" charset="0"/>
              <a:cs typeface="Arial" pitchFamily="34" charset="0"/>
            </a:endParaRPr>
          </a:p>
        </p:txBody>
      </p:sp>
    </p:spTree>
    <p:extLst>
      <p:ext uri="{BB962C8B-B14F-4D97-AF65-F5344CB8AC3E}">
        <p14:creationId xmlns:p14="http://schemas.microsoft.com/office/powerpoint/2010/main" val="407555301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arcador de contenido"/>
          <p:cNvSpPr>
            <a:spLocks noGrp="1"/>
          </p:cNvSpPr>
          <p:nvPr>
            <p:ph idx="1"/>
          </p:nvPr>
        </p:nvSpPr>
        <p:spPr>
          <a:xfrm>
            <a:off x="388960" y="972458"/>
            <a:ext cx="8229600" cy="5482934"/>
          </a:xfrm>
        </p:spPr>
        <p:txBody>
          <a:bodyPr>
            <a:noAutofit/>
          </a:bodyPr>
          <a:lstStyle/>
          <a:p>
            <a:pPr marL="0" indent="0" algn="just">
              <a:buNone/>
            </a:pPr>
            <a:r>
              <a:rPr lang="es-CO" sz="2200" b="1" dirty="0">
                <a:latin typeface="Arial" pitchFamily="34" charset="0"/>
                <a:cs typeface="Arial" pitchFamily="34" charset="0"/>
              </a:rPr>
              <a:t>Otras Precisiones</a:t>
            </a:r>
            <a:r>
              <a:rPr lang="es-CO" sz="2200" b="1" dirty="0" smtClean="0">
                <a:latin typeface="Arial" pitchFamily="34" charset="0"/>
                <a:cs typeface="Arial" pitchFamily="34" charset="0"/>
              </a:rPr>
              <a:t>:</a:t>
            </a:r>
          </a:p>
          <a:p>
            <a:pPr marL="0" indent="0" algn="just">
              <a:buNone/>
            </a:pPr>
            <a:endParaRPr lang="es-CO" sz="1800" b="1" dirty="0">
              <a:latin typeface="Arial" pitchFamily="34" charset="0"/>
              <a:cs typeface="Arial" pitchFamily="34" charset="0"/>
            </a:endParaRPr>
          </a:p>
          <a:p>
            <a:pPr algn="just"/>
            <a:r>
              <a:rPr lang="es-CO" sz="2200" b="1" dirty="0" smtClean="0">
                <a:latin typeface="Arial" panose="020B0604020202020204" pitchFamily="34" charset="0"/>
                <a:cs typeface="Arial" panose="020B0604020202020204" pitchFamily="34" charset="0"/>
              </a:rPr>
              <a:t>Punto 7</a:t>
            </a:r>
            <a:r>
              <a:rPr lang="es-CO" sz="2200" dirty="0" smtClean="0">
                <a:latin typeface="Arial" panose="020B0604020202020204" pitchFamily="34" charset="0"/>
                <a:cs typeface="Arial" panose="020B0604020202020204" pitchFamily="34" charset="0"/>
              </a:rPr>
              <a:t>. </a:t>
            </a:r>
            <a:r>
              <a:rPr lang="es-ES" sz="2200" dirty="0">
                <a:latin typeface="Arial" panose="020B0604020202020204" pitchFamily="34" charset="0"/>
                <a:cs typeface="Arial" panose="020B0604020202020204" pitchFamily="34" charset="0"/>
              </a:rPr>
              <a:t>Si la empresa tiene trabajadores extranjeros que </a:t>
            </a:r>
            <a:r>
              <a:rPr lang="es-ES" sz="2200" b="1" dirty="0">
                <a:latin typeface="Arial" panose="020B0604020202020204" pitchFamily="34" charset="0"/>
                <a:cs typeface="Arial" panose="020B0604020202020204" pitchFamily="34" charset="0"/>
              </a:rPr>
              <a:t>no estén cotizando a pensiones </a:t>
            </a:r>
            <a:r>
              <a:rPr lang="es-ES" sz="2200" dirty="0">
                <a:latin typeface="Arial" panose="020B0604020202020204" pitchFamily="34" charset="0"/>
                <a:cs typeface="Arial" panose="020B0604020202020204" pitchFamily="34" charset="0"/>
              </a:rPr>
              <a:t>en el país, copia del </a:t>
            </a:r>
            <a:r>
              <a:rPr lang="es-ES" sz="2200" b="1" dirty="0">
                <a:solidFill>
                  <a:srgbClr val="008000"/>
                </a:solidFill>
                <a:latin typeface="Arial" panose="020B0604020202020204" pitchFamily="34" charset="0"/>
                <a:cs typeface="Arial" panose="020B0604020202020204" pitchFamily="34" charset="0"/>
              </a:rPr>
              <a:t>documento de identidad </a:t>
            </a:r>
            <a:r>
              <a:rPr lang="es-ES" sz="2200" dirty="0">
                <a:latin typeface="Arial" panose="020B0604020202020204" pitchFamily="34" charset="0"/>
                <a:cs typeface="Arial" panose="020B0604020202020204" pitchFamily="34" charset="0"/>
              </a:rPr>
              <a:t>del </a:t>
            </a:r>
            <a:r>
              <a:rPr lang="es-ES" sz="2200" dirty="0" smtClean="0">
                <a:latin typeface="Arial" panose="020B0604020202020204" pitchFamily="34" charset="0"/>
                <a:cs typeface="Arial" panose="020B0604020202020204" pitchFamily="34" charset="0"/>
              </a:rPr>
              <a:t>trabajador, del </a:t>
            </a:r>
            <a:r>
              <a:rPr lang="es-ES" sz="2200" b="1" dirty="0">
                <a:solidFill>
                  <a:srgbClr val="008000"/>
                </a:solidFill>
                <a:latin typeface="Arial" panose="020B0604020202020204" pitchFamily="34" charset="0"/>
                <a:cs typeface="Arial" panose="020B0604020202020204" pitchFamily="34" charset="0"/>
              </a:rPr>
              <a:t>contrato de trabajo</a:t>
            </a:r>
            <a:r>
              <a:rPr lang="es-ES" sz="2200" dirty="0">
                <a:latin typeface="Arial" panose="020B0604020202020204" pitchFamily="34" charset="0"/>
                <a:cs typeface="Arial" panose="020B0604020202020204" pitchFamily="34" charset="0"/>
              </a:rPr>
              <a:t> u orden de </a:t>
            </a:r>
            <a:r>
              <a:rPr lang="es-ES" sz="2200" b="1" dirty="0">
                <a:solidFill>
                  <a:srgbClr val="008000"/>
                </a:solidFill>
                <a:latin typeface="Arial" panose="020B0604020202020204" pitchFamily="34" charset="0"/>
                <a:cs typeface="Arial" panose="020B0604020202020204" pitchFamily="34" charset="0"/>
              </a:rPr>
              <a:t>prestación de servicios </a:t>
            </a:r>
            <a:r>
              <a:rPr lang="es-ES" sz="2200" dirty="0">
                <a:latin typeface="Arial" panose="020B0604020202020204" pitchFamily="34" charset="0"/>
                <a:cs typeface="Arial" panose="020B0604020202020204" pitchFamily="34" charset="0"/>
              </a:rPr>
              <a:t>y </a:t>
            </a:r>
            <a:r>
              <a:rPr lang="es-ES" sz="2200" b="1" dirty="0">
                <a:solidFill>
                  <a:srgbClr val="008000"/>
                </a:solidFill>
                <a:latin typeface="Arial" panose="020B0604020202020204" pitchFamily="34" charset="0"/>
                <a:cs typeface="Arial" panose="020B0604020202020204" pitchFamily="34" charset="0"/>
              </a:rPr>
              <a:t>constancia de aportes </a:t>
            </a:r>
            <a:r>
              <a:rPr lang="es-ES" sz="2200" dirty="0">
                <a:latin typeface="Arial" panose="020B0604020202020204" pitchFamily="34" charset="0"/>
                <a:cs typeface="Arial" panose="020B0604020202020204" pitchFamily="34" charset="0"/>
              </a:rPr>
              <a:t>a pensiones en el país de </a:t>
            </a:r>
            <a:r>
              <a:rPr lang="es-ES" sz="2200" dirty="0" smtClean="0">
                <a:latin typeface="Arial" panose="020B0604020202020204" pitchFamily="34" charset="0"/>
                <a:cs typeface="Arial" panose="020B0604020202020204" pitchFamily="34" charset="0"/>
              </a:rPr>
              <a:t>origen.</a:t>
            </a:r>
          </a:p>
          <a:p>
            <a:pPr algn="just"/>
            <a:endParaRPr lang="es-ES" sz="1400" dirty="0">
              <a:latin typeface="Arial" panose="020B0604020202020204" pitchFamily="34" charset="0"/>
              <a:cs typeface="Arial" panose="020B0604020202020204" pitchFamily="34" charset="0"/>
            </a:endParaRPr>
          </a:p>
          <a:p>
            <a:pPr algn="just"/>
            <a:r>
              <a:rPr lang="es-ES" sz="2200" b="1" dirty="0">
                <a:latin typeface="Arial" panose="020B0604020202020204" pitchFamily="34" charset="0"/>
                <a:cs typeface="Arial" panose="020B0604020202020204" pitchFamily="34" charset="0"/>
              </a:rPr>
              <a:t>Punto 8</a:t>
            </a:r>
            <a:r>
              <a:rPr lang="es-ES" sz="2200" b="1" dirty="0" smtClean="0">
                <a:latin typeface="Arial" panose="020B0604020202020204" pitchFamily="34" charset="0"/>
                <a:cs typeface="Arial" panose="020B0604020202020204" pitchFamily="34" charset="0"/>
              </a:rPr>
              <a:t>.  </a:t>
            </a:r>
            <a:r>
              <a:rPr lang="es-ES" sz="2200" dirty="0" smtClean="0">
                <a:latin typeface="Arial" panose="020B0604020202020204" pitchFamily="34" charset="0"/>
                <a:cs typeface="Arial" panose="020B0604020202020204" pitchFamily="34" charset="0"/>
              </a:rPr>
              <a:t>Copia </a:t>
            </a:r>
            <a:r>
              <a:rPr lang="es-ES" sz="2200" dirty="0">
                <a:latin typeface="Arial" panose="020B0604020202020204" pitchFamily="34" charset="0"/>
                <a:cs typeface="Arial" panose="020B0604020202020204" pitchFamily="34" charset="0"/>
              </a:rPr>
              <a:t>de las </a:t>
            </a:r>
            <a:r>
              <a:rPr lang="es-ES" sz="2200" b="1" dirty="0">
                <a:solidFill>
                  <a:srgbClr val="008000"/>
                </a:solidFill>
                <a:latin typeface="Arial" panose="020B0604020202020204" pitchFamily="34" charset="0"/>
                <a:cs typeface="Arial" panose="020B0604020202020204" pitchFamily="34" charset="0"/>
              </a:rPr>
              <a:t>convenciones, pactos colectivos o similares</a:t>
            </a:r>
            <a:r>
              <a:rPr lang="es-ES" sz="2200" dirty="0">
                <a:latin typeface="Arial" panose="020B0604020202020204" pitchFamily="34" charset="0"/>
                <a:cs typeface="Arial" panose="020B0604020202020204" pitchFamily="34" charset="0"/>
              </a:rPr>
              <a:t>, vigentes en los periodos antes citados, si existieren</a:t>
            </a:r>
            <a:r>
              <a:rPr lang="es-ES" sz="2200" dirty="0" smtClean="0">
                <a:latin typeface="Arial" panose="020B0604020202020204" pitchFamily="34" charset="0"/>
                <a:cs typeface="Arial" panose="020B0604020202020204" pitchFamily="34" charset="0"/>
              </a:rPr>
              <a:t>.</a:t>
            </a:r>
          </a:p>
          <a:p>
            <a:pPr algn="just"/>
            <a:endParaRPr lang="es-ES" sz="1200" dirty="0">
              <a:latin typeface="Arial" panose="020B0604020202020204" pitchFamily="34" charset="0"/>
              <a:cs typeface="Arial" panose="020B0604020202020204" pitchFamily="34" charset="0"/>
            </a:endParaRPr>
          </a:p>
          <a:p>
            <a:pPr algn="just"/>
            <a:r>
              <a:rPr lang="es-ES" sz="2200" b="1" dirty="0">
                <a:latin typeface="Arial" panose="020B0604020202020204" pitchFamily="34" charset="0"/>
                <a:cs typeface="Arial" panose="020B0604020202020204" pitchFamily="34" charset="0"/>
              </a:rPr>
              <a:t>Punto </a:t>
            </a:r>
            <a:r>
              <a:rPr lang="es-ES" sz="2200" b="1" dirty="0" smtClean="0">
                <a:latin typeface="Arial" panose="020B0604020202020204" pitchFamily="34" charset="0"/>
                <a:cs typeface="Arial" panose="020B0604020202020204" pitchFamily="34" charset="0"/>
              </a:rPr>
              <a:t>9. </a:t>
            </a:r>
            <a:r>
              <a:rPr lang="es-ES" sz="2200" dirty="0" smtClean="0">
                <a:latin typeface="Arial" panose="020B0604020202020204" pitchFamily="34" charset="0"/>
                <a:cs typeface="Arial" panose="020B0604020202020204" pitchFamily="34" charset="0"/>
              </a:rPr>
              <a:t>Si </a:t>
            </a:r>
            <a:r>
              <a:rPr lang="es-ES" sz="2200" dirty="0">
                <a:latin typeface="Arial" panose="020B0604020202020204" pitchFamily="34" charset="0"/>
                <a:cs typeface="Arial" panose="020B0604020202020204" pitchFamily="34" charset="0"/>
              </a:rPr>
              <a:t>la empresa </a:t>
            </a:r>
            <a:r>
              <a:rPr lang="es-ES" sz="2200" dirty="0" smtClean="0">
                <a:latin typeface="Arial" panose="020B0604020202020204" pitchFamily="34" charset="0"/>
                <a:cs typeface="Arial" panose="020B0604020202020204" pitchFamily="34" charset="0"/>
              </a:rPr>
              <a:t>tiene personal suministrado por un tercero, </a:t>
            </a:r>
            <a:r>
              <a:rPr lang="es-ES" sz="2200" b="1" dirty="0">
                <a:solidFill>
                  <a:srgbClr val="008000"/>
                </a:solidFill>
                <a:latin typeface="Arial" panose="020B0604020202020204" pitchFamily="34" charset="0"/>
                <a:cs typeface="Arial" panose="020B0604020202020204" pitchFamily="34" charset="0"/>
              </a:rPr>
              <a:t>fotocopia del contrato </a:t>
            </a:r>
            <a:r>
              <a:rPr lang="es-ES" sz="2200" dirty="0">
                <a:latin typeface="Arial" panose="020B0604020202020204" pitchFamily="34" charset="0"/>
                <a:cs typeface="Arial" panose="020B0604020202020204" pitchFamily="34" charset="0"/>
              </a:rPr>
              <a:t>y certificación emitida por la empresa contratista, en la que se </a:t>
            </a:r>
            <a:r>
              <a:rPr lang="es-ES" sz="2200" b="1" dirty="0">
                <a:solidFill>
                  <a:srgbClr val="008000"/>
                </a:solidFill>
                <a:latin typeface="Arial" panose="020B0604020202020204" pitchFamily="34" charset="0"/>
                <a:cs typeface="Arial" panose="020B0604020202020204" pitchFamily="34" charset="0"/>
              </a:rPr>
              <a:t>indique vigencia y objeto del mismo</a:t>
            </a:r>
            <a:r>
              <a:rPr lang="es-ES" sz="2200" b="1" dirty="0" smtClean="0">
                <a:solidFill>
                  <a:srgbClr val="008000"/>
                </a:solidFill>
                <a:latin typeface="Arial" panose="020B0604020202020204" pitchFamily="34" charset="0"/>
                <a:cs typeface="Arial" panose="020B0604020202020204" pitchFamily="34" charset="0"/>
              </a:rPr>
              <a:t>.</a:t>
            </a:r>
            <a:endParaRPr lang="es-CO" sz="2200" b="1" dirty="0">
              <a:solidFill>
                <a:srgbClr val="008000"/>
              </a:solidFill>
              <a:latin typeface="Arial" panose="020B0604020202020204" pitchFamily="34" charset="0"/>
              <a:cs typeface="Arial" panose="020B0604020202020204" pitchFamily="34" charset="0"/>
            </a:endParaRPr>
          </a:p>
          <a:p>
            <a:pPr algn="just"/>
            <a:endParaRPr lang="es-CO" sz="2200" dirty="0">
              <a:latin typeface="Arial" panose="020B0604020202020204" pitchFamily="34" charset="0"/>
              <a:cs typeface="Arial" panose="020B0604020202020204" pitchFamily="34" charset="0"/>
            </a:endParaRPr>
          </a:p>
          <a:p>
            <a:pPr algn="just"/>
            <a:endParaRPr lang="es-CO" sz="2200" dirty="0">
              <a:latin typeface="Arial" panose="020B0604020202020204" pitchFamily="34" charset="0"/>
              <a:cs typeface="Arial" panose="020B0604020202020204" pitchFamily="34" charset="0"/>
            </a:endParaRPr>
          </a:p>
          <a:p>
            <a:pPr algn="just"/>
            <a:endParaRPr lang="es-CO" sz="2200" dirty="0">
              <a:latin typeface="Arial" panose="020B0604020202020204" pitchFamily="34" charset="0"/>
              <a:cs typeface="Arial" panose="020B0604020202020204" pitchFamily="34" charset="0"/>
            </a:endParaRPr>
          </a:p>
        </p:txBody>
      </p:sp>
      <p:cxnSp>
        <p:nvCxnSpPr>
          <p:cNvPr id="4" name="Conector recto de flecha 20"/>
          <p:cNvCxnSpPr/>
          <p:nvPr/>
        </p:nvCxnSpPr>
        <p:spPr>
          <a:xfrm flipV="1">
            <a:off x="450376" y="698047"/>
            <a:ext cx="8229600" cy="17167"/>
          </a:xfrm>
          <a:prstGeom prst="straightConnector1">
            <a:avLst/>
          </a:prstGeom>
          <a:ln>
            <a:solidFill>
              <a:schemeClr val="tx1">
                <a:lumMod val="85000"/>
                <a:lumOff val="1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5" name="Elipse 23"/>
          <p:cNvSpPr/>
          <p:nvPr/>
        </p:nvSpPr>
        <p:spPr>
          <a:xfrm>
            <a:off x="3698240" y="528480"/>
            <a:ext cx="325120" cy="339134"/>
          </a:xfrm>
          <a:prstGeom prst="ellipse">
            <a:avLst/>
          </a:prstGeom>
          <a:solidFill>
            <a:srgbClr val="AFC6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solidFill>
                <a:prstClr val="white"/>
              </a:solidFill>
            </a:endParaRPr>
          </a:p>
        </p:txBody>
      </p:sp>
      <p:sp>
        <p:nvSpPr>
          <p:cNvPr id="7" name="Marcador de contenido 2"/>
          <p:cNvSpPr txBox="1">
            <a:spLocks/>
          </p:cNvSpPr>
          <p:nvPr/>
        </p:nvSpPr>
        <p:spPr>
          <a:xfrm>
            <a:off x="3982719" y="336141"/>
            <a:ext cx="4806439" cy="396240"/>
          </a:xfrm>
          <a:prstGeom prst="rect">
            <a:avLst/>
          </a:prstGeom>
        </p:spPr>
        <p:txBody>
          <a:bodyPr vert="horz" lIns="91440" tIns="45720" rIns="91440" bIns="45720" rtlCol="0">
            <a:noAutofit/>
          </a:bodyPr>
          <a:lstStyle>
            <a:lvl1pPr indent="0">
              <a:spcBef>
                <a:spcPct val="20000"/>
              </a:spcBef>
              <a:buFont typeface="Arial"/>
              <a:buNone/>
              <a:defRPr sz="2400">
                <a:solidFill>
                  <a:schemeClr val="tx1">
                    <a:lumMod val="85000"/>
                    <a:lumOff val="15000"/>
                  </a:schemeClr>
                </a:solidFill>
                <a:latin typeface="Helvetica Neue Light"/>
                <a:cs typeface="Helvetica Neue Light"/>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s-ES" sz="2000" dirty="0" smtClean="0">
                <a:solidFill>
                  <a:prstClr val="black">
                    <a:lumMod val="85000"/>
                    <a:lumOff val="15000"/>
                  </a:prstClr>
                </a:solidFill>
                <a:latin typeface="Helvetica Neue "/>
              </a:rPr>
              <a:t>PROCESO DE DETERMINACIÓN</a:t>
            </a:r>
            <a:endParaRPr lang="es-ES" sz="2000" dirty="0">
              <a:solidFill>
                <a:prstClr val="black">
                  <a:lumMod val="85000"/>
                  <a:lumOff val="15000"/>
                </a:prstClr>
              </a:solidFill>
              <a:latin typeface="Helvetica Neue "/>
            </a:endParaRPr>
          </a:p>
        </p:txBody>
      </p:sp>
      <p:sp>
        <p:nvSpPr>
          <p:cNvPr id="9" name="Elipse 9"/>
          <p:cNvSpPr/>
          <p:nvPr/>
        </p:nvSpPr>
        <p:spPr>
          <a:xfrm>
            <a:off x="3695865" y="530666"/>
            <a:ext cx="325120" cy="339134"/>
          </a:xfrm>
          <a:prstGeom prst="ellipse">
            <a:avLst/>
          </a:prstGeom>
          <a:solidFill>
            <a:srgbClr val="008000"/>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s-ES" dirty="0">
              <a:solidFill>
                <a:prstClr val="white"/>
              </a:solidFill>
            </a:endParaRPr>
          </a:p>
        </p:txBody>
      </p:sp>
    </p:spTree>
    <p:extLst>
      <p:ext uri="{BB962C8B-B14F-4D97-AF65-F5344CB8AC3E}">
        <p14:creationId xmlns:p14="http://schemas.microsoft.com/office/powerpoint/2010/main" val="316393002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450376" y="1061869"/>
            <a:ext cx="8315192" cy="5632311"/>
          </a:xfrm>
          <a:prstGeom prst="rect">
            <a:avLst/>
          </a:prstGeom>
        </p:spPr>
        <p:txBody>
          <a:bodyPr wrap="square">
            <a:spAutoFit/>
          </a:bodyPr>
          <a:lstStyle/>
          <a:p>
            <a:pPr algn="just"/>
            <a:r>
              <a:rPr lang="es-CO" sz="2400" b="1" dirty="0">
                <a:latin typeface="Arial" pitchFamily="34" charset="0"/>
                <a:cs typeface="Arial" pitchFamily="34" charset="0"/>
              </a:rPr>
              <a:t>Otras Precisiones:</a:t>
            </a:r>
          </a:p>
          <a:p>
            <a:pPr marL="342900" indent="-342900" algn="just">
              <a:buFont typeface="Arial" panose="020B0604020202020204" pitchFamily="34" charset="0"/>
              <a:buChar char="•"/>
            </a:pPr>
            <a:endParaRPr lang="es-ES" sz="2400" b="1" dirty="0">
              <a:latin typeface="Arial" pitchFamily="34" charset="0"/>
              <a:cs typeface="Arial" pitchFamily="34" charset="0"/>
            </a:endParaRPr>
          </a:p>
          <a:p>
            <a:pPr marL="342900" indent="-342900" algn="just">
              <a:buFont typeface="Arial" panose="020B0604020202020204" pitchFamily="34" charset="0"/>
              <a:buChar char="•"/>
            </a:pPr>
            <a:r>
              <a:rPr lang="es-ES" sz="2400" b="1" dirty="0" smtClean="0">
                <a:latin typeface="Arial" pitchFamily="34" charset="0"/>
                <a:cs typeface="Arial" pitchFamily="34" charset="0"/>
              </a:rPr>
              <a:t>Punto 10. </a:t>
            </a:r>
            <a:r>
              <a:rPr lang="es-ES" sz="2400" b="1" dirty="0">
                <a:solidFill>
                  <a:srgbClr val="008000"/>
                </a:solidFill>
                <a:latin typeface="Arial" pitchFamily="34" charset="0"/>
                <a:cs typeface="Arial" pitchFamily="34" charset="0"/>
              </a:rPr>
              <a:t>Relación</a:t>
            </a:r>
            <a:r>
              <a:rPr lang="es-ES" sz="2400" dirty="0">
                <a:latin typeface="Arial" pitchFamily="34" charset="0"/>
                <a:cs typeface="Arial" pitchFamily="34" charset="0"/>
              </a:rPr>
              <a:t> de las </a:t>
            </a:r>
            <a:r>
              <a:rPr lang="es-ES" sz="2400" b="1" dirty="0">
                <a:solidFill>
                  <a:srgbClr val="008000"/>
                </a:solidFill>
                <a:latin typeface="Arial" pitchFamily="34" charset="0"/>
                <a:cs typeface="Arial" pitchFamily="34" charset="0"/>
              </a:rPr>
              <a:t>planillas PILA </a:t>
            </a:r>
            <a:r>
              <a:rPr lang="es-ES" sz="2400" dirty="0">
                <a:latin typeface="Arial" pitchFamily="34" charset="0"/>
                <a:cs typeface="Arial" pitchFamily="34" charset="0"/>
              </a:rPr>
              <a:t>mediante las cuales se </a:t>
            </a:r>
            <a:r>
              <a:rPr lang="es-ES" sz="2400" dirty="0" smtClean="0">
                <a:latin typeface="Arial" pitchFamily="34" charset="0"/>
                <a:cs typeface="Arial" pitchFamily="34" charset="0"/>
              </a:rPr>
              <a:t>realizó el </a:t>
            </a:r>
            <a:r>
              <a:rPr lang="es-ES" sz="2400" b="1" dirty="0">
                <a:solidFill>
                  <a:srgbClr val="008000"/>
                </a:solidFill>
                <a:latin typeface="Arial" pitchFamily="34" charset="0"/>
                <a:cs typeface="Arial" pitchFamily="34" charset="0"/>
              </a:rPr>
              <a:t>pago de aportes</a:t>
            </a:r>
            <a:r>
              <a:rPr lang="es-ES" sz="2400" dirty="0">
                <a:latin typeface="Arial" pitchFamily="34" charset="0"/>
                <a:cs typeface="Arial" pitchFamily="34" charset="0"/>
              </a:rPr>
              <a:t>, </a:t>
            </a:r>
            <a:r>
              <a:rPr lang="es-ES" sz="2400" dirty="0" smtClean="0">
                <a:latin typeface="Arial" pitchFamily="34" charset="0"/>
                <a:cs typeface="Arial" pitchFamily="34" charset="0"/>
              </a:rPr>
              <a:t>remitida en </a:t>
            </a:r>
            <a:r>
              <a:rPr lang="es-ES" sz="2400" b="1" dirty="0" smtClean="0">
                <a:solidFill>
                  <a:srgbClr val="008000"/>
                </a:solidFill>
                <a:latin typeface="Arial" pitchFamily="34" charset="0"/>
                <a:cs typeface="Arial" pitchFamily="34" charset="0"/>
              </a:rPr>
              <a:t>formato Excel.</a:t>
            </a:r>
          </a:p>
          <a:p>
            <a:pPr marL="342900" indent="-342900" algn="just">
              <a:buFont typeface="Arial" panose="020B0604020202020204" pitchFamily="34" charset="0"/>
              <a:buChar char="•"/>
            </a:pPr>
            <a:endParaRPr lang="es-ES" sz="2400" b="1" dirty="0">
              <a:latin typeface="Arial" pitchFamily="34" charset="0"/>
              <a:cs typeface="Arial" pitchFamily="34" charset="0"/>
            </a:endParaRPr>
          </a:p>
          <a:p>
            <a:pPr marL="342900" indent="-342900" algn="just">
              <a:buFont typeface="Arial" panose="020B0604020202020204" pitchFamily="34" charset="0"/>
              <a:buChar char="•"/>
            </a:pPr>
            <a:r>
              <a:rPr lang="es-ES" sz="2400" b="1" dirty="0">
                <a:latin typeface="Arial" pitchFamily="34" charset="0"/>
                <a:cs typeface="Arial" pitchFamily="34" charset="0"/>
              </a:rPr>
              <a:t>Punto 11. </a:t>
            </a:r>
            <a:r>
              <a:rPr lang="es-ES" sz="2400" dirty="0">
                <a:latin typeface="Arial" pitchFamily="34" charset="0"/>
                <a:cs typeface="Arial" pitchFamily="34" charset="0"/>
              </a:rPr>
              <a:t>Otros documentos o información adicional que estime pertinente para verificar el pago de aportes al Sistema de la Protección Social, detallada por periodo y trabajador.</a:t>
            </a:r>
          </a:p>
          <a:p>
            <a:pPr marL="342900" indent="-342900" algn="just">
              <a:buFont typeface="Arial" panose="020B0604020202020204" pitchFamily="34" charset="0"/>
              <a:buChar char="•"/>
            </a:pPr>
            <a:endParaRPr lang="es-ES" sz="2400" b="1" dirty="0">
              <a:latin typeface="Arial" pitchFamily="34" charset="0"/>
              <a:cs typeface="Arial" pitchFamily="34" charset="0"/>
            </a:endParaRPr>
          </a:p>
          <a:p>
            <a:pPr marL="342900" indent="-342900" algn="just">
              <a:buFont typeface="Arial" panose="020B0604020202020204" pitchFamily="34" charset="0"/>
              <a:buChar char="•"/>
            </a:pPr>
            <a:r>
              <a:rPr lang="es-ES" sz="2400" b="1" dirty="0">
                <a:latin typeface="Arial" pitchFamily="34" charset="0"/>
                <a:cs typeface="Arial" pitchFamily="34" charset="0"/>
              </a:rPr>
              <a:t>Punto 12. </a:t>
            </a:r>
            <a:r>
              <a:rPr lang="es-ES" sz="2400" b="1" dirty="0" smtClean="0">
                <a:latin typeface="Arial" pitchFamily="34" charset="0"/>
                <a:cs typeface="Arial" pitchFamily="34" charset="0"/>
              </a:rPr>
              <a:t>Si </a:t>
            </a:r>
            <a:r>
              <a:rPr lang="es-ES" sz="2400" dirty="0" smtClean="0">
                <a:latin typeface="Arial" pitchFamily="34" charset="0"/>
                <a:cs typeface="Arial" pitchFamily="34" charset="0"/>
              </a:rPr>
              <a:t>autoriza </a:t>
            </a:r>
            <a:r>
              <a:rPr lang="es-ES" sz="2400" dirty="0">
                <a:latin typeface="Arial" pitchFamily="34" charset="0"/>
                <a:cs typeface="Arial" pitchFamily="34" charset="0"/>
              </a:rPr>
              <a:t>la notificación electrónica, formato debidamente diligenciado. </a:t>
            </a:r>
            <a:r>
              <a:rPr lang="es-ES" sz="2400" b="1" dirty="0" smtClean="0">
                <a:solidFill>
                  <a:srgbClr val="008000"/>
                </a:solidFill>
                <a:latin typeface="Arial" pitchFamily="34" charset="0"/>
                <a:cs typeface="Arial" pitchFamily="34" charset="0"/>
              </a:rPr>
              <a:t>Esta </a:t>
            </a:r>
            <a:r>
              <a:rPr lang="es-ES" sz="2400" b="1" dirty="0">
                <a:solidFill>
                  <a:srgbClr val="008000"/>
                </a:solidFill>
                <a:latin typeface="Arial" pitchFamily="34" charset="0"/>
                <a:cs typeface="Arial" pitchFamily="34" charset="0"/>
              </a:rPr>
              <a:t>autorización permite dar mayor agilidad al proceso.</a:t>
            </a:r>
          </a:p>
          <a:p>
            <a:pPr marL="342900" indent="-342900" algn="just">
              <a:buFont typeface="Arial" panose="020B0604020202020204" pitchFamily="34" charset="0"/>
              <a:buChar char="•"/>
            </a:pPr>
            <a:endParaRPr lang="es-ES" sz="2400" b="1" dirty="0"/>
          </a:p>
        </p:txBody>
      </p:sp>
      <p:cxnSp>
        <p:nvCxnSpPr>
          <p:cNvPr id="10" name="Conector recto de flecha 20"/>
          <p:cNvCxnSpPr/>
          <p:nvPr/>
        </p:nvCxnSpPr>
        <p:spPr>
          <a:xfrm flipV="1">
            <a:off x="450376" y="698047"/>
            <a:ext cx="8229600" cy="17167"/>
          </a:xfrm>
          <a:prstGeom prst="straightConnector1">
            <a:avLst/>
          </a:prstGeom>
          <a:ln>
            <a:solidFill>
              <a:schemeClr val="tx1">
                <a:lumMod val="85000"/>
                <a:lumOff val="1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11" name="Elipse 23"/>
          <p:cNvSpPr/>
          <p:nvPr/>
        </p:nvSpPr>
        <p:spPr>
          <a:xfrm>
            <a:off x="3698240" y="528480"/>
            <a:ext cx="325120" cy="339134"/>
          </a:xfrm>
          <a:prstGeom prst="ellipse">
            <a:avLst/>
          </a:prstGeom>
          <a:solidFill>
            <a:srgbClr val="AFC6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solidFill>
                <a:prstClr val="white"/>
              </a:solidFill>
            </a:endParaRPr>
          </a:p>
        </p:txBody>
      </p:sp>
      <p:sp>
        <p:nvSpPr>
          <p:cNvPr id="12" name="Marcador de contenido 2"/>
          <p:cNvSpPr txBox="1">
            <a:spLocks/>
          </p:cNvSpPr>
          <p:nvPr/>
        </p:nvSpPr>
        <p:spPr>
          <a:xfrm>
            <a:off x="3982719" y="336141"/>
            <a:ext cx="4806439" cy="396240"/>
          </a:xfrm>
          <a:prstGeom prst="rect">
            <a:avLst/>
          </a:prstGeom>
        </p:spPr>
        <p:txBody>
          <a:bodyPr vert="horz" lIns="91440" tIns="45720" rIns="91440" bIns="45720" rtlCol="0">
            <a:noAutofit/>
          </a:bodyPr>
          <a:lstStyle>
            <a:lvl1pPr indent="0">
              <a:spcBef>
                <a:spcPct val="20000"/>
              </a:spcBef>
              <a:buFont typeface="Arial"/>
              <a:buNone/>
              <a:defRPr sz="2400">
                <a:solidFill>
                  <a:schemeClr val="tx1">
                    <a:lumMod val="85000"/>
                    <a:lumOff val="15000"/>
                  </a:schemeClr>
                </a:solidFill>
                <a:latin typeface="Helvetica Neue Light"/>
                <a:cs typeface="Helvetica Neue Light"/>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s-ES" sz="2000" dirty="0" smtClean="0">
                <a:solidFill>
                  <a:prstClr val="black">
                    <a:lumMod val="85000"/>
                    <a:lumOff val="15000"/>
                  </a:prstClr>
                </a:solidFill>
                <a:latin typeface="Helvetica Neue "/>
              </a:rPr>
              <a:t>PROCESO DE DETERMINACIÓN</a:t>
            </a:r>
            <a:endParaRPr lang="es-ES" sz="2000" dirty="0">
              <a:solidFill>
                <a:prstClr val="black">
                  <a:lumMod val="85000"/>
                  <a:lumOff val="15000"/>
                </a:prstClr>
              </a:solidFill>
              <a:latin typeface="Helvetica Neue "/>
            </a:endParaRPr>
          </a:p>
        </p:txBody>
      </p:sp>
      <p:sp>
        <p:nvSpPr>
          <p:cNvPr id="13" name="Elipse 9"/>
          <p:cNvSpPr/>
          <p:nvPr/>
        </p:nvSpPr>
        <p:spPr>
          <a:xfrm>
            <a:off x="3695865" y="530666"/>
            <a:ext cx="325120" cy="339134"/>
          </a:xfrm>
          <a:prstGeom prst="ellipse">
            <a:avLst/>
          </a:prstGeom>
          <a:solidFill>
            <a:srgbClr val="008000"/>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s-ES" dirty="0">
              <a:solidFill>
                <a:prstClr val="white"/>
              </a:solidFill>
            </a:endParaRPr>
          </a:p>
        </p:txBody>
      </p:sp>
    </p:spTree>
    <p:extLst>
      <p:ext uri="{BB962C8B-B14F-4D97-AF65-F5344CB8AC3E}">
        <p14:creationId xmlns:p14="http://schemas.microsoft.com/office/powerpoint/2010/main" val="4837273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43073" y="1423408"/>
            <a:ext cx="7977116" cy="4832092"/>
          </a:xfrm>
          <a:prstGeom prst="rect">
            <a:avLst/>
          </a:prstGeom>
        </p:spPr>
        <p:txBody>
          <a:bodyPr wrap="square">
            <a:spAutoFit/>
          </a:bodyPr>
          <a:lstStyle/>
          <a:p>
            <a:pPr marL="342900" indent="-342900" algn="just">
              <a:buFont typeface="Wingdings" panose="05000000000000000000" pitchFamily="2" charset="2"/>
              <a:buChar char="ü"/>
            </a:pPr>
            <a:r>
              <a:rPr lang="es-CO" sz="2800" dirty="0" smtClean="0">
                <a:latin typeface="Arial" panose="020B0604020202020204" pitchFamily="34" charset="0"/>
                <a:cs typeface="Arial" panose="020B0604020202020204" pitchFamily="34" charset="0"/>
              </a:rPr>
              <a:t>Responda todos los puntos requeridos, si la información </a:t>
            </a:r>
            <a:r>
              <a:rPr lang="es-CO" sz="28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a:t>
            </a:r>
            <a:r>
              <a:rPr lang="es-CO" sz="2800" dirty="0" smtClean="0">
                <a:latin typeface="Arial" panose="020B0604020202020204" pitchFamily="34" charset="0"/>
                <a:cs typeface="Arial" panose="020B0604020202020204" pitchFamily="34" charset="0"/>
              </a:rPr>
              <a:t> </a:t>
            </a:r>
            <a:r>
              <a:rPr lang="es-CO" sz="2800"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aplica</a:t>
            </a:r>
            <a:r>
              <a:rPr lang="es-CO" sz="2800" dirty="0" smtClean="0">
                <a:latin typeface="Arial" panose="020B0604020202020204" pitchFamily="34" charset="0"/>
                <a:cs typeface="Arial" panose="020B0604020202020204" pitchFamily="34" charset="0"/>
              </a:rPr>
              <a:t> para su empresa, </a:t>
            </a:r>
            <a:r>
              <a:rPr lang="es-CO" sz="2800" b="1" dirty="0" smtClean="0">
                <a:solidFill>
                  <a:srgbClr val="C00000"/>
                </a:solidFill>
                <a:latin typeface="Arial" panose="020B0604020202020204" pitchFamily="34" charset="0"/>
                <a:cs typeface="Arial" panose="020B0604020202020204" pitchFamily="34" charset="0"/>
              </a:rPr>
              <a:t>infórmenos.</a:t>
            </a:r>
          </a:p>
          <a:p>
            <a:pPr marL="342900" indent="-342900" algn="just">
              <a:buFont typeface="Wingdings" panose="05000000000000000000" pitchFamily="2" charset="2"/>
              <a:buChar char="ü"/>
            </a:pPr>
            <a:endParaRPr lang="es-CO" sz="2800" dirty="0" smtClean="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ü"/>
            </a:pPr>
            <a:r>
              <a:rPr lang="es-CO" sz="2800" dirty="0" smtClean="0">
                <a:latin typeface="Arial" panose="020B0604020202020204" pitchFamily="34" charset="0"/>
                <a:cs typeface="Arial" panose="020B0604020202020204" pitchFamily="34" charset="0"/>
              </a:rPr>
              <a:t>Los datos </a:t>
            </a:r>
            <a:r>
              <a:rPr lang="es-CO" sz="28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a:t>
            </a:r>
            <a:r>
              <a:rPr lang="es-CO" sz="2800" dirty="0" smtClean="0">
                <a:latin typeface="Arial" panose="020B0604020202020204" pitchFamily="34" charset="0"/>
                <a:cs typeface="Arial" panose="020B0604020202020204" pitchFamily="34" charset="0"/>
              </a:rPr>
              <a:t> suministrados </a:t>
            </a:r>
            <a:r>
              <a:rPr lang="es-CO" sz="2800" b="1" dirty="0" smtClean="0">
                <a:solidFill>
                  <a:srgbClr val="C00000"/>
                </a:solidFill>
                <a:latin typeface="Arial" panose="020B0604020202020204" pitchFamily="34" charset="0"/>
                <a:cs typeface="Arial" panose="020B0604020202020204" pitchFamily="34" charset="0"/>
              </a:rPr>
              <a:t>pueden afectarle</a:t>
            </a:r>
            <a:r>
              <a:rPr lang="es-CO" sz="2800" dirty="0" smtClean="0">
                <a:latin typeface="Arial" panose="020B0604020202020204" pitchFamily="34" charset="0"/>
                <a:cs typeface="Arial" panose="020B0604020202020204" pitchFamily="34" charset="0"/>
              </a:rPr>
              <a:t>, porque los cálculos para liquidación de aportes se realizarán con base en lo informado a la Unidad.</a:t>
            </a:r>
          </a:p>
          <a:p>
            <a:pPr marL="342900" indent="-342900" algn="just">
              <a:buFont typeface="Wingdings" panose="05000000000000000000" pitchFamily="2" charset="2"/>
              <a:buChar char="ü"/>
            </a:pPr>
            <a:endParaRPr lang="es-CO" sz="2800" dirty="0" smtClean="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ü"/>
            </a:pPr>
            <a:r>
              <a:rPr lang="es-CO" sz="2800" dirty="0" smtClean="0">
                <a:latin typeface="Arial" panose="020B0604020202020204" pitchFamily="34" charset="0"/>
                <a:cs typeface="Arial" panose="020B0604020202020204" pitchFamily="34" charset="0"/>
              </a:rPr>
              <a:t>Remitir la </a:t>
            </a:r>
            <a:r>
              <a:rPr lang="es-CO" sz="28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información</a:t>
            </a:r>
            <a:r>
              <a:rPr lang="es-CO" sz="2800" dirty="0" smtClean="0">
                <a:latin typeface="Arial" panose="020B0604020202020204" pitchFamily="34" charset="0"/>
                <a:cs typeface="Arial" panose="020B0604020202020204" pitchFamily="34" charset="0"/>
              </a:rPr>
              <a:t> solicitada en </a:t>
            </a:r>
            <a:r>
              <a:rPr lang="es-CO" sz="28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medio magnético.   </a:t>
            </a:r>
            <a:endParaRPr lang="es-CO"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cxnSp>
        <p:nvCxnSpPr>
          <p:cNvPr id="4" name="Conector recto de flecha 20"/>
          <p:cNvCxnSpPr/>
          <p:nvPr/>
        </p:nvCxnSpPr>
        <p:spPr>
          <a:xfrm flipV="1">
            <a:off x="450376" y="698047"/>
            <a:ext cx="8229600" cy="17167"/>
          </a:xfrm>
          <a:prstGeom prst="straightConnector1">
            <a:avLst/>
          </a:prstGeom>
          <a:ln>
            <a:solidFill>
              <a:schemeClr val="tx1">
                <a:lumMod val="85000"/>
                <a:lumOff val="1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5" name="Elipse 23"/>
          <p:cNvSpPr/>
          <p:nvPr/>
        </p:nvSpPr>
        <p:spPr>
          <a:xfrm>
            <a:off x="3698240" y="528480"/>
            <a:ext cx="325120" cy="339134"/>
          </a:xfrm>
          <a:prstGeom prst="ellipse">
            <a:avLst/>
          </a:prstGeom>
          <a:solidFill>
            <a:srgbClr val="AFC6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solidFill>
                <a:prstClr val="white"/>
              </a:solidFill>
            </a:endParaRPr>
          </a:p>
        </p:txBody>
      </p:sp>
      <p:sp>
        <p:nvSpPr>
          <p:cNvPr id="7" name="Marcador de contenido 2"/>
          <p:cNvSpPr txBox="1">
            <a:spLocks/>
          </p:cNvSpPr>
          <p:nvPr/>
        </p:nvSpPr>
        <p:spPr>
          <a:xfrm>
            <a:off x="3982719" y="336141"/>
            <a:ext cx="4806439" cy="396240"/>
          </a:xfrm>
          <a:prstGeom prst="rect">
            <a:avLst/>
          </a:prstGeom>
        </p:spPr>
        <p:txBody>
          <a:bodyPr vert="horz" lIns="91440" tIns="45720" rIns="91440" bIns="45720" rtlCol="0">
            <a:noAutofit/>
          </a:bodyPr>
          <a:lstStyle>
            <a:lvl1pPr indent="0">
              <a:spcBef>
                <a:spcPct val="20000"/>
              </a:spcBef>
              <a:buFont typeface="Arial"/>
              <a:buNone/>
              <a:defRPr sz="2400">
                <a:solidFill>
                  <a:schemeClr val="tx1">
                    <a:lumMod val="85000"/>
                    <a:lumOff val="15000"/>
                  </a:schemeClr>
                </a:solidFill>
                <a:latin typeface="Helvetica Neue Light"/>
                <a:cs typeface="Helvetica Neue Light"/>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s-ES" sz="2000" dirty="0" smtClean="0">
                <a:solidFill>
                  <a:prstClr val="black">
                    <a:lumMod val="85000"/>
                    <a:lumOff val="15000"/>
                  </a:prstClr>
                </a:solidFill>
                <a:latin typeface="Helvetica Neue "/>
              </a:rPr>
              <a:t>RECOMENDACIONES</a:t>
            </a:r>
            <a:endParaRPr lang="es-ES" sz="2000" dirty="0">
              <a:solidFill>
                <a:prstClr val="black">
                  <a:lumMod val="85000"/>
                  <a:lumOff val="15000"/>
                </a:prstClr>
              </a:solidFill>
              <a:latin typeface="Helvetica Neue "/>
            </a:endParaRPr>
          </a:p>
        </p:txBody>
      </p:sp>
      <p:sp>
        <p:nvSpPr>
          <p:cNvPr id="8" name="Elipse 9"/>
          <p:cNvSpPr/>
          <p:nvPr/>
        </p:nvSpPr>
        <p:spPr>
          <a:xfrm>
            <a:off x="3695865" y="530666"/>
            <a:ext cx="325120" cy="339134"/>
          </a:xfrm>
          <a:prstGeom prst="ellipse">
            <a:avLst/>
          </a:prstGeom>
          <a:solidFill>
            <a:srgbClr val="C00000"/>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s-ES" dirty="0">
              <a:solidFill>
                <a:prstClr val="white"/>
              </a:solidFill>
            </a:endParaRPr>
          </a:p>
        </p:txBody>
      </p:sp>
    </p:spTree>
    <p:extLst>
      <p:ext uri="{BB962C8B-B14F-4D97-AF65-F5344CB8AC3E}">
        <p14:creationId xmlns:p14="http://schemas.microsoft.com/office/powerpoint/2010/main" val="3168249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518616" y="1258347"/>
            <a:ext cx="8229600" cy="5262979"/>
          </a:xfrm>
          <a:prstGeom prst="rect">
            <a:avLst/>
          </a:prstGeom>
        </p:spPr>
        <p:txBody>
          <a:bodyPr wrap="square">
            <a:spAutoFit/>
          </a:bodyPr>
          <a:lstStyle/>
          <a:p>
            <a:pPr algn="just"/>
            <a:r>
              <a:rPr lang="es-CO" sz="2400" b="1" dirty="0">
                <a:latin typeface="Arial" pitchFamily="34" charset="0"/>
                <a:cs typeface="Arial" pitchFamily="34" charset="0"/>
              </a:rPr>
              <a:t>¿Qué es?</a:t>
            </a:r>
          </a:p>
          <a:p>
            <a:pPr algn="just"/>
            <a:endParaRPr lang="es-CO" sz="2400" dirty="0" smtClean="0">
              <a:latin typeface="Arial" panose="020B0604020202020204" pitchFamily="34" charset="0"/>
              <a:cs typeface="Arial" panose="020B0604020202020204" pitchFamily="34" charset="0"/>
            </a:endParaRPr>
          </a:p>
          <a:p>
            <a:pPr algn="just"/>
            <a:r>
              <a:rPr lang="es-CO" sz="2400" dirty="0" smtClean="0">
                <a:latin typeface="Arial" panose="020B0604020202020204" pitchFamily="34" charset="0"/>
                <a:cs typeface="Arial" panose="020B0604020202020204" pitchFamily="34" charset="0"/>
              </a:rPr>
              <a:t>Es </a:t>
            </a:r>
            <a:r>
              <a:rPr lang="es-CO" sz="2400" dirty="0">
                <a:latin typeface="Arial" panose="020B0604020202020204" pitchFamily="34" charset="0"/>
                <a:cs typeface="Arial" panose="020B0604020202020204" pitchFamily="34" charset="0"/>
              </a:rPr>
              <a:t>un acto administrativo </a:t>
            </a:r>
            <a:r>
              <a:rPr lang="es-CO" sz="2400" dirty="0" smtClean="0">
                <a:latin typeface="Arial" panose="020B0604020202020204" pitchFamily="34" charset="0"/>
                <a:cs typeface="Arial" panose="020B0604020202020204" pitchFamily="34" charset="0"/>
              </a:rPr>
              <a:t>donde se requiere al aportante para que </a:t>
            </a:r>
            <a:r>
              <a:rPr lang="es-CO" sz="2400" b="1" dirty="0" smtClean="0">
                <a:latin typeface="Arial" panose="020B0604020202020204" pitchFamily="34" charset="0"/>
                <a:cs typeface="Arial" panose="020B0604020202020204" pitchFamily="34" charset="0"/>
              </a:rPr>
              <a:t>presente o corrija la declaración de autoliquidación</a:t>
            </a:r>
            <a:r>
              <a:rPr lang="es-CO" sz="2400" dirty="0" smtClean="0">
                <a:latin typeface="Arial" panose="020B0604020202020204" pitchFamily="34" charset="0"/>
                <a:cs typeface="Arial" panose="020B0604020202020204" pitchFamily="34" charset="0"/>
              </a:rPr>
              <a:t> de las Contribuciones Parafiscales de la protección social, al detectar la Unidad </a:t>
            </a:r>
            <a:r>
              <a:rPr lang="es-CO" sz="2400" b="1"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OMISION, INEXACTITUD Y/O MORA.</a:t>
            </a:r>
          </a:p>
          <a:p>
            <a:pPr algn="just"/>
            <a:endParaRPr lang="es-CO" sz="2400" dirty="0" smtClean="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CO" sz="2400" b="1" dirty="0" smtClean="0">
                <a:latin typeface="Arial" panose="020B0604020202020204" pitchFamily="34" charset="0"/>
                <a:cs typeface="Arial" panose="020B0604020202020204" pitchFamily="34" charset="0"/>
              </a:rPr>
              <a:t>Omisión en la afiliación</a:t>
            </a:r>
            <a:r>
              <a:rPr lang="es-CO" sz="2400" dirty="0" smtClean="0">
                <a:latin typeface="Arial" panose="020B0604020202020204" pitchFamily="34" charset="0"/>
                <a:cs typeface="Arial" panose="020B0604020202020204" pitchFamily="34" charset="0"/>
              </a:rPr>
              <a:t>: Es incumplir la obligación de </a:t>
            </a:r>
            <a:r>
              <a:rPr lang="es-CO" sz="2400" b="1"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afiliar o afiliarse </a:t>
            </a:r>
            <a:r>
              <a:rPr lang="es-CO" sz="2400" dirty="0" smtClean="0">
                <a:latin typeface="Arial" panose="020B0604020202020204" pitchFamily="34" charset="0"/>
                <a:cs typeface="Arial" panose="020B0604020202020204" pitchFamily="34" charset="0"/>
              </a:rPr>
              <a:t>a alguno o algunos de los subsistemas que integran el Sistema de la Protección Social y por ende, </a:t>
            </a:r>
            <a:r>
              <a:rPr lang="es-CO" sz="2400" b="1"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 declarar ni pagar </a:t>
            </a:r>
            <a:r>
              <a:rPr lang="es-CO" sz="2400" dirty="0" smtClean="0">
                <a:latin typeface="Arial" panose="020B0604020202020204" pitchFamily="34" charset="0"/>
                <a:cs typeface="Arial" panose="020B0604020202020204" pitchFamily="34" charset="0"/>
              </a:rPr>
              <a:t>las respectivas contribuciones parafiscales, cuando surja la obligación de acuerdo con las disposiciones legales vigentes.</a:t>
            </a:r>
          </a:p>
        </p:txBody>
      </p:sp>
      <p:cxnSp>
        <p:nvCxnSpPr>
          <p:cNvPr id="6" name="Conector recto de flecha 20"/>
          <p:cNvCxnSpPr/>
          <p:nvPr/>
        </p:nvCxnSpPr>
        <p:spPr>
          <a:xfrm flipV="1">
            <a:off x="450376" y="698047"/>
            <a:ext cx="8229600" cy="17167"/>
          </a:xfrm>
          <a:prstGeom prst="straightConnector1">
            <a:avLst/>
          </a:prstGeom>
          <a:ln>
            <a:solidFill>
              <a:schemeClr val="tx1">
                <a:lumMod val="85000"/>
                <a:lumOff val="1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8" name="Elipse 23"/>
          <p:cNvSpPr/>
          <p:nvPr/>
        </p:nvSpPr>
        <p:spPr>
          <a:xfrm>
            <a:off x="3698240" y="528480"/>
            <a:ext cx="325120" cy="339134"/>
          </a:xfrm>
          <a:prstGeom prst="ellipse">
            <a:avLst/>
          </a:prstGeom>
          <a:solidFill>
            <a:srgbClr val="AFC6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solidFill>
                <a:prstClr val="white"/>
              </a:solidFill>
            </a:endParaRPr>
          </a:p>
        </p:txBody>
      </p:sp>
      <p:sp>
        <p:nvSpPr>
          <p:cNvPr id="9" name="Marcador de contenido 2"/>
          <p:cNvSpPr txBox="1">
            <a:spLocks/>
          </p:cNvSpPr>
          <p:nvPr/>
        </p:nvSpPr>
        <p:spPr>
          <a:xfrm>
            <a:off x="3982719" y="336141"/>
            <a:ext cx="4806439" cy="396240"/>
          </a:xfrm>
          <a:prstGeom prst="rect">
            <a:avLst/>
          </a:prstGeom>
        </p:spPr>
        <p:txBody>
          <a:bodyPr vert="horz" lIns="91440" tIns="45720" rIns="91440" bIns="45720" rtlCol="0">
            <a:noAutofit/>
          </a:bodyPr>
          <a:lstStyle>
            <a:lvl1pPr indent="0">
              <a:spcBef>
                <a:spcPct val="20000"/>
              </a:spcBef>
              <a:buFont typeface="Arial"/>
              <a:buNone/>
              <a:defRPr sz="2400">
                <a:solidFill>
                  <a:schemeClr val="tx1">
                    <a:lumMod val="85000"/>
                    <a:lumOff val="15000"/>
                  </a:schemeClr>
                </a:solidFill>
                <a:latin typeface="Helvetica Neue Light"/>
                <a:cs typeface="Helvetica Neue Light"/>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s-ES" sz="2000" dirty="0" smtClean="0">
                <a:solidFill>
                  <a:prstClr val="black">
                    <a:lumMod val="85000"/>
                    <a:lumOff val="15000"/>
                  </a:prstClr>
                </a:solidFill>
                <a:latin typeface="Helvetica Neue "/>
              </a:rPr>
              <a:t>REQUERIMIENTO PARA DECLARAR</a:t>
            </a:r>
          </a:p>
          <a:p>
            <a:pPr algn="ctr"/>
            <a:r>
              <a:rPr lang="es-ES" sz="2000" dirty="0" smtClean="0">
                <a:solidFill>
                  <a:prstClr val="black">
                    <a:lumMod val="85000"/>
                    <a:lumOff val="15000"/>
                  </a:prstClr>
                </a:solidFill>
                <a:latin typeface="Helvetica Neue "/>
              </a:rPr>
              <a:t>O CORREGIR</a:t>
            </a:r>
            <a:endParaRPr lang="es-ES" sz="2000" dirty="0">
              <a:solidFill>
                <a:prstClr val="black">
                  <a:lumMod val="85000"/>
                  <a:lumOff val="15000"/>
                </a:prstClr>
              </a:solidFill>
              <a:latin typeface="Helvetica Neue "/>
            </a:endParaRPr>
          </a:p>
        </p:txBody>
      </p:sp>
      <p:sp>
        <p:nvSpPr>
          <p:cNvPr id="10" name="Elipse 9"/>
          <p:cNvSpPr/>
          <p:nvPr/>
        </p:nvSpPr>
        <p:spPr>
          <a:xfrm>
            <a:off x="3695865" y="530666"/>
            <a:ext cx="325120" cy="339134"/>
          </a:xfrm>
          <a:prstGeom prst="ellipse">
            <a:avLst/>
          </a:prstGeom>
          <a:solidFill>
            <a:srgbClr val="002060"/>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s-ES" dirty="0">
              <a:solidFill>
                <a:prstClr val="white"/>
              </a:solidFill>
            </a:endParaRPr>
          </a:p>
        </p:txBody>
      </p:sp>
    </p:spTree>
    <p:extLst>
      <p:ext uri="{BB962C8B-B14F-4D97-AF65-F5344CB8AC3E}">
        <p14:creationId xmlns:p14="http://schemas.microsoft.com/office/powerpoint/2010/main" val="2289592702"/>
      </p:ext>
    </p:extLst>
  </p:cSld>
  <p:clrMapOvr>
    <a:masterClrMapping/>
  </p:clrMapOvr>
  <mc:AlternateContent xmlns:mc="http://schemas.openxmlformats.org/markup-compatibility/2006" xmlns:p14="http://schemas.microsoft.com/office/powerpoint/2010/main">
    <mc:Choice Requires="p14">
      <p:transition spd="slow" p14:dur="1200">
        <p:push/>
      </p:transition>
    </mc:Choice>
    <mc:Fallback xmlns="">
      <p:transition spd="slow">
        <p:push/>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641446" y="1389839"/>
            <a:ext cx="8147712" cy="4493538"/>
          </a:xfrm>
          <a:prstGeom prst="rect">
            <a:avLst/>
          </a:prstGeom>
        </p:spPr>
        <p:txBody>
          <a:bodyPr wrap="square">
            <a:spAutoFit/>
          </a:bodyPr>
          <a:lstStyle/>
          <a:p>
            <a:pPr marL="342900" indent="-342900" algn="just">
              <a:buFont typeface="Arial" panose="020B0604020202020204" pitchFamily="34" charset="0"/>
              <a:buChar char="•"/>
            </a:pPr>
            <a:r>
              <a:rPr lang="es-CO" sz="2200" b="1" dirty="0" smtClean="0">
                <a:latin typeface="Arial" panose="020B0604020202020204" pitchFamily="34" charset="0"/>
                <a:cs typeface="Arial" panose="020B0604020202020204" pitchFamily="34" charset="0"/>
              </a:rPr>
              <a:t>Omisión en la vinculación</a:t>
            </a:r>
            <a:r>
              <a:rPr lang="es-CO" sz="2200" dirty="0" smtClean="0">
                <a:latin typeface="Arial" panose="020B0604020202020204" pitchFamily="34" charset="0"/>
                <a:cs typeface="Arial" panose="020B0604020202020204" pitchFamily="34" charset="0"/>
              </a:rPr>
              <a:t>: Es </a:t>
            </a:r>
            <a:r>
              <a:rPr lang="es-CO" sz="2200" b="1"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 reportar </a:t>
            </a:r>
            <a:r>
              <a:rPr lang="es-CO" sz="2200" dirty="0" smtClean="0">
                <a:latin typeface="Arial" panose="020B0604020202020204" pitchFamily="34" charset="0"/>
                <a:cs typeface="Arial" panose="020B0604020202020204" pitchFamily="34" charset="0"/>
              </a:rPr>
              <a:t>la novedad de ingreso a una administradora del Sistema de la Protección social, cuando surja la obligación y en consecuencia </a:t>
            </a:r>
            <a:r>
              <a:rPr lang="es-CO" sz="2200" b="1" dirty="0" smtClean="0">
                <a:solidFill>
                  <a:srgbClr val="002060"/>
                </a:solidFill>
                <a:latin typeface="Arial" panose="020B0604020202020204" pitchFamily="34" charset="0"/>
                <a:cs typeface="Arial" panose="020B0604020202020204" pitchFamily="34" charset="0"/>
              </a:rPr>
              <a:t>NO realizar el pago de los aportes a su cargo.</a:t>
            </a:r>
          </a:p>
          <a:p>
            <a:pPr marL="342900" indent="-342900" algn="just">
              <a:buFont typeface="Arial" panose="020B0604020202020204" pitchFamily="34" charset="0"/>
              <a:buChar char="•"/>
            </a:pPr>
            <a:endParaRPr lang="es-CO" sz="2200" dirty="0" smtClean="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CO" sz="2200" b="1" dirty="0" smtClean="0">
                <a:latin typeface="Arial" panose="020B0604020202020204" pitchFamily="34" charset="0"/>
                <a:cs typeface="Arial" panose="020B0604020202020204" pitchFamily="34" charset="0"/>
              </a:rPr>
              <a:t>Inexactitud</a:t>
            </a:r>
            <a:r>
              <a:rPr lang="es-CO" sz="2200" dirty="0" smtClean="0">
                <a:latin typeface="Arial" panose="020B0604020202020204" pitchFamily="34" charset="0"/>
                <a:cs typeface="Arial" panose="020B0604020202020204" pitchFamily="34" charset="0"/>
              </a:rPr>
              <a:t>: Es registrar </a:t>
            </a:r>
            <a:r>
              <a:rPr lang="es-CO" sz="2200" b="1"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un menor valor declarado y pagado </a:t>
            </a:r>
            <a:r>
              <a:rPr lang="es-CO" sz="2200" dirty="0" smtClean="0">
                <a:latin typeface="Arial" panose="020B0604020202020204" pitchFamily="34" charset="0"/>
                <a:cs typeface="Arial" panose="020B0604020202020204" pitchFamily="34" charset="0"/>
              </a:rPr>
              <a:t>en la autoliquidación de aportes frente a los aportes que efectivamente el aportante estaba obligado a declarar y pagar, según lo ordenado por la ley.</a:t>
            </a:r>
          </a:p>
          <a:p>
            <a:pPr marL="342900" indent="-342900" algn="just">
              <a:buFont typeface="Arial" panose="020B0604020202020204" pitchFamily="34" charset="0"/>
              <a:buChar char="•"/>
            </a:pPr>
            <a:endParaRPr lang="es-CO" sz="22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CO" sz="2200" b="1" dirty="0" smtClean="0">
                <a:latin typeface="Arial" panose="020B0604020202020204" pitchFamily="34" charset="0"/>
                <a:cs typeface="Arial" panose="020B0604020202020204" pitchFamily="34" charset="0"/>
              </a:rPr>
              <a:t>Mora: </a:t>
            </a:r>
            <a:r>
              <a:rPr lang="es-CO" sz="2200" dirty="0" smtClean="0">
                <a:latin typeface="Arial" panose="020B0604020202020204" pitchFamily="34" charset="0"/>
                <a:cs typeface="Arial" panose="020B0604020202020204" pitchFamily="34" charset="0"/>
              </a:rPr>
              <a:t>Es </a:t>
            </a:r>
            <a:r>
              <a:rPr lang="es-CO" sz="2200" b="1"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incumplir, </a:t>
            </a:r>
            <a:r>
              <a:rPr lang="es-CO" sz="2200" dirty="0" smtClean="0">
                <a:latin typeface="Arial" panose="020B0604020202020204" pitchFamily="34" charset="0"/>
                <a:cs typeface="Arial" panose="020B0604020202020204" pitchFamily="34" charset="0"/>
              </a:rPr>
              <a:t>cuando </a:t>
            </a:r>
            <a:r>
              <a:rPr lang="es-CO" sz="2200" dirty="0">
                <a:latin typeface="Arial" panose="020B0604020202020204" pitchFamily="34" charset="0"/>
                <a:cs typeface="Arial" panose="020B0604020202020204" pitchFamily="34" charset="0"/>
              </a:rPr>
              <a:t>existiendo </a:t>
            </a:r>
            <a:r>
              <a:rPr lang="es-CO" sz="2200" dirty="0" smtClean="0">
                <a:latin typeface="Arial" panose="020B0604020202020204" pitchFamily="34" charset="0"/>
                <a:cs typeface="Arial" panose="020B0604020202020204" pitchFamily="34" charset="0"/>
              </a:rPr>
              <a:t>afiliación, </a:t>
            </a:r>
            <a:r>
              <a:rPr lang="es-CO" sz="22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 se </a:t>
            </a:r>
            <a:r>
              <a:rPr lang="es-CO" sz="2200" b="1"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autoliquida y paga en </a:t>
            </a:r>
            <a:r>
              <a:rPr lang="es-CO" sz="22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los plazos establecidos </a:t>
            </a:r>
            <a:r>
              <a:rPr lang="es-CO" sz="2200" dirty="0">
                <a:latin typeface="Arial" panose="020B0604020202020204" pitchFamily="34" charset="0"/>
                <a:cs typeface="Arial" panose="020B0604020202020204" pitchFamily="34" charset="0"/>
              </a:rPr>
              <a:t>en las disposiciones legales vigentes</a:t>
            </a:r>
            <a:r>
              <a:rPr lang="es-CO" sz="2200" dirty="0" smtClean="0">
                <a:latin typeface="Arial" panose="020B0604020202020204" pitchFamily="34" charset="0"/>
                <a:cs typeface="Arial" panose="020B0604020202020204" pitchFamily="34" charset="0"/>
              </a:rPr>
              <a:t>.</a:t>
            </a:r>
          </a:p>
        </p:txBody>
      </p:sp>
      <p:cxnSp>
        <p:nvCxnSpPr>
          <p:cNvPr id="6" name="Conector recto de flecha 20"/>
          <p:cNvCxnSpPr/>
          <p:nvPr/>
        </p:nvCxnSpPr>
        <p:spPr>
          <a:xfrm flipV="1">
            <a:off x="450376" y="698047"/>
            <a:ext cx="8229600" cy="17167"/>
          </a:xfrm>
          <a:prstGeom prst="straightConnector1">
            <a:avLst/>
          </a:prstGeom>
          <a:ln>
            <a:solidFill>
              <a:schemeClr val="tx1">
                <a:lumMod val="85000"/>
                <a:lumOff val="1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8" name="Elipse 23"/>
          <p:cNvSpPr/>
          <p:nvPr/>
        </p:nvSpPr>
        <p:spPr>
          <a:xfrm>
            <a:off x="3698240" y="528480"/>
            <a:ext cx="325120" cy="339134"/>
          </a:xfrm>
          <a:prstGeom prst="ellipse">
            <a:avLst/>
          </a:prstGeom>
          <a:solidFill>
            <a:srgbClr val="AFC6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solidFill>
                <a:prstClr val="white"/>
              </a:solidFill>
            </a:endParaRPr>
          </a:p>
        </p:txBody>
      </p:sp>
      <p:sp>
        <p:nvSpPr>
          <p:cNvPr id="9" name="Marcador de contenido 2"/>
          <p:cNvSpPr txBox="1">
            <a:spLocks/>
          </p:cNvSpPr>
          <p:nvPr/>
        </p:nvSpPr>
        <p:spPr>
          <a:xfrm>
            <a:off x="3982719" y="336141"/>
            <a:ext cx="4806439" cy="396240"/>
          </a:xfrm>
          <a:prstGeom prst="rect">
            <a:avLst/>
          </a:prstGeom>
        </p:spPr>
        <p:txBody>
          <a:bodyPr vert="horz" lIns="91440" tIns="45720" rIns="91440" bIns="45720" rtlCol="0">
            <a:noAutofit/>
          </a:bodyPr>
          <a:lstStyle>
            <a:lvl1pPr indent="0">
              <a:spcBef>
                <a:spcPct val="20000"/>
              </a:spcBef>
              <a:buFont typeface="Arial"/>
              <a:buNone/>
              <a:defRPr sz="2400">
                <a:solidFill>
                  <a:schemeClr val="tx1">
                    <a:lumMod val="85000"/>
                    <a:lumOff val="15000"/>
                  </a:schemeClr>
                </a:solidFill>
                <a:latin typeface="Helvetica Neue Light"/>
                <a:cs typeface="Helvetica Neue Light"/>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s-ES" sz="2000" dirty="0" smtClean="0">
                <a:solidFill>
                  <a:prstClr val="black">
                    <a:lumMod val="85000"/>
                    <a:lumOff val="15000"/>
                  </a:prstClr>
                </a:solidFill>
                <a:latin typeface="Helvetica Neue "/>
              </a:rPr>
              <a:t>REQUERIMIENTO PARA DECLARAR</a:t>
            </a:r>
          </a:p>
          <a:p>
            <a:pPr algn="ctr"/>
            <a:r>
              <a:rPr lang="es-ES" sz="2000" dirty="0" smtClean="0">
                <a:solidFill>
                  <a:prstClr val="black">
                    <a:lumMod val="85000"/>
                    <a:lumOff val="15000"/>
                  </a:prstClr>
                </a:solidFill>
                <a:latin typeface="Helvetica Neue "/>
              </a:rPr>
              <a:t>O CORREGIR</a:t>
            </a:r>
            <a:endParaRPr lang="es-ES" sz="2000" dirty="0">
              <a:solidFill>
                <a:prstClr val="black">
                  <a:lumMod val="85000"/>
                  <a:lumOff val="15000"/>
                </a:prstClr>
              </a:solidFill>
              <a:latin typeface="Helvetica Neue "/>
            </a:endParaRPr>
          </a:p>
        </p:txBody>
      </p:sp>
      <p:sp>
        <p:nvSpPr>
          <p:cNvPr id="10" name="Elipse 9"/>
          <p:cNvSpPr/>
          <p:nvPr/>
        </p:nvSpPr>
        <p:spPr>
          <a:xfrm>
            <a:off x="3695865" y="530666"/>
            <a:ext cx="325120" cy="339134"/>
          </a:xfrm>
          <a:prstGeom prst="ellipse">
            <a:avLst/>
          </a:prstGeom>
          <a:solidFill>
            <a:srgbClr val="002060"/>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s-ES" dirty="0">
              <a:solidFill>
                <a:prstClr val="white"/>
              </a:solidFill>
            </a:endParaRPr>
          </a:p>
        </p:txBody>
      </p:sp>
    </p:spTree>
    <p:extLst>
      <p:ext uri="{BB962C8B-B14F-4D97-AF65-F5344CB8AC3E}">
        <p14:creationId xmlns:p14="http://schemas.microsoft.com/office/powerpoint/2010/main" val="2289592702"/>
      </p:ext>
    </p:extLst>
  </p:cSld>
  <p:clrMapOvr>
    <a:masterClrMapping/>
  </p:clrMapOvr>
  <mc:AlternateContent xmlns:mc="http://schemas.openxmlformats.org/markup-compatibility/2006" xmlns:p14="http://schemas.microsoft.com/office/powerpoint/2010/main">
    <mc:Choice Requires="p14">
      <p:transition spd="slow" p14:dur="1200">
        <p:push/>
      </p:transition>
    </mc:Choice>
    <mc:Fallback xmlns="">
      <p:transition spd="slow">
        <p:push/>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97519" y="1170605"/>
            <a:ext cx="8393374" cy="5109091"/>
          </a:xfrm>
          <a:prstGeom prst="rect">
            <a:avLst/>
          </a:prstGeom>
        </p:spPr>
        <p:txBody>
          <a:bodyPr wrap="square">
            <a:spAutoFit/>
          </a:bodyPr>
          <a:lstStyle/>
          <a:p>
            <a:pPr algn="just"/>
            <a:r>
              <a:rPr lang="es-CO" sz="2800" b="1" dirty="0" smtClean="0">
                <a:latin typeface="Arial" pitchFamily="34" charset="0"/>
                <a:cs typeface="Arial" pitchFamily="34" charset="0"/>
              </a:rPr>
              <a:t>Contiene</a:t>
            </a:r>
          </a:p>
          <a:p>
            <a:pPr marL="285750" indent="-285750" algn="just">
              <a:buFont typeface="Wingdings" panose="05000000000000000000" pitchFamily="2" charset="2"/>
              <a:buChar char="v"/>
            </a:pPr>
            <a:endParaRPr lang="es-CO" b="1" dirty="0">
              <a:latin typeface="Arial" pitchFamily="34" charset="0"/>
              <a:cs typeface="Arial" pitchFamily="34" charset="0"/>
            </a:endParaRPr>
          </a:p>
          <a:p>
            <a:pPr marL="342900" indent="-342900" algn="just">
              <a:buFont typeface="Courier New" panose="02070309020205020404" pitchFamily="49" charset="0"/>
              <a:buChar char="o"/>
            </a:pPr>
            <a:r>
              <a:rPr lang="es-CO" sz="2000" dirty="0" smtClean="0">
                <a:latin typeface="Arial" pitchFamily="34" charset="0"/>
                <a:cs typeface="Arial" pitchFamily="34" charset="0"/>
              </a:rPr>
              <a:t>Normas que otorgan competencia a la UGPP para realizar Proceso de Determinación</a:t>
            </a:r>
          </a:p>
          <a:p>
            <a:pPr marL="342900" indent="-342900" algn="just">
              <a:buFont typeface="Courier New" panose="02070309020205020404" pitchFamily="49" charset="0"/>
              <a:buChar char="o"/>
            </a:pPr>
            <a:endParaRPr lang="es-CO" sz="2000" dirty="0" smtClean="0">
              <a:latin typeface="Arial" pitchFamily="34" charset="0"/>
              <a:cs typeface="Arial" pitchFamily="34" charset="0"/>
            </a:endParaRPr>
          </a:p>
          <a:p>
            <a:pPr marL="342900" indent="-342900" algn="just">
              <a:buFont typeface="Courier New" panose="02070309020205020404" pitchFamily="49" charset="0"/>
              <a:buChar char="o"/>
            </a:pPr>
            <a:r>
              <a:rPr lang="es-CO" sz="2000" dirty="0" smtClean="0">
                <a:latin typeface="Arial" pitchFamily="34" charset="0"/>
                <a:cs typeface="Arial" pitchFamily="34" charset="0"/>
              </a:rPr>
              <a:t>Antecedentes de lo actuado dentro del expediente.</a:t>
            </a:r>
          </a:p>
          <a:p>
            <a:pPr marL="342900" indent="-342900" algn="just">
              <a:buFont typeface="Courier New" panose="02070309020205020404" pitchFamily="49" charset="0"/>
              <a:buChar char="o"/>
            </a:pPr>
            <a:endParaRPr lang="es-CO" sz="2000" dirty="0" smtClean="0">
              <a:latin typeface="Arial" pitchFamily="34" charset="0"/>
              <a:cs typeface="Arial" pitchFamily="34" charset="0"/>
            </a:endParaRPr>
          </a:p>
          <a:p>
            <a:pPr marL="342900" indent="-342900" algn="just">
              <a:buFont typeface="Courier New" panose="02070309020205020404" pitchFamily="49" charset="0"/>
              <a:buChar char="o"/>
            </a:pPr>
            <a:r>
              <a:rPr lang="es-CO" sz="2000" dirty="0" smtClean="0">
                <a:latin typeface="Arial" pitchFamily="34" charset="0"/>
                <a:cs typeface="Arial" pitchFamily="34" charset="0"/>
              </a:rPr>
              <a:t>Conceptos de nómina o de los ingresos tomados para calcular el IBC.</a:t>
            </a:r>
          </a:p>
          <a:p>
            <a:pPr marL="342900" indent="-342900" algn="just">
              <a:buFont typeface="Courier New" panose="02070309020205020404" pitchFamily="49" charset="0"/>
              <a:buChar char="o"/>
            </a:pPr>
            <a:endParaRPr lang="es-CO" sz="2000" dirty="0" smtClean="0">
              <a:latin typeface="Arial" pitchFamily="34" charset="0"/>
              <a:cs typeface="Arial" pitchFamily="34" charset="0"/>
            </a:endParaRPr>
          </a:p>
          <a:p>
            <a:pPr marL="342900" indent="-342900" algn="just">
              <a:buFont typeface="Courier New" panose="02070309020205020404" pitchFamily="49" charset="0"/>
              <a:buChar char="o"/>
            </a:pPr>
            <a:r>
              <a:rPr lang="es-CO" sz="2000" dirty="0" smtClean="0">
                <a:latin typeface="Arial" pitchFamily="34" charset="0"/>
                <a:cs typeface="Arial" pitchFamily="34" charset="0"/>
              </a:rPr>
              <a:t>Resultado de la fiscalización indicando conductas que generan ajustes </a:t>
            </a:r>
            <a:r>
              <a:rPr lang="es-CO" sz="2000" b="1" i="1" dirty="0" smtClean="0">
                <a:solidFill>
                  <a:srgbClr val="002060"/>
                </a:solidFill>
                <a:latin typeface="Arial" pitchFamily="34" charset="0"/>
                <a:cs typeface="Arial" pitchFamily="34" charset="0"/>
              </a:rPr>
              <a:t>(omisión, inexactitud, mora).</a:t>
            </a:r>
          </a:p>
          <a:p>
            <a:pPr marL="342900" indent="-342900" algn="just">
              <a:buFont typeface="Courier New" panose="02070309020205020404" pitchFamily="49" charset="0"/>
              <a:buChar char="o"/>
            </a:pPr>
            <a:endParaRPr lang="es-CO" sz="2000" dirty="0" smtClean="0">
              <a:latin typeface="Arial" pitchFamily="34" charset="0"/>
              <a:cs typeface="Arial" pitchFamily="34" charset="0"/>
            </a:endParaRPr>
          </a:p>
          <a:p>
            <a:pPr marL="342900" indent="-342900" algn="just">
              <a:buFont typeface="Courier New" panose="02070309020205020404" pitchFamily="49" charset="0"/>
              <a:buChar char="o"/>
            </a:pPr>
            <a:r>
              <a:rPr lang="es-CO" sz="2000" dirty="0" smtClean="0">
                <a:latin typeface="Arial" pitchFamily="34" charset="0"/>
                <a:cs typeface="Arial" pitchFamily="34" charset="0"/>
              </a:rPr>
              <a:t>Resumen de los valores determinados por concepto de cada ajuste.</a:t>
            </a:r>
          </a:p>
          <a:p>
            <a:pPr marL="342900" indent="-342900" algn="just">
              <a:buFont typeface="Courier New" panose="02070309020205020404" pitchFamily="49" charset="0"/>
              <a:buChar char="o"/>
            </a:pPr>
            <a:endParaRPr lang="es-CO" sz="2000" dirty="0" smtClean="0">
              <a:latin typeface="Arial" pitchFamily="34" charset="0"/>
              <a:cs typeface="Arial" pitchFamily="34" charset="0"/>
            </a:endParaRPr>
          </a:p>
          <a:p>
            <a:pPr marL="342900" indent="-342900" algn="just">
              <a:buFont typeface="Courier New" panose="02070309020205020404" pitchFamily="49" charset="0"/>
              <a:buChar char="o"/>
            </a:pPr>
            <a:r>
              <a:rPr lang="es-CO" sz="2000" dirty="0" smtClean="0">
                <a:latin typeface="Arial" pitchFamily="34" charset="0"/>
                <a:cs typeface="Arial" pitchFamily="34" charset="0"/>
              </a:rPr>
              <a:t>Explicación de las conductas del aportante e indicación del plazo para responder.</a:t>
            </a:r>
            <a:endParaRPr lang="es-CO" sz="2000" b="1" dirty="0">
              <a:latin typeface="Arial" pitchFamily="34" charset="0"/>
              <a:cs typeface="Arial" pitchFamily="34" charset="0"/>
            </a:endParaRPr>
          </a:p>
        </p:txBody>
      </p:sp>
      <p:sp>
        <p:nvSpPr>
          <p:cNvPr id="6" name="5 Rectángulo"/>
          <p:cNvSpPr/>
          <p:nvPr/>
        </p:nvSpPr>
        <p:spPr>
          <a:xfrm>
            <a:off x="952393" y="5950712"/>
            <a:ext cx="7450124" cy="1477328"/>
          </a:xfrm>
          <a:prstGeom prst="rect">
            <a:avLst/>
          </a:prstGeom>
        </p:spPr>
        <p:txBody>
          <a:bodyPr wrap="square">
            <a:spAutoFit/>
          </a:bodyPr>
          <a:lstStyle/>
          <a:p>
            <a:pPr algn="just"/>
            <a:endParaRPr lang="es-CO" sz="2400" b="1" dirty="0" smtClean="0">
              <a:latin typeface="Arial" pitchFamily="34" charset="0"/>
              <a:cs typeface="Arial" pitchFamily="34" charset="0"/>
            </a:endParaRPr>
          </a:p>
          <a:p>
            <a:pPr algn="just"/>
            <a:endParaRPr lang="es-CO" sz="2400" b="1" i="1" dirty="0">
              <a:latin typeface="Arial" pitchFamily="34" charset="0"/>
              <a:cs typeface="Arial" pitchFamily="34" charset="0"/>
            </a:endParaRPr>
          </a:p>
          <a:p>
            <a:pPr algn="just"/>
            <a:endParaRPr lang="es-CO" sz="2400" b="1" dirty="0" smtClean="0">
              <a:latin typeface="Arial" pitchFamily="34" charset="0"/>
              <a:cs typeface="Arial" pitchFamily="34" charset="0"/>
            </a:endParaRPr>
          </a:p>
          <a:p>
            <a:pPr algn="just"/>
            <a:endParaRPr lang="es-CO" b="1" dirty="0">
              <a:latin typeface="Arial" pitchFamily="34" charset="0"/>
              <a:cs typeface="Arial" pitchFamily="34" charset="0"/>
            </a:endParaRPr>
          </a:p>
        </p:txBody>
      </p:sp>
      <p:cxnSp>
        <p:nvCxnSpPr>
          <p:cNvPr id="8" name="Conector recto de flecha 20"/>
          <p:cNvCxnSpPr/>
          <p:nvPr/>
        </p:nvCxnSpPr>
        <p:spPr>
          <a:xfrm flipV="1">
            <a:off x="450376" y="698047"/>
            <a:ext cx="8229600" cy="17167"/>
          </a:xfrm>
          <a:prstGeom prst="straightConnector1">
            <a:avLst/>
          </a:prstGeom>
          <a:ln>
            <a:solidFill>
              <a:schemeClr val="tx1">
                <a:lumMod val="85000"/>
                <a:lumOff val="1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9" name="Elipse 23"/>
          <p:cNvSpPr/>
          <p:nvPr/>
        </p:nvSpPr>
        <p:spPr>
          <a:xfrm>
            <a:off x="3698240" y="528480"/>
            <a:ext cx="325120" cy="339134"/>
          </a:xfrm>
          <a:prstGeom prst="ellipse">
            <a:avLst/>
          </a:prstGeom>
          <a:solidFill>
            <a:srgbClr val="AFC6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solidFill>
                <a:prstClr val="white"/>
              </a:solidFill>
            </a:endParaRPr>
          </a:p>
        </p:txBody>
      </p:sp>
      <p:sp>
        <p:nvSpPr>
          <p:cNvPr id="10" name="Marcador de contenido 2"/>
          <p:cNvSpPr txBox="1">
            <a:spLocks/>
          </p:cNvSpPr>
          <p:nvPr/>
        </p:nvSpPr>
        <p:spPr>
          <a:xfrm>
            <a:off x="3982719" y="336141"/>
            <a:ext cx="4806439" cy="396240"/>
          </a:xfrm>
          <a:prstGeom prst="rect">
            <a:avLst/>
          </a:prstGeom>
        </p:spPr>
        <p:txBody>
          <a:bodyPr vert="horz" lIns="91440" tIns="45720" rIns="91440" bIns="45720" rtlCol="0">
            <a:noAutofit/>
          </a:bodyPr>
          <a:lstStyle>
            <a:lvl1pPr indent="0">
              <a:spcBef>
                <a:spcPct val="20000"/>
              </a:spcBef>
              <a:buFont typeface="Arial"/>
              <a:buNone/>
              <a:defRPr sz="2400">
                <a:solidFill>
                  <a:schemeClr val="tx1">
                    <a:lumMod val="85000"/>
                    <a:lumOff val="15000"/>
                  </a:schemeClr>
                </a:solidFill>
                <a:latin typeface="Helvetica Neue Light"/>
                <a:cs typeface="Helvetica Neue Light"/>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s-ES" sz="2000" dirty="0" smtClean="0">
                <a:solidFill>
                  <a:prstClr val="black">
                    <a:lumMod val="85000"/>
                    <a:lumOff val="15000"/>
                  </a:prstClr>
                </a:solidFill>
                <a:latin typeface="Helvetica Neue "/>
              </a:rPr>
              <a:t>REQUERIMIENTO PARA DECLARAR</a:t>
            </a:r>
          </a:p>
          <a:p>
            <a:pPr algn="ctr"/>
            <a:r>
              <a:rPr lang="es-ES" sz="2000" dirty="0" smtClean="0">
                <a:solidFill>
                  <a:prstClr val="black">
                    <a:lumMod val="85000"/>
                    <a:lumOff val="15000"/>
                  </a:prstClr>
                </a:solidFill>
                <a:latin typeface="Helvetica Neue "/>
              </a:rPr>
              <a:t>O CORREGIR</a:t>
            </a:r>
            <a:endParaRPr lang="es-ES" sz="2000" dirty="0">
              <a:solidFill>
                <a:prstClr val="black">
                  <a:lumMod val="85000"/>
                  <a:lumOff val="15000"/>
                </a:prstClr>
              </a:solidFill>
              <a:latin typeface="Helvetica Neue "/>
            </a:endParaRPr>
          </a:p>
        </p:txBody>
      </p:sp>
      <p:sp>
        <p:nvSpPr>
          <p:cNvPr id="11" name="Elipse 9"/>
          <p:cNvSpPr/>
          <p:nvPr/>
        </p:nvSpPr>
        <p:spPr>
          <a:xfrm>
            <a:off x="3695865" y="530666"/>
            <a:ext cx="325120" cy="339134"/>
          </a:xfrm>
          <a:prstGeom prst="ellipse">
            <a:avLst/>
          </a:prstGeom>
          <a:solidFill>
            <a:srgbClr val="002060"/>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s-ES" dirty="0">
              <a:solidFill>
                <a:prstClr val="white"/>
              </a:solidFill>
            </a:endParaRPr>
          </a:p>
        </p:txBody>
      </p:sp>
    </p:spTree>
    <p:extLst>
      <p:ext uri="{BB962C8B-B14F-4D97-AF65-F5344CB8AC3E}">
        <p14:creationId xmlns:p14="http://schemas.microsoft.com/office/powerpoint/2010/main" val="641542744"/>
      </p:ext>
    </p:extLst>
  </p:cSld>
  <p:clrMapOvr>
    <a:masterClrMapping/>
  </p:clrMapOvr>
  <mc:AlternateContent xmlns:mc="http://schemas.openxmlformats.org/markup-compatibility/2006" xmlns:p14="http://schemas.microsoft.com/office/powerpoint/2010/main">
    <mc:Choice Requires="p14">
      <p:transition spd="slow" p14:dur="1200">
        <p:push/>
      </p:transition>
    </mc:Choice>
    <mc:Fallback xmlns="">
      <p:transition spd="slow">
        <p:push/>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50376" y="1181447"/>
            <a:ext cx="8229600" cy="5478423"/>
          </a:xfrm>
          <a:prstGeom prst="rect">
            <a:avLst/>
          </a:prstGeom>
        </p:spPr>
        <p:txBody>
          <a:bodyPr wrap="square">
            <a:spAutoFit/>
          </a:bodyPr>
          <a:lstStyle/>
          <a:p>
            <a:pPr algn="just"/>
            <a:r>
              <a:rPr lang="es-CO" sz="2400" b="1" dirty="0" smtClean="0">
                <a:latin typeface="Arial" panose="020B0604020202020204" pitchFamily="34" charset="0"/>
                <a:cs typeface="Arial" panose="020B0604020202020204" pitchFamily="34" charset="0"/>
              </a:rPr>
              <a:t>¿Cuál es el término para responder el Requerimiento </a:t>
            </a:r>
            <a:r>
              <a:rPr lang="es-CO" sz="2400" b="1" dirty="0">
                <a:latin typeface="Arial" panose="020B0604020202020204" pitchFamily="34" charset="0"/>
                <a:cs typeface="Arial" panose="020B0604020202020204" pitchFamily="34" charset="0"/>
              </a:rPr>
              <a:t>para Declarar y/o </a:t>
            </a:r>
            <a:r>
              <a:rPr lang="es-CO" sz="2400" b="1" dirty="0" smtClean="0">
                <a:latin typeface="Arial" panose="020B0604020202020204" pitchFamily="34" charset="0"/>
                <a:cs typeface="Arial" panose="020B0604020202020204" pitchFamily="34" charset="0"/>
              </a:rPr>
              <a:t>Corregir  </a:t>
            </a:r>
          </a:p>
          <a:p>
            <a:pPr algn="just"/>
            <a:endParaRPr lang="es-CO" sz="1100" b="1"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CO" sz="2400" b="1"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mes calendario NO prorrogable </a:t>
            </a:r>
            <a:r>
              <a:rPr lang="es-CO" sz="2400" dirty="0" smtClean="0">
                <a:latin typeface="Arial" panose="020B0604020202020204" pitchFamily="34" charset="0"/>
                <a:cs typeface="Arial" panose="020B0604020202020204" pitchFamily="34" charset="0"/>
              </a:rPr>
              <a:t>contado a partir de la fecha de notificación. </a:t>
            </a:r>
            <a:r>
              <a:rPr lang="es-CO" sz="2400" b="1"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Plazo establecido por Ley</a:t>
            </a:r>
            <a:r>
              <a:rPr lang="es-CO" sz="2400" dirty="0" smtClean="0">
                <a:latin typeface="Arial" panose="020B0604020202020204" pitchFamily="34" charset="0"/>
                <a:cs typeface="Arial" panose="020B0604020202020204" pitchFamily="34" charset="0"/>
              </a:rPr>
              <a:t>, no es potestad de la administración modificarlo.</a:t>
            </a:r>
            <a:endParaRPr lang="es-CO" sz="2400" dirty="0">
              <a:latin typeface="Arial" panose="020B0604020202020204" pitchFamily="34" charset="0"/>
              <a:cs typeface="Arial" panose="020B0604020202020204" pitchFamily="34" charset="0"/>
            </a:endParaRPr>
          </a:p>
          <a:p>
            <a:pPr algn="just"/>
            <a:endParaRPr lang="es-CO" sz="2000" b="1" dirty="0" smtClean="0">
              <a:latin typeface="Arial" panose="020B0604020202020204" pitchFamily="34" charset="0"/>
              <a:cs typeface="Arial" panose="020B0604020202020204" pitchFamily="34" charset="0"/>
            </a:endParaRPr>
          </a:p>
          <a:p>
            <a:pPr algn="just"/>
            <a:endParaRPr lang="es-CO" sz="2000" b="1" dirty="0" smtClean="0">
              <a:latin typeface="Arial" panose="020B0604020202020204" pitchFamily="34" charset="0"/>
              <a:cs typeface="Arial" panose="020B0604020202020204" pitchFamily="34" charset="0"/>
            </a:endParaRPr>
          </a:p>
          <a:p>
            <a:pPr algn="just"/>
            <a:r>
              <a:rPr lang="es-CO" sz="2400" b="1" dirty="0" smtClean="0">
                <a:latin typeface="Arial" panose="020B0604020202020204" pitchFamily="34" charset="0"/>
                <a:cs typeface="Arial" panose="020B0604020202020204" pitchFamily="34" charset="0"/>
              </a:rPr>
              <a:t>¿Qué </a:t>
            </a:r>
            <a:r>
              <a:rPr lang="es-CO" sz="2400" b="1" dirty="0">
                <a:latin typeface="Arial" panose="020B0604020202020204" pitchFamily="34" charset="0"/>
                <a:cs typeface="Arial" panose="020B0604020202020204" pitchFamily="34" charset="0"/>
              </a:rPr>
              <a:t>debe hacer </a:t>
            </a:r>
            <a:r>
              <a:rPr lang="es-CO" sz="2400" b="1" dirty="0" smtClean="0">
                <a:latin typeface="Arial" panose="020B0604020202020204" pitchFamily="34" charset="0"/>
                <a:cs typeface="Arial" panose="020B0604020202020204" pitchFamily="34" charset="0"/>
              </a:rPr>
              <a:t>el aportante que </a:t>
            </a:r>
            <a:r>
              <a:rPr lang="es-CO" sz="2400" b="1" dirty="0">
                <a:latin typeface="Arial" panose="020B0604020202020204" pitchFamily="34" charset="0"/>
                <a:cs typeface="Arial" panose="020B0604020202020204" pitchFamily="34" charset="0"/>
              </a:rPr>
              <a:t>recibe un Requerimiento para Declarar y/o </a:t>
            </a:r>
            <a:r>
              <a:rPr lang="es-CO" sz="2400" b="1" dirty="0" smtClean="0">
                <a:latin typeface="Arial" panose="020B0604020202020204" pitchFamily="34" charset="0"/>
                <a:cs typeface="Arial" panose="020B0604020202020204" pitchFamily="34" charset="0"/>
              </a:rPr>
              <a:t>Corregir? </a:t>
            </a:r>
          </a:p>
          <a:p>
            <a:pPr algn="just"/>
            <a:endParaRPr lang="es-CO" sz="1100" b="1"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CO" sz="2400" b="1"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Responder por </a:t>
            </a:r>
            <a:r>
              <a:rPr lang="es-CO" sz="24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escrito</a:t>
            </a:r>
            <a:r>
              <a:rPr lang="es-CO" sz="2400" dirty="0">
                <a:latin typeface="Arial" panose="020B0604020202020204" pitchFamily="34" charset="0"/>
                <a:cs typeface="Arial" panose="020B0604020202020204" pitchFamily="34" charset="0"/>
              </a:rPr>
              <a:t>, dentro del mes siguiente a la fecha </a:t>
            </a:r>
            <a:r>
              <a:rPr lang="es-CO" sz="2400" dirty="0" smtClean="0">
                <a:latin typeface="Arial" panose="020B0604020202020204" pitchFamily="34" charset="0"/>
                <a:cs typeface="Arial" panose="020B0604020202020204" pitchFamily="34" charset="0"/>
              </a:rPr>
              <a:t>de notificación del </a:t>
            </a:r>
            <a:r>
              <a:rPr lang="es-CO" sz="2400" dirty="0">
                <a:latin typeface="Arial" panose="020B0604020202020204" pitchFamily="34" charset="0"/>
                <a:cs typeface="Arial" panose="020B0604020202020204" pitchFamily="34" charset="0"/>
              </a:rPr>
              <a:t>acto administrativo, </a:t>
            </a:r>
            <a:r>
              <a:rPr lang="es-CO" sz="2400" b="1" dirty="0">
                <a:solidFill>
                  <a:srgbClr val="002060"/>
                </a:solidFill>
                <a:latin typeface="Arial" panose="020B0604020202020204" pitchFamily="34" charset="0"/>
                <a:cs typeface="Arial" panose="020B0604020202020204" pitchFamily="34" charset="0"/>
              </a:rPr>
              <a:t>aceptando </a:t>
            </a:r>
            <a:r>
              <a:rPr lang="es-CO" sz="2400" dirty="0">
                <a:latin typeface="Arial" panose="020B0604020202020204" pitchFamily="34" charset="0"/>
                <a:cs typeface="Arial" panose="020B0604020202020204" pitchFamily="34" charset="0"/>
              </a:rPr>
              <a:t>las modificaciones propuestas o </a:t>
            </a:r>
            <a:r>
              <a:rPr lang="es-CO" sz="2400" b="1" dirty="0">
                <a:solidFill>
                  <a:srgbClr val="002060"/>
                </a:solidFill>
                <a:latin typeface="Arial" panose="020B0604020202020204" pitchFamily="34" charset="0"/>
                <a:cs typeface="Arial" panose="020B0604020202020204" pitchFamily="34" charset="0"/>
              </a:rPr>
              <a:t>ejerciendo su derecho de defensa</a:t>
            </a:r>
            <a:r>
              <a:rPr lang="es-CO" sz="2400" dirty="0">
                <a:latin typeface="Arial" panose="020B0604020202020204" pitchFamily="34" charset="0"/>
                <a:cs typeface="Arial" panose="020B0604020202020204" pitchFamily="34" charset="0"/>
              </a:rPr>
              <a:t> y presentando las pruebas que considere pertinentes</a:t>
            </a:r>
            <a:r>
              <a:rPr lang="es-CO" sz="2400" dirty="0" smtClean="0">
                <a:latin typeface="Arial" panose="020B0604020202020204" pitchFamily="34" charset="0"/>
                <a:cs typeface="Arial" panose="020B0604020202020204" pitchFamily="34" charset="0"/>
              </a:rPr>
              <a:t>.</a:t>
            </a:r>
            <a:endParaRPr lang="es-CO" sz="2000" b="1" dirty="0">
              <a:latin typeface="Arial" pitchFamily="34" charset="0"/>
              <a:cs typeface="Arial" pitchFamily="34" charset="0"/>
            </a:endParaRPr>
          </a:p>
        </p:txBody>
      </p:sp>
      <p:cxnSp>
        <p:nvCxnSpPr>
          <p:cNvPr id="6" name="Conector recto de flecha 20"/>
          <p:cNvCxnSpPr/>
          <p:nvPr/>
        </p:nvCxnSpPr>
        <p:spPr>
          <a:xfrm flipV="1">
            <a:off x="450376" y="698047"/>
            <a:ext cx="8229600" cy="17167"/>
          </a:xfrm>
          <a:prstGeom prst="straightConnector1">
            <a:avLst/>
          </a:prstGeom>
          <a:ln>
            <a:solidFill>
              <a:schemeClr val="tx1">
                <a:lumMod val="85000"/>
                <a:lumOff val="1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8" name="Elipse 23"/>
          <p:cNvSpPr/>
          <p:nvPr/>
        </p:nvSpPr>
        <p:spPr>
          <a:xfrm>
            <a:off x="3698240" y="528480"/>
            <a:ext cx="325120" cy="339134"/>
          </a:xfrm>
          <a:prstGeom prst="ellipse">
            <a:avLst/>
          </a:prstGeom>
          <a:solidFill>
            <a:srgbClr val="AFC6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solidFill>
                <a:prstClr val="white"/>
              </a:solidFill>
            </a:endParaRPr>
          </a:p>
        </p:txBody>
      </p:sp>
      <p:sp>
        <p:nvSpPr>
          <p:cNvPr id="9" name="Marcador de contenido 2"/>
          <p:cNvSpPr txBox="1">
            <a:spLocks/>
          </p:cNvSpPr>
          <p:nvPr/>
        </p:nvSpPr>
        <p:spPr>
          <a:xfrm>
            <a:off x="3982719" y="336141"/>
            <a:ext cx="4806439" cy="396240"/>
          </a:xfrm>
          <a:prstGeom prst="rect">
            <a:avLst/>
          </a:prstGeom>
        </p:spPr>
        <p:txBody>
          <a:bodyPr vert="horz" lIns="91440" tIns="45720" rIns="91440" bIns="45720" rtlCol="0">
            <a:noAutofit/>
          </a:bodyPr>
          <a:lstStyle>
            <a:lvl1pPr indent="0">
              <a:spcBef>
                <a:spcPct val="20000"/>
              </a:spcBef>
              <a:buFont typeface="Arial"/>
              <a:buNone/>
              <a:defRPr sz="2400">
                <a:solidFill>
                  <a:schemeClr val="tx1">
                    <a:lumMod val="85000"/>
                    <a:lumOff val="15000"/>
                  </a:schemeClr>
                </a:solidFill>
                <a:latin typeface="Helvetica Neue Light"/>
                <a:cs typeface="Helvetica Neue Light"/>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s-ES" sz="2000" dirty="0" smtClean="0">
                <a:solidFill>
                  <a:prstClr val="black">
                    <a:lumMod val="85000"/>
                    <a:lumOff val="15000"/>
                  </a:prstClr>
                </a:solidFill>
                <a:latin typeface="Helvetica Neue "/>
              </a:rPr>
              <a:t>REQUERIMIENTO PARA DECLARAR</a:t>
            </a:r>
          </a:p>
          <a:p>
            <a:pPr algn="ctr"/>
            <a:r>
              <a:rPr lang="es-ES" sz="2000" dirty="0" smtClean="0">
                <a:solidFill>
                  <a:prstClr val="black">
                    <a:lumMod val="85000"/>
                    <a:lumOff val="15000"/>
                  </a:prstClr>
                </a:solidFill>
                <a:latin typeface="Helvetica Neue "/>
              </a:rPr>
              <a:t>O CORREGIR</a:t>
            </a:r>
            <a:endParaRPr lang="es-ES" sz="2000" dirty="0">
              <a:solidFill>
                <a:prstClr val="black">
                  <a:lumMod val="85000"/>
                  <a:lumOff val="15000"/>
                </a:prstClr>
              </a:solidFill>
              <a:latin typeface="Helvetica Neue "/>
            </a:endParaRPr>
          </a:p>
        </p:txBody>
      </p:sp>
      <p:sp>
        <p:nvSpPr>
          <p:cNvPr id="10" name="Elipse 9"/>
          <p:cNvSpPr/>
          <p:nvPr/>
        </p:nvSpPr>
        <p:spPr>
          <a:xfrm>
            <a:off x="3695865" y="530666"/>
            <a:ext cx="325120" cy="339134"/>
          </a:xfrm>
          <a:prstGeom prst="ellipse">
            <a:avLst/>
          </a:prstGeom>
          <a:solidFill>
            <a:srgbClr val="002060"/>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s-ES" dirty="0">
              <a:solidFill>
                <a:prstClr val="white"/>
              </a:solidFill>
            </a:endParaRPr>
          </a:p>
        </p:txBody>
      </p:sp>
    </p:spTree>
    <p:extLst>
      <p:ext uri="{BB962C8B-B14F-4D97-AF65-F5344CB8AC3E}">
        <p14:creationId xmlns:p14="http://schemas.microsoft.com/office/powerpoint/2010/main" val="859766212"/>
      </p:ext>
    </p:extLst>
  </p:cSld>
  <p:clrMapOvr>
    <a:masterClrMapping/>
  </p:clrMapOvr>
  <mc:AlternateContent xmlns:mc="http://schemas.openxmlformats.org/markup-compatibility/2006" xmlns:p14="http://schemas.microsoft.com/office/powerpoint/2010/main">
    <mc:Choice Requires="p14">
      <p:transition spd="slow" p14:dur="1200">
        <p:push/>
      </p:transition>
    </mc:Choice>
    <mc:Fallback xmlns="">
      <p:transition spd="slow">
        <p:push/>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93918" y="1678425"/>
            <a:ext cx="8229600" cy="3947234"/>
          </a:xfrm>
          <a:prstGeom prst="rect">
            <a:avLst/>
          </a:prstGeom>
        </p:spPr>
        <p:txBody>
          <a:bodyPr wrap="square">
            <a:spAutoFit/>
          </a:bodyPr>
          <a:lstStyle/>
          <a:p>
            <a:pPr algn="just"/>
            <a:r>
              <a:rPr lang="es-CO" sz="2400" b="1" dirty="0" smtClean="0">
                <a:latin typeface="Arial" panose="020B0604020202020204" pitchFamily="34" charset="0"/>
                <a:cs typeface="Arial" panose="020B0604020202020204" pitchFamily="34" charset="0"/>
              </a:rPr>
              <a:t>¿Qué </a:t>
            </a:r>
            <a:r>
              <a:rPr lang="es-CO" sz="2400" b="1" dirty="0">
                <a:latin typeface="Arial" panose="020B0604020202020204" pitchFamily="34" charset="0"/>
                <a:cs typeface="Arial" panose="020B0604020202020204" pitchFamily="34" charset="0"/>
              </a:rPr>
              <a:t>debe hacer </a:t>
            </a:r>
            <a:r>
              <a:rPr lang="es-CO" sz="2400" b="1" dirty="0" smtClean="0">
                <a:latin typeface="Arial" panose="020B0604020202020204" pitchFamily="34" charset="0"/>
                <a:cs typeface="Arial" panose="020B0604020202020204" pitchFamily="34" charset="0"/>
              </a:rPr>
              <a:t>el aportante que </a:t>
            </a:r>
            <a:r>
              <a:rPr lang="es-CO" sz="2400" b="1" u="sng" dirty="0" smtClean="0">
                <a:solidFill>
                  <a:srgbClr val="002060"/>
                </a:solidFill>
                <a:latin typeface="Arial" panose="020B0604020202020204" pitchFamily="34" charset="0"/>
                <a:cs typeface="Arial" panose="020B0604020202020204" pitchFamily="34" charset="0"/>
              </a:rPr>
              <a:t>acepte</a:t>
            </a:r>
            <a:r>
              <a:rPr lang="es-CO" sz="2400" b="1" dirty="0" smtClean="0">
                <a:latin typeface="Arial" panose="020B0604020202020204" pitchFamily="34" charset="0"/>
                <a:cs typeface="Arial" panose="020B0604020202020204" pitchFamily="34" charset="0"/>
              </a:rPr>
              <a:t> los cargos formulados en el Requerimiento </a:t>
            </a:r>
            <a:r>
              <a:rPr lang="es-CO" sz="2400" b="1" dirty="0">
                <a:latin typeface="Arial" panose="020B0604020202020204" pitchFamily="34" charset="0"/>
                <a:cs typeface="Arial" panose="020B0604020202020204" pitchFamily="34" charset="0"/>
              </a:rPr>
              <a:t>para Declarar y/o </a:t>
            </a:r>
            <a:r>
              <a:rPr lang="es-CO" sz="2400" b="1" dirty="0" smtClean="0">
                <a:latin typeface="Arial" panose="020B0604020202020204" pitchFamily="34" charset="0"/>
                <a:cs typeface="Arial" panose="020B0604020202020204" pitchFamily="34" charset="0"/>
              </a:rPr>
              <a:t>Corregir? </a:t>
            </a:r>
          </a:p>
          <a:p>
            <a:pPr algn="just"/>
            <a:endParaRPr lang="es-CO" sz="2400" b="1" dirty="0" smtClean="0">
              <a:latin typeface="Arial" panose="020B0604020202020204" pitchFamily="34" charset="0"/>
              <a:cs typeface="Arial" panose="020B0604020202020204" pitchFamily="34" charset="0"/>
            </a:endParaRPr>
          </a:p>
          <a:p>
            <a:pPr algn="just"/>
            <a:endParaRPr lang="es-CO" sz="1050" b="1"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CO" sz="2400" dirty="0" smtClean="0">
                <a:latin typeface="Arial" panose="020B0604020202020204" pitchFamily="34" charset="0"/>
                <a:cs typeface="Arial" panose="020B0604020202020204" pitchFamily="34" charset="0"/>
              </a:rPr>
              <a:t>Presentar o corregir dentro del término mencionado las Declaraciones de Autoliquidación de las contribuciones parafiscales con sus </a:t>
            </a:r>
            <a:r>
              <a:rPr lang="es-CO" sz="2400" b="1"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pagos, liquidar los intereses moratorios</a:t>
            </a:r>
            <a:r>
              <a:rPr lang="es-CO" sz="2400" dirty="0" smtClean="0">
                <a:latin typeface="Arial" panose="020B0604020202020204" pitchFamily="34" charset="0"/>
                <a:cs typeface="Arial" panose="020B0604020202020204" pitchFamily="34" charset="0"/>
              </a:rPr>
              <a:t> correspondientes y las sanciones a que hubiere lugar en los términos previstos en el art. 179 de la Ley 1607 de 2012.</a:t>
            </a:r>
          </a:p>
        </p:txBody>
      </p:sp>
      <p:cxnSp>
        <p:nvCxnSpPr>
          <p:cNvPr id="6" name="Conector recto de flecha 20"/>
          <p:cNvCxnSpPr/>
          <p:nvPr/>
        </p:nvCxnSpPr>
        <p:spPr>
          <a:xfrm flipV="1">
            <a:off x="450376" y="698047"/>
            <a:ext cx="8229600" cy="17167"/>
          </a:xfrm>
          <a:prstGeom prst="straightConnector1">
            <a:avLst/>
          </a:prstGeom>
          <a:ln>
            <a:solidFill>
              <a:schemeClr val="tx1">
                <a:lumMod val="85000"/>
                <a:lumOff val="1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8" name="Elipse 23"/>
          <p:cNvSpPr/>
          <p:nvPr/>
        </p:nvSpPr>
        <p:spPr>
          <a:xfrm>
            <a:off x="3698240" y="528480"/>
            <a:ext cx="325120" cy="339134"/>
          </a:xfrm>
          <a:prstGeom prst="ellipse">
            <a:avLst/>
          </a:prstGeom>
          <a:solidFill>
            <a:srgbClr val="AFC6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solidFill>
                <a:prstClr val="white"/>
              </a:solidFill>
            </a:endParaRPr>
          </a:p>
        </p:txBody>
      </p:sp>
      <p:sp>
        <p:nvSpPr>
          <p:cNvPr id="9" name="Marcador de contenido 2"/>
          <p:cNvSpPr txBox="1">
            <a:spLocks/>
          </p:cNvSpPr>
          <p:nvPr/>
        </p:nvSpPr>
        <p:spPr>
          <a:xfrm>
            <a:off x="3982719" y="336141"/>
            <a:ext cx="4806439" cy="396240"/>
          </a:xfrm>
          <a:prstGeom prst="rect">
            <a:avLst/>
          </a:prstGeom>
        </p:spPr>
        <p:txBody>
          <a:bodyPr vert="horz" lIns="91440" tIns="45720" rIns="91440" bIns="45720" rtlCol="0">
            <a:noAutofit/>
          </a:bodyPr>
          <a:lstStyle>
            <a:lvl1pPr indent="0">
              <a:spcBef>
                <a:spcPct val="20000"/>
              </a:spcBef>
              <a:buFont typeface="Arial"/>
              <a:buNone/>
              <a:defRPr sz="2400">
                <a:solidFill>
                  <a:schemeClr val="tx1">
                    <a:lumMod val="85000"/>
                    <a:lumOff val="15000"/>
                  </a:schemeClr>
                </a:solidFill>
                <a:latin typeface="Helvetica Neue Light"/>
                <a:cs typeface="Helvetica Neue Light"/>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s-ES" sz="2000" dirty="0" smtClean="0">
                <a:solidFill>
                  <a:prstClr val="black">
                    <a:lumMod val="85000"/>
                    <a:lumOff val="15000"/>
                  </a:prstClr>
                </a:solidFill>
                <a:latin typeface="Helvetica Neue "/>
              </a:rPr>
              <a:t>REQUERIMIENTO PARA DECLARAR</a:t>
            </a:r>
          </a:p>
          <a:p>
            <a:pPr algn="ctr"/>
            <a:r>
              <a:rPr lang="es-ES" sz="2000" dirty="0" smtClean="0">
                <a:solidFill>
                  <a:prstClr val="black">
                    <a:lumMod val="85000"/>
                    <a:lumOff val="15000"/>
                  </a:prstClr>
                </a:solidFill>
                <a:latin typeface="Helvetica Neue "/>
              </a:rPr>
              <a:t>O CORREGIR</a:t>
            </a:r>
            <a:endParaRPr lang="es-ES" sz="2000" dirty="0">
              <a:solidFill>
                <a:prstClr val="black">
                  <a:lumMod val="85000"/>
                  <a:lumOff val="15000"/>
                </a:prstClr>
              </a:solidFill>
              <a:latin typeface="Helvetica Neue "/>
            </a:endParaRPr>
          </a:p>
        </p:txBody>
      </p:sp>
      <p:sp>
        <p:nvSpPr>
          <p:cNvPr id="10" name="Elipse 9"/>
          <p:cNvSpPr/>
          <p:nvPr/>
        </p:nvSpPr>
        <p:spPr>
          <a:xfrm>
            <a:off x="3695865" y="530666"/>
            <a:ext cx="325120" cy="339134"/>
          </a:xfrm>
          <a:prstGeom prst="ellipse">
            <a:avLst/>
          </a:prstGeom>
          <a:solidFill>
            <a:srgbClr val="002060"/>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s-ES" dirty="0">
              <a:solidFill>
                <a:prstClr val="white"/>
              </a:solidFill>
            </a:endParaRPr>
          </a:p>
        </p:txBody>
      </p:sp>
    </p:spTree>
    <p:extLst>
      <p:ext uri="{BB962C8B-B14F-4D97-AF65-F5344CB8AC3E}">
        <p14:creationId xmlns:p14="http://schemas.microsoft.com/office/powerpoint/2010/main" val="859766212"/>
      </p:ext>
    </p:extLst>
  </p:cSld>
  <p:clrMapOvr>
    <a:masterClrMapping/>
  </p:clrMapOvr>
  <mc:AlternateContent xmlns:mc="http://schemas.openxmlformats.org/markup-compatibility/2006" xmlns:p14="http://schemas.microsoft.com/office/powerpoint/2010/main">
    <mc:Choice Requires="p14">
      <p:transition spd="slow" p14:dur="1200">
        <p:push/>
      </p:transition>
    </mc:Choice>
    <mc:Fallback xmlns="">
      <p:transition spd="slow">
        <p:push/>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52623"/>
        </a:solid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50621" y="2116573"/>
            <a:ext cx="8119519" cy="2030972"/>
          </a:xfrm>
        </p:spPr>
        <p:txBody>
          <a:bodyPr>
            <a:noAutofit/>
          </a:bodyPr>
          <a:lstStyle/>
          <a:p>
            <a:pPr marL="0" indent="0">
              <a:lnSpc>
                <a:spcPct val="80000"/>
              </a:lnSpc>
              <a:buNone/>
            </a:pPr>
            <a:r>
              <a:rPr lang="es-ES" sz="5500" dirty="0" smtClean="0">
                <a:solidFill>
                  <a:schemeClr val="bg1"/>
                </a:solidFill>
                <a:latin typeface="Helvetica Neue "/>
                <a:cs typeface="Helvetica Neue Bold Condensed"/>
              </a:rPr>
              <a:t>Grandes avances del Gobierno a través de la UGPP</a:t>
            </a:r>
          </a:p>
          <a:p>
            <a:pPr marL="0" indent="0">
              <a:lnSpc>
                <a:spcPct val="80000"/>
              </a:lnSpc>
              <a:buNone/>
            </a:pPr>
            <a:endParaRPr lang="es-ES" sz="6000" dirty="0">
              <a:solidFill>
                <a:schemeClr val="bg2"/>
              </a:solidFill>
              <a:latin typeface="Helvetica Neue Bold Condensed"/>
              <a:cs typeface="Helvetica Neue Bold Condensed"/>
            </a:endParaRPr>
          </a:p>
        </p:txBody>
      </p:sp>
    </p:spTree>
    <p:extLst>
      <p:ext uri="{BB962C8B-B14F-4D97-AF65-F5344CB8AC3E}">
        <p14:creationId xmlns:p14="http://schemas.microsoft.com/office/powerpoint/2010/main" val="220400137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50376" y="1213977"/>
            <a:ext cx="8229600" cy="5139869"/>
          </a:xfrm>
          <a:prstGeom prst="rect">
            <a:avLst/>
          </a:prstGeom>
        </p:spPr>
        <p:txBody>
          <a:bodyPr wrap="square">
            <a:spAutoFit/>
          </a:bodyPr>
          <a:lstStyle/>
          <a:p>
            <a:pPr algn="just"/>
            <a:r>
              <a:rPr lang="es-CO" sz="2400" b="1" dirty="0" smtClean="0">
                <a:latin typeface="Arial" panose="020B0604020202020204" pitchFamily="34" charset="0"/>
                <a:cs typeface="Arial" panose="020B0604020202020204" pitchFamily="34" charset="0"/>
              </a:rPr>
              <a:t>¿ Qué sanciones </a:t>
            </a:r>
            <a:r>
              <a:rPr lang="es-CO" sz="2400" b="1" dirty="0">
                <a:latin typeface="Arial" panose="020B0604020202020204" pitchFamily="34" charset="0"/>
                <a:cs typeface="Arial" panose="020B0604020202020204" pitchFamily="34" charset="0"/>
              </a:rPr>
              <a:t>se </a:t>
            </a:r>
            <a:r>
              <a:rPr lang="es-CO" sz="2400" b="1" dirty="0" smtClean="0">
                <a:latin typeface="Arial" panose="020B0604020202020204" pitchFamily="34" charset="0"/>
                <a:cs typeface="Arial" panose="020B0604020202020204" pitchFamily="34" charset="0"/>
              </a:rPr>
              <a:t>liquidan por Declarar </a:t>
            </a:r>
            <a:r>
              <a:rPr lang="es-CO" sz="2400" b="1" dirty="0">
                <a:latin typeface="Arial" panose="020B0604020202020204" pitchFamily="34" charset="0"/>
                <a:cs typeface="Arial" panose="020B0604020202020204" pitchFamily="34" charset="0"/>
              </a:rPr>
              <a:t>o corregir las </a:t>
            </a:r>
            <a:r>
              <a:rPr lang="es-CO" sz="2400" b="1" dirty="0" smtClean="0">
                <a:latin typeface="Arial" panose="020B0604020202020204" pitchFamily="34" charset="0"/>
                <a:cs typeface="Arial" panose="020B0604020202020204" pitchFamily="34" charset="0"/>
              </a:rPr>
              <a:t>autoliquidaciones</a:t>
            </a:r>
            <a:r>
              <a:rPr lang="es-CO" sz="2400" dirty="0" smtClean="0">
                <a:latin typeface="Arial" panose="020B0604020202020204" pitchFamily="34" charset="0"/>
                <a:cs typeface="Arial" panose="020B0604020202020204" pitchFamily="34" charset="0"/>
              </a:rPr>
              <a:t>?</a:t>
            </a:r>
          </a:p>
          <a:p>
            <a:pPr algn="just"/>
            <a:endParaRPr lang="es-CO" sz="1600" dirty="0">
              <a:latin typeface="Arial" panose="020B0604020202020204" pitchFamily="34" charset="0"/>
              <a:cs typeface="Arial" panose="020B0604020202020204" pitchFamily="34" charset="0"/>
            </a:endParaRPr>
          </a:p>
          <a:p>
            <a:pPr algn="just"/>
            <a:r>
              <a:rPr lang="es-CO" sz="2400" dirty="0" smtClean="0">
                <a:latin typeface="Arial" panose="020B0604020202020204" pitchFamily="34" charset="0"/>
                <a:cs typeface="Arial" panose="020B0604020202020204" pitchFamily="34" charset="0"/>
              </a:rPr>
              <a:t>Se liquidan dependiendo de los </a:t>
            </a:r>
            <a:r>
              <a:rPr lang="es-CO" sz="2400" b="1"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tipos de evasión </a:t>
            </a:r>
            <a:r>
              <a:rPr lang="es-CO" sz="2400" dirty="0" smtClean="0">
                <a:latin typeface="Arial" panose="020B0604020202020204" pitchFamily="34" charset="0"/>
                <a:cs typeface="Arial" panose="020B0604020202020204" pitchFamily="34" charset="0"/>
              </a:rPr>
              <a:t>que se determinen en el Requerimiento.</a:t>
            </a:r>
          </a:p>
          <a:p>
            <a:pPr algn="just"/>
            <a:endParaRPr lang="es-CO" sz="2400" dirty="0" smtClean="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CO" sz="2400" b="1"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Sanción por Omisión: </a:t>
            </a:r>
          </a:p>
          <a:p>
            <a:pPr marL="800100" lvl="1" indent="-342900" algn="just">
              <a:buFont typeface="Wingdings" panose="05000000000000000000" pitchFamily="2" charset="2"/>
              <a:buChar char="v"/>
            </a:pPr>
            <a:r>
              <a:rPr lang="es-CO" sz="2000" dirty="0" smtClean="0">
                <a:latin typeface="Arial" panose="020B0604020202020204" pitchFamily="34" charset="0"/>
                <a:cs typeface="Arial" panose="020B0604020202020204" pitchFamily="34" charset="0"/>
              </a:rPr>
              <a:t>Se genera por </a:t>
            </a:r>
            <a:r>
              <a:rPr lang="es-CO" sz="2000" b="1" dirty="0" smtClean="0">
                <a:latin typeface="Arial" panose="020B0604020202020204" pitchFamily="34" charset="0"/>
                <a:cs typeface="Arial" panose="020B0604020202020204" pitchFamily="34" charset="0"/>
              </a:rPr>
              <a:t>omitir la afiliación y/o vinculación y no pago</a:t>
            </a:r>
            <a:r>
              <a:rPr lang="es-CO" sz="2000" dirty="0" smtClean="0">
                <a:latin typeface="Arial" panose="020B0604020202020204" pitchFamily="34" charset="0"/>
                <a:cs typeface="Arial" panose="020B0604020202020204" pitchFamily="34" charset="0"/>
              </a:rPr>
              <a:t> de los aportes al Sistema.</a:t>
            </a:r>
          </a:p>
          <a:p>
            <a:pPr marL="800100" lvl="1" indent="-342900" algn="just">
              <a:buFont typeface="Wingdings" panose="05000000000000000000" pitchFamily="2" charset="2"/>
              <a:buChar char="v"/>
            </a:pPr>
            <a:endParaRPr lang="es-CO" sz="2000" dirty="0" smtClean="0">
              <a:latin typeface="Arial" panose="020B0604020202020204" pitchFamily="34" charset="0"/>
              <a:cs typeface="Arial" panose="020B0604020202020204" pitchFamily="34" charset="0"/>
            </a:endParaRPr>
          </a:p>
          <a:p>
            <a:pPr marL="800100" lvl="1" indent="-342900" algn="just">
              <a:buFont typeface="Wingdings" panose="05000000000000000000" pitchFamily="2" charset="2"/>
              <a:buChar char="v"/>
            </a:pPr>
            <a:r>
              <a:rPr lang="es-CO" sz="2000" dirty="0" smtClean="0">
                <a:latin typeface="Arial" panose="020B0604020202020204" pitchFamily="34" charset="0"/>
                <a:cs typeface="Arial" panose="020B0604020202020204" pitchFamily="34" charset="0"/>
              </a:rPr>
              <a:t>Se </a:t>
            </a:r>
            <a:r>
              <a:rPr lang="es-CO" sz="2000" b="1" dirty="0" smtClean="0">
                <a:latin typeface="Arial" panose="020B0604020202020204" pitchFamily="34" charset="0"/>
                <a:cs typeface="Arial" panose="020B0604020202020204" pitchFamily="34" charset="0"/>
              </a:rPr>
              <a:t>liquida y paga </a:t>
            </a:r>
            <a:r>
              <a:rPr lang="es-CO" sz="2000" dirty="0" smtClean="0">
                <a:latin typeface="Arial" panose="020B0604020202020204" pitchFamily="34" charset="0"/>
                <a:cs typeface="Arial" panose="020B0604020202020204" pitchFamily="34" charset="0"/>
              </a:rPr>
              <a:t>por </a:t>
            </a:r>
            <a:r>
              <a:rPr lang="es-CO" sz="2000" dirty="0">
                <a:latin typeface="Arial" panose="020B0604020202020204" pitchFamily="34" charset="0"/>
                <a:cs typeface="Arial" panose="020B0604020202020204" pitchFamily="34" charset="0"/>
              </a:rPr>
              <a:t>cada mes o fracción de mes de retardo, de acuerdo </a:t>
            </a:r>
            <a:r>
              <a:rPr lang="es-CO" sz="2000" dirty="0" smtClean="0">
                <a:latin typeface="Arial" panose="020B0604020202020204" pitchFamily="34" charset="0"/>
                <a:cs typeface="Arial" panose="020B0604020202020204" pitchFamily="34" charset="0"/>
              </a:rPr>
              <a:t>con el </a:t>
            </a:r>
            <a:r>
              <a:rPr lang="es-CO" sz="2000" b="1" dirty="0" smtClean="0">
                <a:latin typeface="Arial" panose="020B0604020202020204" pitchFamily="34" charset="0"/>
                <a:cs typeface="Arial" panose="020B0604020202020204" pitchFamily="34" charset="0"/>
              </a:rPr>
              <a:t>No. de empleados</a:t>
            </a:r>
          </a:p>
          <a:p>
            <a:pPr marL="800100" lvl="1" indent="-342900" algn="just">
              <a:buFont typeface="Wingdings" panose="05000000000000000000" pitchFamily="2" charset="2"/>
              <a:buChar char="v"/>
            </a:pPr>
            <a:endParaRPr lang="es-CO" sz="2000" b="1" dirty="0" smtClean="0">
              <a:latin typeface="Arial" panose="020B0604020202020204" pitchFamily="34" charset="0"/>
              <a:cs typeface="Arial" panose="020B0604020202020204" pitchFamily="34" charset="0"/>
            </a:endParaRPr>
          </a:p>
          <a:p>
            <a:pPr marL="800100" lvl="1" indent="-342900" algn="just">
              <a:buFont typeface="Wingdings" panose="05000000000000000000" pitchFamily="2" charset="2"/>
              <a:buChar char="v"/>
            </a:pPr>
            <a:r>
              <a:rPr lang="es-CO" sz="2000" b="1" dirty="0" smtClean="0">
                <a:latin typeface="Arial" panose="020B0604020202020204" pitchFamily="34" charset="0"/>
                <a:cs typeface="Arial" panose="020B0604020202020204" pitchFamily="34" charset="0"/>
              </a:rPr>
              <a:t>Aumentará</a:t>
            </a:r>
            <a:r>
              <a:rPr lang="es-CO" sz="2000" dirty="0" smtClean="0">
                <a:latin typeface="Arial" panose="020B0604020202020204" pitchFamily="34" charset="0"/>
                <a:cs typeface="Arial" panose="020B0604020202020204" pitchFamily="34" charset="0"/>
              </a:rPr>
              <a:t> </a:t>
            </a:r>
            <a:r>
              <a:rPr lang="es-CO" sz="2000" dirty="0">
                <a:latin typeface="Arial" panose="020B0604020202020204" pitchFamily="34" charset="0"/>
                <a:cs typeface="Arial" panose="020B0604020202020204" pitchFamily="34" charset="0"/>
              </a:rPr>
              <a:t>si el pago se realiza con </a:t>
            </a:r>
            <a:r>
              <a:rPr lang="es-CO" sz="2000" dirty="0" smtClean="0">
                <a:latin typeface="Arial" panose="020B0604020202020204" pitchFamily="34" charset="0"/>
                <a:cs typeface="Arial" panose="020B0604020202020204" pitchFamily="34" charset="0"/>
              </a:rPr>
              <a:t>el Requerimiento </a:t>
            </a:r>
            <a:r>
              <a:rPr lang="es-CO" sz="2000" dirty="0">
                <a:latin typeface="Arial" panose="020B0604020202020204" pitchFamily="34" charset="0"/>
                <a:cs typeface="Arial" panose="020B0604020202020204" pitchFamily="34" charset="0"/>
              </a:rPr>
              <a:t>para </a:t>
            </a:r>
            <a:r>
              <a:rPr lang="es-CO" sz="2000" dirty="0" smtClean="0">
                <a:latin typeface="Arial" panose="020B0604020202020204" pitchFamily="34" charset="0"/>
                <a:cs typeface="Arial" panose="020B0604020202020204" pitchFamily="34" charset="0"/>
              </a:rPr>
              <a:t>Declarar o con la Liquidación Oficial </a:t>
            </a:r>
            <a:r>
              <a:rPr lang="es-CO" sz="2000" dirty="0">
                <a:latin typeface="Arial" panose="020B0604020202020204" pitchFamily="34" charset="0"/>
                <a:cs typeface="Arial" panose="020B0604020202020204" pitchFamily="34" charset="0"/>
              </a:rPr>
              <a:t>proferida por la </a:t>
            </a:r>
            <a:r>
              <a:rPr lang="es-CO" sz="2000" dirty="0" smtClean="0">
                <a:latin typeface="Arial" panose="020B0604020202020204" pitchFamily="34" charset="0"/>
                <a:cs typeface="Arial" panose="020B0604020202020204" pitchFamily="34" charset="0"/>
              </a:rPr>
              <a:t>UGPP</a:t>
            </a:r>
            <a:endParaRPr lang="es-CO" sz="2000" dirty="0">
              <a:solidFill>
                <a:srgbClr val="FF0000"/>
              </a:solidFill>
              <a:latin typeface="Arial" panose="020B0604020202020204" pitchFamily="34" charset="0"/>
              <a:cs typeface="Arial" panose="020B0604020202020204" pitchFamily="34" charset="0"/>
            </a:endParaRPr>
          </a:p>
        </p:txBody>
      </p:sp>
      <p:cxnSp>
        <p:nvCxnSpPr>
          <p:cNvPr id="6" name="Conector recto de flecha 20"/>
          <p:cNvCxnSpPr/>
          <p:nvPr/>
        </p:nvCxnSpPr>
        <p:spPr>
          <a:xfrm flipV="1">
            <a:off x="450376" y="698047"/>
            <a:ext cx="8229600" cy="17167"/>
          </a:xfrm>
          <a:prstGeom prst="straightConnector1">
            <a:avLst/>
          </a:prstGeom>
          <a:ln>
            <a:solidFill>
              <a:schemeClr val="tx1">
                <a:lumMod val="85000"/>
                <a:lumOff val="1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8" name="Elipse 23"/>
          <p:cNvSpPr/>
          <p:nvPr/>
        </p:nvSpPr>
        <p:spPr>
          <a:xfrm>
            <a:off x="3698240" y="528480"/>
            <a:ext cx="325120" cy="339134"/>
          </a:xfrm>
          <a:prstGeom prst="ellipse">
            <a:avLst/>
          </a:prstGeom>
          <a:solidFill>
            <a:srgbClr val="AFC6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solidFill>
                <a:prstClr val="white"/>
              </a:solidFill>
            </a:endParaRPr>
          </a:p>
        </p:txBody>
      </p:sp>
      <p:sp>
        <p:nvSpPr>
          <p:cNvPr id="9" name="Marcador de contenido 2"/>
          <p:cNvSpPr txBox="1">
            <a:spLocks/>
          </p:cNvSpPr>
          <p:nvPr/>
        </p:nvSpPr>
        <p:spPr>
          <a:xfrm>
            <a:off x="3982719" y="336141"/>
            <a:ext cx="4806439" cy="396240"/>
          </a:xfrm>
          <a:prstGeom prst="rect">
            <a:avLst/>
          </a:prstGeom>
        </p:spPr>
        <p:txBody>
          <a:bodyPr vert="horz" lIns="91440" tIns="45720" rIns="91440" bIns="45720" rtlCol="0">
            <a:noAutofit/>
          </a:bodyPr>
          <a:lstStyle>
            <a:lvl1pPr indent="0">
              <a:spcBef>
                <a:spcPct val="20000"/>
              </a:spcBef>
              <a:buFont typeface="Arial"/>
              <a:buNone/>
              <a:defRPr sz="2400">
                <a:solidFill>
                  <a:schemeClr val="tx1">
                    <a:lumMod val="85000"/>
                    <a:lumOff val="15000"/>
                  </a:schemeClr>
                </a:solidFill>
                <a:latin typeface="Helvetica Neue Light"/>
                <a:cs typeface="Helvetica Neue Light"/>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s-ES" sz="2000" dirty="0" smtClean="0">
                <a:solidFill>
                  <a:prstClr val="black">
                    <a:lumMod val="85000"/>
                    <a:lumOff val="15000"/>
                  </a:prstClr>
                </a:solidFill>
                <a:latin typeface="Helvetica Neue "/>
              </a:rPr>
              <a:t>REQUERIMIENTO PARA DECLARAR</a:t>
            </a:r>
          </a:p>
          <a:p>
            <a:pPr algn="ctr"/>
            <a:r>
              <a:rPr lang="es-ES" sz="2000" dirty="0" smtClean="0">
                <a:solidFill>
                  <a:prstClr val="black">
                    <a:lumMod val="85000"/>
                    <a:lumOff val="15000"/>
                  </a:prstClr>
                </a:solidFill>
                <a:latin typeface="Helvetica Neue "/>
              </a:rPr>
              <a:t>O CORREGIR</a:t>
            </a:r>
            <a:endParaRPr lang="es-ES" sz="2000" dirty="0">
              <a:solidFill>
                <a:prstClr val="black">
                  <a:lumMod val="85000"/>
                  <a:lumOff val="15000"/>
                </a:prstClr>
              </a:solidFill>
              <a:latin typeface="Helvetica Neue "/>
            </a:endParaRPr>
          </a:p>
        </p:txBody>
      </p:sp>
      <p:sp>
        <p:nvSpPr>
          <p:cNvPr id="10" name="Elipse 9"/>
          <p:cNvSpPr/>
          <p:nvPr/>
        </p:nvSpPr>
        <p:spPr>
          <a:xfrm>
            <a:off x="3695865" y="530666"/>
            <a:ext cx="325120" cy="339134"/>
          </a:xfrm>
          <a:prstGeom prst="ellipse">
            <a:avLst/>
          </a:prstGeom>
          <a:solidFill>
            <a:srgbClr val="002060"/>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s-ES" dirty="0">
              <a:solidFill>
                <a:prstClr val="white"/>
              </a:solidFill>
            </a:endParaRPr>
          </a:p>
        </p:txBody>
      </p:sp>
    </p:spTree>
    <p:extLst>
      <p:ext uri="{BB962C8B-B14F-4D97-AF65-F5344CB8AC3E}">
        <p14:creationId xmlns:p14="http://schemas.microsoft.com/office/powerpoint/2010/main" val="2742724728"/>
      </p:ext>
    </p:extLst>
  </p:cSld>
  <p:clrMapOvr>
    <a:masterClrMapping/>
  </p:clrMapOvr>
  <mc:AlternateContent xmlns:mc="http://schemas.openxmlformats.org/markup-compatibility/2006" xmlns:p14="http://schemas.microsoft.com/office/powerpoint/2010/main">
    <mc:Choice Requires="p14">
      <p:transition spd="slow" p14:dur="1200">
        <p:push/>
      </p:transition>
    </mc:Choice>
    <mc:Fallback xmlns="">
      <p:transition spd="slow">
        <p:push/>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ector recto de flecha 20"/>
          <p:cNvCxnSpPr/>
          <p:nvPr/>
        </p:nvCxnSpPr>
        <p:spPr>
          <a:xfrm flipV="1">
            <a:off x="450376" y="698047"/>
            <a:ext cx="8229600" cy="17167"/>
          </a:xfrm>
          <a:prstGeom prst="straightConnector1">
            <a:avLst/>
          </a:prstGeom>
          <a:ln>
            <a:solidFill>
              <a:schemeClr val="tx1">
                <a:lumMod val="85000"/>
                <a:lumOff val="1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8" name="Elipse 23"/>
          <p:cNvSpPr/>
          <p:nvPr/>
        </p:nvSpPr>
        <p:spPr>
          <a:xfrm>
            <a:off x="3698240" y="528480"/>
            <a:ext cx="325120" cy="339134"/>
          </a:xfrm>
          <a:prstGeom prst="ellipse">
            <a:avLst/>
          </a:prstGeom>
          <a:solidFill>
            <a:srgbClr val="AFC6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solidFill>
                <a:prstClr val="white"/>
              </a:solidFill>
            </a:endParaRPr>
          </a:p>
        </p:txBody>
      </p:sp>
      <p:sp>
        <p:nvSpPr>
          <p:cNvPr id="9" name="Marcador de contenido 2"/>
          <p:cNvSpPr txBox="1">
            <a:spLocks/>
          </p:cNvSpPr>
          <p:nvPr/>
        </p:nvSpPr>
        <p:spPr>
          <a:xfrm>
            <a:off x="3982719" y="336141"/>
            <a:ext cx="4806439" cy="396240"/>
          </a:xfrm>
          <a:prstGeom prst="rect">
            <a:avLst/>
          </a:prstGeom>
        </p:spPr>
        <p:txBody>
          <a:bodyPr vert="horz" lIns="91440" tIns="45720" rIns="91440" bIns="45720" rtlCol="0">
            <a:noAutofit/>
          </a:bodyPr>
          <a:lstStyle>
            <a:lvl1pPr indent="0">
              <a:spcBef>
                <a:spcPct val="20000"/>
              </a:spcBef>
              <a:buFont typeface="Arial"/>
              <a:buNone/>
              <a:defRPr sz="2400">
                <a:solidFill>
                  <a:schemeClr val="tx1">
                    <a:lumMod val="85000"/>
                    <a:lumOff val="15000"/>
                  </a:schemeClr>
                </a:solidFill>
                <a:latin typeface="Helvetica Neue Light"/>
                <a:cs typeface="Helvetica Neue Light"/>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s-ES" sz="2000" dirty="0" smtClean="0">
                <a:solidFill>
                  <a:prstClr val="black">
                    <a:lumMod val="85000"/>
                    <a:lumOff val="15000"/>
                  </a:prstClr>
                </a:solidFill>
                <a:latin typeface="Helvetica Neue "/>
              </a:rPr>
              <a:t>REQUERIMIENTO PARA DECLARAR</a:t>
            </a:r>
          </a:p>
          <a:p>
            <a:pPr algn="ctr"/>
            <a:r>
              <a:rPr lang="es-ES" sz="2000" dirty="0" smtClean="0">
                <a:solidFill>
                  <a:prstClr val="black">
                    <a:lumMod val="85000"/>
                    <a:lumOff val="15000"/>
                  </a:prstClr>
                </a:solidFill>
                <a:latin typeface="Helvetica Neue "/>
              </a:rPr>
              <a:t>O CORREGIR</a:t>
            </a:r>
            <a:endParaRPr lang="es-ES" sz="2000" dirty="0">
              <a:solidFill>
                <a:prstClr val="black">
                  <a:lumMod val="85000"/>
                  <a:lumOff val="15000"/>
                </a:prstClr>
              </a:solidFill>
              <a:latin typeface="Helvetica Neue "/>
            </a:endParaRPr>
          </a:p>
        </p:txBody>
      </p:sp>
      <p:sp>
        <p:nvSpPr>
          <p:cNvPr id="10" name="Elipse 9"/>
          <p:cNvSpPr/>
          <p:nvPr/>
        </p:nvSpPr>
        <p:spPr>
          <a:xfrm>
            <a:off x="3695865" y="530666"/>
            <a:ext cx="325120" cy="339134"/>
          </a:xfrm>
          <a:prstGeom prst="ellipse">
            <a:avLst/>
          </a:prstGeom>
          <a:solidFill>
            <a:srgbClr val="002060"/>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s-ES" dirty="0">
              <a:solidFill>
                <a:prstClr val="white"/>
              </a:solidFill>
            </a:endParaRPr>
          </a:p>
        </p:txBody>
      </p:sp>
      <p:pic>
        <p:nvPicPr>
          <p:cNvPr id="7" name="6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376" y="2203903"/>
            <a:ext cx="8432800" cy="3117850"/>
          </a:xfrm>
          <a:prstGeom prst="rect">
            <a:avLst/>
          </a:prstGeom>
        </p:spPr>
      </p:pic>
      <p:sp>
        <p:nvSpPr>
          <p:cNvPr id="2" name="1 CuadroTexto"/>
          <p:cNvSpPr txBox="1"/>
          <p:nvPr/>
        </p:nvSpPr>
        <p:spPr>
          <a:xfrm>
            <a:off x="450376" y="1605501"/>
            <a:ext cx="8338782" cy="584775"/>
          </a:xfrm>
          <a:prstGeom prst="rect">
            <a:avLst/>
          </a:prstGeom>
          <a:noFill/>
        </p:spPr>
        <p:txBody>
          <a:bodyPr wrap="square" rtlCol="0">
            <a:spAutoFit/>
          </a:bodyPr>
          <a:lstStyle/>
          <a:p>
            <a:pPr algn="ctr"/>
            <a:r>
              <a:rPr lang="es-CO" sz="32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Tabla de Sanción por omisión </a:t>
            </a:r>
            <a:endParaRPr lang="es-CO" sz="32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9766212"/>
      </p:ext>
    </p:extLst>
  </p:cSld>
  <p:clrMapOvr>
    <a:masterClrMapping/>
  </p:clrMapOvr>
  <mc:AlternateContent xmlns:mc="http://schemas.openxmlformats.org/markup-compatibility/2006" xmlns:p14="http://schemas.microsoft.com/office/powerpoint/2010/main">
    <mc:Choice Requires="p14">
      <p:transition spd="slow" p14:dur="1200">
        <p:push/>
      </p:transition>
    </mc:Choice>
    <mc:Fallback xmlns="">
      <p:transition spd="slow">
        <p:push/>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50376" y="1184949"/>
            <a:ext cx="8229600" cy="1923604"/>
          </a:xfrm>
          <a:prstGeom prst="rect">
            <a:avLst/>
          </a:prstGeom>
        </p:spPr>
        <p:txBody>
          <a:bodyPr wrap="square">
            <a:spAutoFit/>
          </a:bodyPr>
          <a:lstStyle/>
          <a:p>
            <a:pPr marL="342900" indent="-342900" algn="just">
              <a:buFont typeface="Arial" panose="020B0604020202020204" pitchFamily="34" charset="0"/>
              <a:buChar char="•"/>
            </a:pPr>
            <a:r>
              <a:rPr lang="es-CO" sz="2400" b="1"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Sanción por Inexactitud: </a:t>
            </a:r>
          </a:p>
          <a:p>
            <a:pPr marL="800100" lvl="1" indent="-342900" algn="just">
              <a:buFont typeface="Wingdings" panose="05000000000000000000" pitchFamily="2" charset="2"/>
              <a:buChar char="v"/>
            </a:pPr>
            <a:r>
              <a:rPr lang="es-CO" sz="1900" dirty="0" smtClean="0">
                <a:latin typeface="Arial" panose="020B0604020202020204" pitchFamily="34" charset="0"/>
                <a:cs typeface="Arial" panose="020B0604020202020204" pitchFamily="34" charset="0"/>
              </a:rPr>
              <a:t>El </a:t>
            </a:r>
            <a:r>
              <a:rPr lang="es-CO" sz="1900" dirty="0">
                <a:latin typeface="Arial" panose="020B0604020202020204" pitchFamily="34" charset="0"/>
                <a:cs typeface="Arial" panose="020B0604020202020204" pitchFamily="34" charset="0"/>
              </a:rPr>
              <a:t>aportante que corrija por inexactitud </a:t>
            </a:r>
            <a:r>
              <a:rPr lang="es-CO" sz="1900" dirty="0" smtClean="0">
                <a:latin typeface="Arial" panose="020B0604020202020204" pitchFamily="34" charset="0"/>
                <a:cs typeface="Arial" panose="020B0604020202020204" pitchFamily="34" charset="0"/>
              </a:rPr>
              <a:t>autoliquidaciones </a:t>
            </a:r>
            <a:r>
              <a:rPr lang="es-CO" sz="1900" dirty="0">
                <a:latin typeface="Arial" panose="020B0604020202020204" pitchFamily="34" charset="0"/>
                <a:cs typeface="Arial" panose="020B0604020202020204" pitchFamily="34" charset="0"/>
              </a:rPr>
              <a:t>de las contribuciones parafiscales de la protección social, </a:t>
            </a:r>
            <a:r>
              <a:rPr lang="es-CO" sz="1900" dirty="0" smtClean="0">
                <a:latin typeface="Arial" panose="020B0604020202020204" pitchFamily="34" charset="0"/>
                <a:cs typeface="Arial" panose="020B0604020202020204" pitchFamily="34" charset="0"/>
              </a:rPr>
              <a:t>sin </a:t>
            </a:r>
            <a:r>
              <a:rPr lang="es-CO" sz="1900" dirty="0">
                <a:latin typeface="Arial" panose="020B0604020202020204" pitchFamily="34" charset="0"/>
                <a:cs typeface="Arial" panose="020B0604020202020204" pitchFamily="34" charset="0"/>
              </a:rPr>
              <a:t>que medie </a:t>
            </a:r>
            <a:r>
              <a:rPr lang="es-CO" sz="1900" b="1" dirty="0">
                <a:latin typeface="Arial" panose="020B0604020202020204" pitchFamily="34" charset="0"/>
                <a:cs typeface="Arial" panose="020B0604020202020204" pitchFamily="34" charset="0"/>
              </a:rPr>
              <a:t>R</a:t>
            </a:r>
            <a:r>
              <a:rPr lang="es-CO" sz="1900" b="1" dirty="0" smtClean="0">
                <a:latin typeface="Arial" panose="020B0604020202020204" pitchFamily="34" charset="0"/>
                <a:cs typeface="Arial" panose="020B0604020202020204" pitchFamily="34" charset="0"/>
              </a:rPr>
              <a:t>equerimiento </a:t>
            </a:r>
            <a:r>
              <a:rPr lang="es-CO" sz="1900" b="1" dirty="0">
                <a:latin typeface="Arial" panose="020B0604020202020204" pitchFamily="34" charset="0"/>
                <a:cs typeface="Arial" panose="020B0604020202020204" pitchFamily="34" charset="0"/>
              </a:rPr>
              <a:t>de </a:t>
            </a:r>
            <a:r>
              <a:rPr lang="es-CO" sz="1900" b="1" dirty="0" smtClean="0">
                <a:latin typeface="Arial" panose="020B0604020202020204" pitchFamily="34" charset="0"/>
                <a:cs typeface="Arial" panose="020B0604020202020204" pitchFamily="34" charset="0"/>
              </a:rPr>
              <a:t>Información </a:t>
            </a:r>
            <a:r>
              <a:rPr lang="es-CO" sz="1900" dirty="0">
                <a:latin typeface="Arial" panose="020B0604020202020204" pitchFamily="34" charset="0"/>
                <a:cs typeface="Arial" panose="020B0604020202020204" pitchFamily="34" charset="0"/>
              </a:rPr>
              <a:t>de la UGPP, </a:t>
            </a:r>
            <a:r>
              <a:rPr lang="es-CO" sz="1900" b="1"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debe liquidar y </a:t>
            </a:r>
            <a:r>
              <a:rPr lang="es-CO" sz="19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pagar </a:t>
            </a:r>
            <a:r>
              <a:rPr lang="es-CO" sz="1900" dirty="0">
                <a:latin typeface="Arial" panose="020B0604020202020204" pitchFamily="34" charset="0"/>
                <a:cs typeface="Arial" panose="020B0604020202020204" pitchFamily="34" charset="0"/>
              </a:rPr>
              <a:t>una sanción equivalente al </a:t>
            </a:r>
            <a:r>
              <a:rPr lang="es-CO" sz="1900" b="1" dirty="0">
                <a:latin typeface="Arial" panose="020B0604020202020204" pitchFamily="34" charset="0"/>
                <a:cs typeface="Arial" panose="020B0604020202020204" pitchFamily="34" charset="0"/>
              </a:rPr>
              <a:t>5%</a:t>
            </a:r>
            <a:r>
              <a:rPr lang="es-CO" sz="1900" dirty="0">
                <a:latin typeface="Arial" panose="020B0604020202020204" pitchFamily="34" charset="0"/>
                <a:cs typeface="Arial" panose="020B0604020202020204" pitchFamily="34" charset="0"/>
              </a:rPr>
              <a:t> del mayor valor a pagar </a:t>
            </a:r>
            <a:r>
              <a:rPr lang="es-CO" sz="1900" dirty="0" smtClean="0">
                <a:latin typeface="Arial" panose="020B0604020202020204" pitchFamily="34" charset="0"/>
                <a:cs typeface="Arial" panose="020B0604020202020204" pitchFamily="34" charset="0"/>
              </a:rPr>
              <a:t>que se </a:t>
            </a:r>
            <a:r>
              <a:rPr lang="es-CO" sz="1900" dirty="0">
                <a:latin typeface="Arial" panose="020B0604020202020204" pitchFamily="34" charset="0"/>
                <a:cs typeface="Arial" panose="020B0604020202020204" pitchFamily="34" charset="0"/>
              </a:rPr>
              <a:t>genere entre la corrección y la declaración inicial. </a:t>
            </a:r>
          </a:p>
        </p:txBody>
      </p:sp>
      <p:cxnSp>
        <p:nvCxnSpPr>
          <p:cNvPr id="6" name="Conector recto de flecha 20"/>
          <p:cNvCxnSpPr/>
          <p:nvPr/>
        </p:nvCxnSpPr>
        <p:spPr>
          <a:xfrm flipV="1">
            <a:off x="450376" y="698047"/>
            <a:ext cx="8229600" cy="17167"/>
          </a:xfrm>
          <a:prstGeom prst="straightConnector1">
            <a:avLst/>
          </a:prstGeom>
          <a:ln>
            <a:solidFill>
              <a:schemeClr val="tx1">
                <a:lumMod val="85000"/>
                <a:lumOff val="1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8" name="Elipse 23"/>
          <p:cNvSpPr/>
          <p:nvPr/>
        </p:nvSpPr>
        <p:spPr>
          <a:xfrm>
            <a:off x="3698240" y="528480"/>
            <a:ext cx="325120" cy="339134"/>
          </a:xfrm>
          <a:prstGeom prst="ellipse">
            <a:avLst/>
          </a:prstGeom>
          <a:solidFill>
            <a:srgbClr val="AFC6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solidFill>
                <a:prstClr val="white"/>
              </a:solidFill>
            </a:endParaRPr>
          </a:p>
        </p:txBody>
      </p:sp>
      <p:sp>
        <p:nvSpPr>
          <p:cNvPr id="9" name="Marcador de contenido 2"/>
          <p:cNvSpPr txBox="1">
            <a:spLocks/>
          </p:cNvSpPr>
          <p:nvPr/>
        </p:nvSpPr>
        <p:spPr>
          <a:xfrm>
            <a:off x="3982719" y="336141"/>
            <a:ext cx="4806439" cy="396240"/>
          </a:xfrm>
          <a:prstGeom prst="rect">
            <a:avLst/>
          </a:prstGeom>
        </p:spPr>
        <p:txBody>
          <a:bodyPr vert="horz" lIns="91440" tIns="45720" rIns="91440" bIns="45720" rtlCol="0">
            <a:noAutofit/>
          </a:bodyPr>
          <a:lstStyle>
            <a:lvl1pPr indent="0">
              <a:spcBef>
                <a:spcPct val="20000"/>
              </a:spcBef>
              <a:buFont typeface="Arial"/>
              <a:buNone/>
              <a:defRPr sz="2400">
                <a:solidFill>
                  <a:schemeClr val="tx1">
                    <a:lumMod val="85000"/>
                    <a:lumOff val="15000"/>
                  </a:schemeClr>
                </a:solidFill>
                <a:latin typeface="Helvetica Neue Light"/>
                <a:cs typeface="Helvetica Neue Light"/>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s-ES" sz="2000" dirty="0" smtClean="0">
                <a:solidFill>
                  <a:prstClr val="black">
                    <a:lumMod val="85000"/>
                    <a:lumOff val="15000"/>
                  </a:prstClr>
                </a:solidFill>
                <a:latin typeface="Helvetica Neue "/>
              </a:rPr>
              <a:t>REQUERIMIENTO PARA DECLARAR</a:t>
            </a:r>
          </a:p>
          <a:p>
            <a:pPr algn="ctr"/>
            <a:r>
              <a:rPr lang="es-ES" sz="2000" dirty="0" smtClean="0">
                <a:solidFill>
                  <a:prstClr val="black">
                    <a:lumMod val="85000"/>
                    <a:lumOff val="15000"/>
                  </a:prstClr>
                </a:solidFill>
                <a:latin typeface="Helvetica Neue "/>
              </a:rPr>
              <a:t>O CORREGIR</a:t>
            </a:r>
            <a:endParaRPr lang="es-ES" sz="2000" dirty="0">
              <a:solidFill>
                <a:prstClr val="black">
                  <a:lumMod val="85000"/>
                  <a:lumOff val="15000"/>
                </a:prstClr>
              </a:solidFill>
              <a:latin typeface="Helvetica Neue "/>
            </a:endParaRPr>
          </a:p>
        </p:txBody>
      </p:sp>
      <p:sp>
        <p:nvSpPr>
          <p:cNvPr id="10" name="Elipse 9"/>
          <p:cNvSpPr/>
          <p:nvPr/>
        </p:nvSpPr>
        <p:spPr>
          <a:xfrm>
            <a:off x="3695865" y="530666"/>
            <a:ext cx="325120" cy="339134"/>
          </a:xfrm>
          <a:prstGeom prst="ellipse">
            <a:avLst/>
          </a:prstGeom>
          <a:solidFill>
            <a:srgbClr val="002060"/>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s-ES" dirty="0">
              <a:solidFill>
                <a:prstClr val="white"/>
              </a:solidFill>
            </a:endParaRPr>
          </a:p>
        </p:txBody>
      </p:sp>
      <p:graphicFrame>
        <p:nvGraphicFramePr>
          <p:cNvPr id="2" name="1 Tabla"/>
          <p:cNvGraphicFramePr>
            <a:graphicFrameLocks noGrp="1"/>
          </p:cNvGraphicFramePr>
          <p:nvPr>
            <p:extLst>
              <p:ext uri="{D42A27DB-BD31-4B8C-83A1-F6EECF244321}">
                <p14:modId xmlns:p14="http://schemas.microsoft.com/office/powerpoint/2010/main" val="311751510"/>
              </p:ext>
            </p:extLst>
          </p:nvPr>
        </p:nvGraphicFramePr>
        <p:xfrm>
          <a:off x="1320800" y="3338077"/>
          <a:ext cx="6977062" cy="2879845"/>
        </p:xfrm>
        <a:graphic>
          <a:graphicData uri="http://schemas.openxmlformats.org/drawingml/2006/table">
            <a:tbl>
              <a:tblPr firstRow="1" bandRow="1">
                <a:tableStyleId>{5940675A-B579-460E-94D1-54222C63F5DA}</a:tableStyleId>
              </a:tblPr>
              <a:tblGrid>
                <a:gridCol w="3488531"/>
                <a:gridCol w="3488531"/>
              </a:tblGrid>
              <a:tr h="417286">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CO" sz="1600" b="1" dirty="0" smtClean="0">
                          <a:solidFill>
                            <a:schemeClr val="bg1">
                              <a:lumMod val="95000"/>
                            </a:schemeClr>
                          </a:solidFill>
                          <a:latin typeface="Arial" panose="020B0604020202020204" pitchFamily="34" charset="0"/>
                          <a:cs typeface="Arial" panose="020B0604020202020204" pitchFamily="34" charset="0"/>
                        </a:rPr>
                        <a:t>Momento en que aplica el %</a:t>
                      </a:r>
                    </a:p>
                  </a:txBody>
                  <a:tcPr anchor="ctr">
                    <a:solidFill>
                      <a:schemeClr val="accent5">
                        <a:lumMod val="5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CO" sz="1600" b="1" dirty="0" smtClean="0">
                          <a:solidFill>
                            <a:schemeClr val="bg1">
                              <a:lumMod val="95000"/>
                            </a:schemeClr>
                          </a:solidFill>
                          <a:latin typeface="Arial" panose="020B0604020202020204" pitchFamily="34" charset="0"/>
                          <a:cs typeface="Arial" panose="020B0604020202020204" pitchFamily="34" charset="0"/>
                        </a:rPr>
                        <a:t>% Valor</a:t>
                      </a:r>
                      <a:r>
                        <a:rPr lang="es-CO" sz="1600" b="1" baseline="0" dirty="0" smtClean="0">
                          <a:solidFill>
                            <a:schemeClr val="bg1">
                              <a:lumMod val="95000"/>
                            </a:schemeClr>
                          </a:solidFill>
                          <a:latin typeface="Arial" panose="020B0604020202020204" pitchFamily="34" charset="0"/>
                          <a:cs typeface="Arial" panose="020B0604020202020204" pitchFamily="34" charset="0"/>
                        </a:rPr>
                        <a:t> de la Sanción</a:t>
                      </a:r>
                      <a:endParaRPr lang="es-CO" sz="1600" b="1" dirty="0" smtClean="0">
                        <a:solidFill>
                          <a:schemeClr val="bg1">
                            <a:lumMod val="95000"/>
                          </a:schemeClr>
                        </a:solidFill>
                        <a:latin typeface="Arial" panose="020B0604020202020204" pitchFamily="34" charset="0"/>
                        <a:cs typeface="Arial" panose="020B0604020202020204" pitchFamily="34" charset="0"/>
                      </a:endParaRPr>
                    </a:p>
                  </a:txBody>
                  <a:tcPr anchor="ctr">
                    <a:solidFill>
                      <a:schemeClr val="accent5">
                        <a:lumMod val="50000"/>
                      </a:schemeClr>
                    </a:solidFill>
                  </a:tcPr>
                </a:tc>
              </a:tr>
              <a:tr h="656982">
                <a:tc>
                  <a:txBody>
                    <a:bodyPr/>
                    <a:lstStyle/>
                    <a:p>
                      <a:pPr algn="ctr"/>
                      <a:r>
                        <a:rPr lang="es-CO"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5% </a:t>
                      </a:r>
                      <a:r>
                        <a:rPr lang="es-CO" sz="1400" dirty="0" smtClean="0">
                          <a:latin typeface="Arial" panose="020B0604020202020204" pitchFamily="34" charset="0"/>
                          <a:cs typeface="Arial" panose="020B0604020202020204" pitchFamily="34" charset="0"/>
                        </a:rPr>
                        <a:t>del mayor valor que</a:t>
                      </a:r>
                      <a:r>
                        <a:rPr lang="es-CO" sz="1400" baseline="0" dirty="0" smtClean="0">
                          <a:latin typeface="Arial" panose="020B0604020202020204" pitchFamily="34" charset="0"/>
                          <a:cs typeface="Arial" panose="020B0604020202020204" pitchFamily="34" charset="0"/>
                        </a:rPr>
                        <a:t> se genere </a:t>
                      </a:r>
                    </a:p>
                    <a:p>
                      <a:pPr algn="ctr"/>
                      <a:r>
                        <a:rPr lang="es-CO" sz="1400" baseline="0" dirty="0" smtClean="0">
                          <a:latin typeface="Arial" panose="020B0604020202020204" pitchFamily="34" charset="0"/>
                          <a:cs typeface="Arial" panose="020B0604020202020204" pitchFamily="34" charset="0"/>
                        </a:rPr>
                        <a:t>entre la corrección y la declaración inicial</a:t>
                      </a:r>
                      <a:endParaRPr lang="es-CO" sz="1400" dirty="0">
                        <a:latin typeface="Arial" panose="020B0604020202020204" pitchFamily="34" charset="0"/>
                        <a:cs typeface="Arial" panose="020B0604020202020204" pitchFamily="34" charset="0"/>
                      </a:endParaRPr>
                    </a:p>
                  </a:txBody>
                  <a:tcPr anchor="ctr"/>
                </a:tc>
                <a:tc>
                  <a:txBody>
                    <a:bodyPr/>
                    <a:lstStyle/>
                    <a:p>
                      <a:pPr algn="ctr"/>
                      <a:r>
                        <a:rPr lang="es-CO" sz="1400" b="1" dirty="0" smtClean="0">
                          <a:latin typeface="Arial" panose="020B0604020202020204" pitchFamily="34" charset="0"/>
                          <a:cs typeface="Arial" panose="020B0604020202020204" pitchFamily="34" charset="0"/>
                        </a:rPr>
                        <a:t>Antes de notificar </a:t>
                      </a:r>
                      <a:r>
                        <a:rPr lang="es-CO" sz="1400" dirty="0" smtClean="0">
                          <a:latin typeface="Arial" panose="020B0604020202020204" pitchFamily="34" charset="0"/>
                          <a:cs typeface="Arial" panose="020B0604020202020204" pitchFamily="34" charset="0"/>
                        </a:rPr>
                        <a:t>el </a:t>
                      </a:r>
                      <a:r>
                        <a:rPr lang="es-CO" sz="1400" b="0" dirty="0" smtClean="0">
                          <a:latin typeface="Arial" panose="020B0604020202020204" pitchFamily="34" charset="0"/>
                          <a:cs typeface="Arial" panose="020B0604020202020204" pitchFamily="34" charset="0"/>
                        </a:rPr>
                        <a:t>primer </a:t>
                      </a:r>
                      <a:r>
                        <a:rPr lang="es-CO" sz="1400" b="1" dirty="0" smtClean="0">
                          <a:latin typeface="Arial" panose="020B0604020202020204" pitchFamily="34" charset="0"/>
                          <a:cs typeface="Arial" panose="020B0604020202020204" pitchFamily="34" charset="0"/>
                        </a:rPr>
                        <a:t>Requerimiento de Información</a:t>
                      </a:r>
                      <a:endParaRPr lang="es-CO" sz="1400" b="1" dirty="0">
                        <a:latin typeface="Arial" panose="020B0604020202020204" pitchFamily="34" charset="0"/>
                        <a:cs typeface="Arial" panose="020B0604020202020204" pitchFamily="34" charset="0"/>
                      </a:endParaRPr>
                    </a:p>
                  </a:txBody>
                  <a:tcPr anchor="ctr"/>
                </a:tc>
              </a:tr>
              <a:tr h="624114">
                <a:tc>
                  <a:txBody>
                    <a:bodyPr/>
                    <a:lstStyle/>
                    <a:p>
                      <a:pPr algn="ctr"/>
                      <a:r>
                        <a:rPr lang="es-CO" sz="1400" dirty="0" smtClean="0">
                          <a:latin typeface="Arial" panose="020B0604020202020204" pitchFamily="34" charset="0"/>
                          <a:cs typeface="Arial" panose="020B0604020202020204" pitchFamily="34" charset="0"/>
                        </a:rPr>
                        <a:t>Aumentará el </a:t>
                      </a:r>
                      <a:r>
                        <a:rPr lang="es-CO"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20%</a:t>
                      </a:r>
                      <a:endParaRPr lang="es-CO"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nchor="ctr"/>
                </a:tc>
                <a:tc>
                  <a:txBody>
                    <a:bodyPr/>
                    <a:lstStyle/>
                    <a:p>
                      <a:pPr algn="ctr"/>
                      <a:r>
                        <a:rPr lang="es-CO" sz="1400" b="1" dirty="0" smtClean="0">
                          <a:latin typeface="Arial" panose="020B0604020202020204" pitchFamily="34" charset="0"/>
                          <a:cs typeface="Arial" panose="020B0604020202020204" pitchFamily="34" charset="0"/>
                        </a:rPr>
                        <a:t>Cuando se notifica </a:t>
                      </a:r>
                      <a:r>
                        <a:rPr lang="es-CO" sz="1400" dirty="0" smtClean="0">
                          <a:latin typeface="Arial" panose="020B0604020202020204" pitchFamily="34" charset="0"/>
                          <a:cs typeface="Arial" panose="020B0604020202020204" pitchFamily="34" charset="0"/>
                        </a:rPr>
                        <a:t>el primer </a:t>
                      </a:r>
                      <a:r>
                        <a:rPr lang="es-CO" sz="1400" b="1" dirty="0" smtClean="0">
                          <a:latin typeface="Arial" panose="020B0604020202020204" pitchFamily="34" charset="0"/>
                          <a:cs typeface="Arial" panose="020B0604020202020204" pitchFamily="34" charset="0"/>
                        </a:rPr>
                        <a:t>Requerimiento de Información</a:t>
                      </a:r>
                      <a:endParaRPr lang="es-CO" sz="1400" b="1" dirty="0">
                        <a:latin typeface="Arial" panose="020B0604020202020204" pitchFamily="34" charset="0"/>
                        <a:cs typeface="Arial" panose="020B0604020202020204" pitchFamily="34" charset="0"/>
                      </a:endParaRPr>
                    </a:p>
                  </a:txBody>
                  <a:tcPr anchor="ctr"/>
                </a:tc>
              </a:tr>
              <a:tr h="580572">
                <a:tc>
                  <a:txBody>
                    <a:bodyPr/>
                    <a:lstStyle/>
                    <a:p>
                      <a:pPr algn="ctr"/>
                      <a:r>
                        <a:rPr lang="es-CO" sz="1400" dirty="0" smtClean="0">
                          <a:latin typeface="Arial" panose="020B0604020202020204" pitchFamily="34" charset="0"/>
                          <a:cs typeface="Arial" panose="020B0604020202020204" pitchFamily="34" charset="0"/>
                        </a:rPr>
                        <a:t>Aumentará el </a:t>
                      </a:r>
                      <a:r>
                        <a:rPr lang="es-CO"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35%</a:t>
                      </a:r>
                      <a:endParaRPr lang="es-CO"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nchor="ctr"/>
                </a:tc>
                <a:tc>
                  <a:txBody>
                    <a:bodyPr/>
                    <a:lstStyle/>
                    <a:p>
                      <a:pPr algn="ctr"/>
                      <a:r>
                        <a:rPr lang="es-CO" sz="1400" dirty="0" smtClean="0">
                          <a:latin typeface="Arial" panose="020B0604020202020204" pitchFamily="34" charset="0"/>
                          <a:cs typeface="Arial" panose="020B0604020202020204" pitchFamily="34" charset="0"/>
                        </a:rPr>
                        <a:t>Cuando se notifica el </a:t>
                      </a:r>
                    </a:p>
                    <a:p>
                      <a:pPr algn="ctr"/>
                      <a:r>
                        <a:rPr lang="es-CO" sz="1400" b="1" dirty="0" smtClean="0">
                          <a:latin typeface="Arial" panose="020B0604020202020204" pitchFamily="34" charset="0"/>
                          <a:cs typeface="Arial" panose="020B0604020202020204" pitchFamily="34" charset="0"/>
                        </a:rPr>
                        <a:t>Requerimiento para Declarar o Corregir</a:t>
                      </a:r>
                      <a:endParaRPr lang="es-CO" sz="1400" b="1" dirty="0">
                        <a:latin typeface="Arial" panose="020B0604020202020204" pitchFamily="34" charset="0"/>
                        <a:cs typeface="Arial" panose="020B0604020202020204" pitchFamily="34" charset="0"/>
                      </a:endParaRPr>
                    </a:p>
                  </a:txBody>
                  <a:tcPr anchor="ctr"/>
                </a:tc>
              </a:tr>
              <a:tr h="449943">
                <a:tc>
                  <a:txBody>
                    <a:bodyPr/>
                    <a:lstStyle/>
                    <a:p>
                      <a:pPr algn="ctr"/>
                      <a:r>
                        <a:rPr lang="es-CO" sz="1400" dirty="0" smtClean="0">
                          <a:latin typeface="Arial" panose="020B0604020202020204" pitchFamily="34" charset="0"/>
                          <a:cs typeface="Arial" panose="020B0604020202020204" pitchFamily="34" charset="0"/>
                        </a:rPr>
                        <a:t>Aumentará</a:t>
                      </a:r>
                      <a:r>
                        <a:rPr lang="es-CO" sz="1400" baseline="0" dirty="0" smtClean="0">
                          <a:latin typeface="Arial" panose="020B0604020202020204" pitchFamily="34" charset="0"/>
                          <a:cs typeface="Arial" panose="020B0604020202020204" pitchFamily="34" charset="0"/>
                        </a:rPr>
                        <a:t> el </a:t>
                      </a:r>
                      <a:r>
                        <a:rPr lang="es-CO" sz="2000" b="1" baseline="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60%</a:t>
                      </a:r>
                      <a:endParaRPr lang="es-CO" sz="1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CO" sz="1400" dirty="0" smtClean="0">
                          <a:latin typeface="Arial" panose="020B0604020202020204" pitchFamily="34" charset="0"/>
                          <a:cs typeface="Arial" panose="020B0604020202020204" pitchFamily="34" charset="0"/>
                        </a:rPr>
                        <a:t>Cuando se notifica </a:t>
                      </a:r>
                      <a:r>
                        <a:rPr lang="es-CO" sz="1400" b="1" dirty="0" smtClean="0">
                          <a:latin typeface="Arial" panose="020B0604020202020204" pitchFamily="34" charset="0"/>
                          <a:cs typeface="Arial" panose="020B0604020202020204" pitchFamily="34" charset="0"/>
                        </a:rPr>
                        <a:t>la Liquidación</a:t>
                      </a:r>
                      <a:r>
                        <a:rPr lang="es-CO" sz="1400" b="1" baseline="0" dirty="0" smtClean="0">
                          <a:latin typeface="Arial" panose="020B0604020202020204" pitchFamily="34" charset="0"/>
                          <a:cs typeface="Arial" panose="020B0604020202020204" pitchFamily="34" charset="0"/>
                        </a:rPr>
                        <a:t> Oficial</a:t>
                      </a:r>
                      <a:endParaRPr lang="es-CO" sz="1400" b="1" dirty="0">
                        <a:latin typeface="Arial" panose="020B0604020202020204" pitchFamily="34" charset="0"/>
                        <a:cs typeface="Arial" panose="020B0604020202020204" pitchFamily="34" charset="0"/>
                      </a:endParaRPr>
                    </a:p>
                  </a:txBody>
                  <a:tcPr anchor="ctr"/>
                </a:tc>
              </a:tr>
            </a:tbl>
          </a:graphicData>
        </a:graphic>
      </p:graphicFrame>
      <p:sp>
        <p:nvSpPr>
          <p:cNvPr id="11" name="10 CuadroTexto"/>
          <p:cNvSpPr txBox="1"/>
          <p:nvPr/>
        </p:nvSpPr>
        <p:spPr>
          <a:xfrm>
            <a:off x="450376" y="6436249"/>
            <a:ext cx="8150529" cy="30777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CO" sz="1400" b="1" dirty="0">
                <a:latin typeface="Arial" panose="020B0604020202020204" pitchFamily="34" charset="0"/>
                <a:cs typeface="Arial" panose="020B0604020202020204" pitchFamily="34" charset="0"/>
              </a:rPr>
              <a:t>Lo anterior sin perjuicio de los intereses moratorios aplicables para efectos tributarios.</a:t>
            </a:r>
          </a:p>
        </p:txBody>
      </p:sp>
    </p:spTree>
    <p:extLst>
      <p:ext uri="{BB962C8B-B14F-4D97-AF65-F5344CB8AC3E}">
        <p14:creationId xmlns:p14="http://schemas.microsoft.com/office/powerpoint/2010/main" val="1283757588"/>
      </p:ext>
    </p:extLst>
  </p:cSld>
  <p:clrMapOvr>
    <a:masterClrMapping/>
  </p:clrMapOvr>
  <mc:AlternateContent xmlns:mc="http://schemas.openxmlformats.org/markup-compatibility/2006" xmlns:p14="http://schemas.microsoft.com/office/powerpoint/2010/main">
    <mc:Choice Requires="p14">
      <p:transition spd="slow" p14:dur="1200">
        <p:push/>
      </p:transition>
    </mc:Choice>
    <mc:Fallback xmlns="">
      <p:transition spd="slow">
        <p:push/>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537461" y="1310121"/>
            <a:ext cx="8079474" cy="4739759"/>
          </a:xfrm>
          <a:prstGeom prst="rect">
            <a:avLst/>
          </a:prstGeom>
        </p:spPr>
        <p:txBody>
          <a:bodyPr wrap="square">
            <a:spAutoFit/>
          </a:bodyPr>
          <a:lstStyle/>
          <a:p>
            <a:pPr algn="just"/>
            <a:r>
              <a:rPr lang="es-CO" sz="2400" b="1" dirty="0" smtClean="0">
                <a:latin typeface="Arial" pitchFamily="34" charset="0"/>
                <a:cs typeface="Arial" pitchFamily="34" charset="0"/>
              </a:rPr>
              <a:t>¿Qué </a:t>
            </a:r>
            <a:r>
              <a:rPr lang="es-CO" sz="2400" b="1" dirty="0">
                <a:latin typeface="Arial" pitchFamily="34" charset="0"/>
                <a:cs typeface="Arial" pitchFamily="34" charset="0"/>
              </a:rPr>
              <a:t>consecuencias tiene </a:t>
            </a:r>
            <a:r>
              <a:rPr lang="es-CO" sz="2400" b="1" dirty="0" smtClean="0">
                <a:latin typeface="Arial" pitchFamily="34" charset="0"/>
                <a:cs typeface="Arial" pitchFamily="34" charset="0"/>
              </a:rPr>
              <a:t>NO </a:t>
            </a:r>
            <a:r>
              <a:rPr lang="es-CO" sz="2400" b="1" dirty="0">
                <a:latin typeface="Arial" pitchFamily="34" charset="0"/>
                <a:cs typeface="Arial" pitchFamily="34" charset="0"/>
              </a:rPr>
              <a:t>responder </a:t>
            </a:r>
            <a:r>
              <a:rPr lang="es-CO" sz="2400" b="1" dirty="0" smtClean="0">
                <a:latin typeface="Arial" pitchFamily="34" charset="0"/>
                <a:cs typeface="Arial" pitchFamily="34" charset="0"/>
              </a:rPr>
              <a:t>el Requerimiento </a:t>
            </a:r>
            <a:r>
              <a:rPr lang="es-CO" sz="2400" b="1" dirty="0">
                <a:latin typeface="Arial" pitchFamily="34" charset="0"/>
                <a:cs typeface="Arial" pitchFamily="34" charset="0"/>
              </a:rPr>
              <a:t>para </a:t>
            </a:r>
            <a:r>
              <a:rPr lang="es-CO" sz="2400" b="1" dirty="0" smtClean="0">
                <a:latin typeface="Arial" pitchFamily="34" charset="0"/>
                <a:cs typeface="Arial" pitchFamily="34" charset="0"/>
              </a:rPr>
              <a:t>Declarar  y/o Corregir?</a:t>
            </a:r>
          </a:p>
          <a:p>
            <a:pPr algn="just"/>
            <a:endParaRPr lang="es-CO" sz="1400" dirty="0" smtClean="0">
              <a:latin typeface="Arial" pitchFamily="34" charset="0"/>
              <a:cs typeface="Arial" pitchFamily="34" charset="0"/>
            </a:endParaRPr>
          </a:p>
          <a:p>
            <a:pPr marL="342900" indent="-342900" algn="just">
              <a:buFont typeface="Arial" panose="020B0604020202020204" pitchFamily="34" charset="0"/>
              <a:buChar char="•"/>
            </a:pPr>
            <a:r>
              <a:rPr lang="es-CO" sz="2200" dirty="0" smtClean="0">
                <a:latin typeface="Arial" pitchFamily="34" charset="0"/>
                <a:cs typeface="Arial" pitchFamily="34" charset="0"/>
              </a:rPr>
              <a:t>Se expedirá la </a:t>
            </a:r>
            <a:r>
              <a:rPr lang="es-CO" sz="2200" b="1" dirty="0" smtClean="0">
                <a:solidFill>
                  <a:srgbClr val="002060"/>
                </a:solidFill>
                <a:latin typeface="Arial" pitchFamily="34" charset="0"/>
                <a:cs typeface="Arial" pitchFamily="34" charset="0"/>
              </a:rPr>
              <a:t>Liquidación Oficial</a:t>
            </a:r>
            <a:r>
              <a:rPr lang="es-CO" sz="2200" dirty="0" smtClean="0">
                <a:latin typeface="Arial" pitchFamily="34" charset="0"/>
                <a:cs typeface="Arial" pitchFamily="34" charset="0"/>
              </a:rPr>
              <a:t> del Requerimiento para Declarar y/o Corregir. </a:t>
            </a:r>
          </a:p>
          <a:p>
            <a:pPr algn="just"/>
            <a:endParaRPr lang="es-CO" sz="2400" dirty="0" smtClean="0">
              <a:latin typeface="Arial" pitchFamily="34" charset="0"/>
              <a:cs typeface="Arial" pitchFamily="34" charset="0"/>
            </a:endParaRPr>
          </a:p>
          <a:p>
            <a:pPr lvl="0" algn="just"/>
            <a:r>
              <a:rPr lang="es-CO" sz="2400" b="1" dirty="0" smtClean="0">
                <a:solidFill>
                  <a:prstClr val="black"/>
                </a:solidFill>
                <a:latin typeface="Arial" pitchFamily="34" charset="0"/>
                <a:cs typeface="Arial" pitchFamily="34" charset="0"/>
              </a:rPr>
              <a:t>¿</a:t>
            </a:r>
            <a:r>
              <a:rPr lang="es-CO" sz="2400" b="1" dirty="0">
                <a:solidFill>
                  <a:prstClr val="black"/>
                </a:solidFill>
                <a:latin typeface="Arial" pitchFamily="34" charset="0"/>
                <a:cs typeface="Arial" pitchFamily="34" charset="0"/>
              </a:rPr>
              <a:t>Qué consecuencias tiene </a:t>
            </a:r>
            <a:r>
              <a:rPr lang="es-CO" sz="2400" b="1" dirty="0" smtClean="0">
                <a:solidFill>
                  <a:prstClr val="black"/>
                </a:solidFill>
                <a:latin typeface="Arial" pitchFamily="34" charset="0"/>
                <a:cs typeface="Arial" pitchFamily="34" charset="0"/>
              </a:rPr>
              <a:t>contestar </a:t>
            </a:r>
            <a:r>
              <a:rPr lang="es-CO" sz="2400" b="1" u="sng" dirty="0" smtClean="0">
                <a:solidFill>
                  <a:prstClr val="black"/>
                </a:solidFill>
                <a:latin typeface="Arial" pitchFamily="34" charset="0"/>
                <a:cs typeface="Arial" pitchFamily="34" charset="0"/>
              </a:rPr>
              <a:t>extemporáneamente</a:t>
            </a:r>
            <a:r>
              <a:rPr lang="es-CO" sz="2400" b="1" dirty="0" smtClean="0">
                <a:solidFill>
                  <a:prstClr val="black"/>
                </a:solidFill>
                <a:latin typeface="Arial" pitchFamily="34" charset="0"/>
                <a:cs typeface="Arial" pitchFamily="34" charset="0"/>
              </a:rPr>
              <a:t> el </a:t>
            </a:r>
            <a:r>
              <a:rPr lang="es-CO" sz="2400" b="1" dirty="0">
                <a:solidFill>
                  <a:prstClr val="black"/>
                </a:solidFill>
                <a:latin typeface="Arial" pitchFamily="34" charset="0"/>
                <a:cs typeface="Arial" pitchFamily="34" charset="0"/>
              </a:rPr>
              <a:t>Requerimiento para Declarar  y/o </a:t>
            </a:r>
            <a:r>
              <a:rPr lang="es-CO" sz="2400" b="1" dirty="0" smtClean="0">
                <a:solidFill>
                  <a:prstClr val="black"/>
                </a:solidFill>
                <a:latin typeface="Arial" pitchFamily="34" charset="0"/>
                <a:cs typeface="Arial" pitchFamily="34" charset="0"/>
              </a:rPr>
              <a:t>Corregir o quien responde no está autorizado?</a:t>
            </a:r>
          </a:p>
          <a:p>
            <a:pPr lvl="0" algn="just"/>
            <a:endParaRPr lang="es-CO" sz="1200" b="1" dirty="0">
              <a:solidFill>
                <a:prstClr val="black"/>
              </a:solidFill>
              <a:latin typeface="Arial" pitchFamily="34" charset="0"/>
              <a:cs typeface="Arial" pitchFamily="34" charset="0"/>
            </a:endParaRPr>
          </a:p>
          <a:p>
            <a:pPr marL="342900" lvl="0" indent="-342900" algn="just">
              <a:buFont typeface="Arial" panose="020B0604020202020204" pitchFamily="34" charset="0"/>
              <a:buChar char="•"/>
            </a:pPr>
            <a:r>
              <a:rPr lang="es-CO" sz="2200" dirty="0" smtClean="0">
                <a:solidFill>
                  <a:prstClr val="black"/>
                </a:solidFill>
                <a:latin typeface="Arial" pitchFamily="34" charset="0"/>
                <a:cs typeface="Arial" pitchFamily="34" charset="0"/>
              </a:rPr>
              <a:t>Igualmente se </a:t>
            </a:r>
            <a:r>
              <a:rPr lang="es-CO" sz="2200" dirty="0">
                <a:solidFill>
                  <a:prstClr val="black"/>
                </a:solidFill>
                <a:latin typeface="Arial" pitchFamily="34" charset="0"/>
                <a:cs typeface="Arial" pitchFamily="34" charset="0"/>
              </a:rPr>
              <a:t>expedirá la </a:t>
            </a:r>
            <a:r>
              <a:rPr lang="es-CO" sz="2200" b="1" dirty="0">
                <a:solidFill>
                  <a:srgbClr val="002060"/>
                </a:solidFill>
                <a:latin typeface="Arial" pitchFamily="34" charset="0"/>
                <a:cs typeface="Arial" pitchFamily="34" charset="0"/>
              </a:rPr>
              <a:t>liquidación oficial</a:t>
            </a:r>
            <a:r>
              <a:rPr lang="es-CO" sz="2200" dirty="0">
                <a:solidFill>
                  <a:srgbClr val="002060"/>
                </a:solidFill>
                <a:latin typeface="Arial" pitchFamily="34" charset="0"/>
                <a:cs typeface="Arial" pitchFamily="34" charset="0"/>
              </a:rPr>
              <a:t> </a:t>
            </a:r>
            <a:r>
              <a:rPr lang="es-CO" sz="2200" dirty="0">
                <a:latin typeface="Arial" pitchFamily="34" charset="0"/>
                <a:cs typeface="Arial" pitchFamily="34" charset="0"/>
              </a:rPr>
              <a:t>del Requerimiento para Declarar y/o </a:t>
            </a:r>
            <a:r>
              <a:rPr lang="es-CO" sz="2200" dirty="0" smtClean="0">
                <a:latin typeface="Arial" pitchFamily="34" charset="0"/>
                <a:cs typeface="Arial" pitchFamily="34" charset="0"/>
              </a:rPr>
              <a:t>Corregir. Es importante recordar que desde ser </a:t>
            </a:r>
            <a:r>
              <a:rPr lang="es-CO" sz="2200" b="1" dirty="0" smtClean="0">
                <a:solidFill>
                  <a:srgbClr val="002060"/>
                </a:solidFill>
                <a:latin typeface="Arial" pitchFamily="34" charset="0"/>
                <a:cs typeface="Arial" pitchFamily="34" charset="0"/>
              </a:rPr>
              <a:t>respondido por el representante </a:t>
            </a:r>
            <a:r>
              <a:rPr lang="es-CO" sz="2200" b="1" dirty="0">
                <a:solidFill>
                  <a:srgbClr val="002060"/>
                </a:solidFill>
                <a:latin typeface="Arial" pitchFamily="34" charset="0"/>
                <a:cs typeface="Arial" pitchFamily="34" charset="0"/>
              </a:rPr>
              <a:t>legal </a:t>
            </a:r>
            <a:r>
              <a:rPr lang="es-CO" sz="2200" dirty="0">
                <a:solidFill>
                  <a:prstClr val="black"/>
                </a:solidFill>
                <a:latin typeface="Arial" pitchFamily="34" charset="0"/>
                <a:cs typeface="Arial" pitchFamily="34" charset="0"/>
              </a:rPr>
              <a:t>o su apoderado debidamente constituido</a:t>
            </a:r>
            <a:r>
              <a:rPr lang="es-CO" sz="2200" dirty="0" smtClean="0">
                <a:solidFill>
                  <a:prstClr val="black"/>
                </a:solidFill>
                <a:latin typeface="Arial" pitchFamily="34" charset="0"/>
                <a:cs typeface="Arial" pitchFamily="34" charset="0"/>
              </a:rPr>
              <a:t>.</a:t>
            </a:r>
            <a:endParaRPr lang="es-CO" sz="2200" b="1" dirty="0">
              <a:latin typeface="Arial" pitchFamily="34" charset="0"/>
              <a:cs typeface="Arial" pitchFamily="34" charset="0"/>
            </a:endParaRPr>
          </a:p>
        </p:txBody>
      </p:sp>
      <p:cxnSp>
        <p:nvCxnSpPr>
          <p:cNvPr id="6" name="Conector recto de flecha 20"/>
          <p:cNvCxnSpPr/>
          <p:nvPr/>
        </p:nvCxnSpPr>
        <p:spPr>
          <a:xfrm flipV="1">
            <a:off x="450376" y="698047"/>
            <a:ext cx="8229600" cy="17167"/>
          </a:xfrm>
          <a:prstGeom prst="straightConnector1">
            <a:avLst/>
          </a:prstGeom>
          <a:ln>
            <a:solidFill>
              <a:schemeClr val="tx1">
                <a:lumMod val="85000"/>
                <a:lumOff val="1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8" name="Elipse 23"/>
          <p:cNvSpPr/>
          <p:nvPr/>
        </p:nvSpPr>
        <p:spPr>
          <a:xfrm>
            <a:off x="3698240" y="528480"/>
            <a:ext cx="325120" cy="339134"/>
          </a:xfrm>
          <a:prstGeom prst="ellipse">
            <a:avLst/>
          </a:prstGeom>
          <a:solidFill>
            <a:srgbClr val="AFC6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solidFill>
                <a:prstClr val="white"/>
              </a:solidFill>
            </a:endParaRPr>
          </a:p>
        </p:txBody>
      </p:sp>
      <p:sp>
        <p:nvSpPr>
          <p:cNvPr id="9" name="Marcador de contenido 2"/>
          <p:cNvSpPr txBox="1">
            <a:spLocks/>
          </p:cNvSpPr>
          <p:nvPr/>
        </p:nvSpPr>
        <p:spPr>
          <a:xfrm>
            <a:off x="3982719" y="336141"/>
            <a:ext cx="4806439" cy="396240"/>
          </a:xfrm>
          <a:prstGeom prst="rect">
            <a:avLst/>
          </a:prstGeom>
        </p:spPr>
        <p:txBody>
          <a:bodyPr vert="horz" lIns="91440" tIns="45720" rIns="91440" bIns="45720" rtlCol="0">
            <a:noAutofit/>
          </a:bodyPr>
          <a:lstStyle>
            <a:lvl1pPr indent="0">
              <a:spcBef>
                <a:spcPct val="20000"/>
              </a:spcBef>
              <a:buFont typeface="Arial"/>
              <a:buNone/>
              <a:defRPr sz="2400">
                <a:solidFill>
                  <a:schemeClr val="tx1">
                    <a:lumMod val="85000"/>
                    <a:lumOff val="15000"/>
                  </a:schemeClr>
                </a:solidFill>
                <a:latin typeface="Helvetica Neue Light"/>
                <a:cs typeface="Helvetica Neue Light"/>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s-ES" sz="2000" dirty="0" smtClean="0">
                <a:solidFill>
                  <a:prstClr val="black">
                    <a:lumMod val="85000"/>
                    <a:lumOff val="15000"/>
                  </a:prstClr>
                </a:solidFill>
                <a:latin typeface="Helvetica Neue "/>
              </a:rPr>
              <a:t>REQUERIMIENTO PARA DECLARAR</a:t>
            </a:r>
          </a:p>
          <a:p>
            <a:pPr algn="ctr"/>
            <a:r>
              <a:rPr lang="es-ES" sz="2000" dirty="0" smtClean="0">
                <a:solidFill>
                  <a:prstClr val="black">
                    <a:lumMod val="85000"/>
                    <a:lumOff val="15000"/>
                  </a:prstClr>
                </a:solidFill>
                <a:latin typeface="Helvetica Neue "/>
              </a:rPr>
              <a:t>O CORREGIR</a:t>
            </a:r>
            <a:endParaRPr lang="es-ES" sz="2000" dirty="0">
              <a:solidFill>
                <a:prstClr val="black">
                  <a:lumMod val="85000"/>
                  <a:lumOff val="15000"/>
                </a:prstClr>
              </a:solidFill>
              <a:latin typeface="Helvetica Neue "/>
            </a:endParaRPr>
          </a:p>
        </p:txBody>
      </p:sp>
      <p:sp>
        <p:nvSpPr>
          <p:cNvPr id="10" name="Elipse 9"/>
          <p:cNvSpPr/>
          <p:nvPr/>
        </p:nvSpPr>
        <p:spPr>
          <a:xfrm>
            <a:off x="3695865" y="530666"/>
            <a:ext cx="325120" cy="339134"/>
          </a:xfrm>
          <a:prstGeom prst="ellipse">
            <a:avLst/>
          </a:prstGeom>
          <a:solidFill>
            <a:srgbClr val="002060"/>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s-ES" dirty="0">
              <a:solidFill>
                <a:prstClr val="white"/>
              </a:solidFill>
            </a:endParaRPr>
          </a:p>
        </p:txBody>
      </p:sp>
    </p:spTree>
    <p:extLst>
      <p:ext uri="{BB962C8B-B14F-4D97-AF65-F5344CB8AC3E}">
        <p14:creationId xmlns:p14="http://schemas.microsoft.com/office/powerpoint/2010/main" val="364145747"/>
      </p:ext>
    </p:extLst>
  </p:cSld>
  <p:clrMapOvr>
    <a:masterClrMapping/>
  </p:clrMapOvr>
  <mc:AlternateContent xmlns:mc="http://schemas.openxmlformats.org/markup-compatibility/2006" xmlns:p14="http://schemas.microsoft.com/office/powerpoint/2010/main">
    <mc:Choice Requires="p14">
      <p:transition spd="slow" p14:dur="1200">
        <p:push/>
      </p:transition>
    </mc:Choice>
    <mc:Fallback xmlns="">
      <p:transition spd="slow">
        <p:push/>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23080" y="1047156"/>
            <a:ext cx="8284191" cy="5386090"/>
          </a:xfrm>
          <a:prstGeom prst="rect">
            <a:avLst/>
          </a:prstGeom>
        </p:spPr>
        <p:txBody>
          <a:bodyPr wrap="square">
            <a:spAutoFit/>
          </a:bodyPr>
          <a:lstStyle/>
          <a:p>
            <a:r>
              <a:rPr lang="es-CO" sz="2400" b="1" dirty="0" smtClean="0">
                <a:latin typeface="Arial" panose="020B0604020202020204" pitchFamily="34" charset="0"/>
                <a:cs typeface="Arial" panose="020B0604020202020204" pitchFamily="34" charset="0"/>
              </a:rPr>
              <a:t>¿Qué es?</a:t>
            </a:r>
            <a:endParaRPr lang="es-CO" sz="2400" b="1" dirty="0">
              <a:latin typeface="Arial" panose="020B0604020202020204" pitchFamily="34" charset="0"/>
              <a:cs typeface="Arial" panose="020B0604020202020204" pitchFamily="34" charset="0"/>
            </a:endParaRPr>
          </a:p>
          <a:p>
            <a:pPr marL="342900" lvl="0" indent="-342900" algn="just">
              <a:buFont typeface="Arial" panose="020B0604020202020204" pitchFamily="34" charset="0"/>
              <a:buChar char="•"/>
            </a:pPr>
            <a:endParaRPr lang="es-CO" sz="1400" dirty="0" smtClean="0">
              <a:latin typeface="Arial" panose="020B0604020202020204" pitchFamily="34" charset="0"/>
              <a:cs typeface="Arial" panose="020B0604020202020204" pitchFamily="34" charset="0"/>
            </a:endParaRPr>
          </a:p>
          <a:p>
            <a:pPr marL="342900" lvl="0" indent="-342900" algn="just">
              <a:buFont typeface="Arial" panose="020B0604020202020204" pitchFamily="34" charset="0"/>
              <a:buChar char="•"/>
            </a:pPr>
            <a:r>
              <a:rPr lang="es-CO" sz="2400" dirty="0" smtClean="0">
                <a:latin typeface="Arial" panose="020B0604020202020204" pitchFamily="34" charset="0"/>
                <a:cs typeface="Arial" panose="020B0604020202020204" pitchFamily="34" charset="0"/>
              </a:rPr>
              <a:t>Es un </a:t>
            </a:r>
            <a:r>
              <a:rPr lang="es-CO" sz="2400" dirty="0">
                <a:latin typeface="Arial" panose="020B0604020202020204" pitchFamily="34" charset="0"/>
                <a:cs typeface="Arial" panose="020B0604020202020204" pitchFamily="34" charset="0"/>
              </a:rPr>
              <a:t>acto definitivo mediante el cual </a:t>
            </a:r>
            <a:r>
              <a:rPr lang="es-CO" sz="2400" dirty="0" smtClean="0">
                <a:latin typeface="Arial" panose="020B0604020202020204" pitchFamily="34" charset="0"/>
                <a:cs typeface="Arial" panose="020B0604020202020204" pitchFamily="34" charset="0"/>
              </a:rPr>
              <a:t>se modifica la </a:t>
            </a:r>
            <a:r>
              <a:rPr lang="es-CO" sz="2400" b="1" dirty="0">
                <a:solidFill>
                  <a:srgbClr val="7030A0"/>
                </a:solidFill>
                <a:latin typeface="Arial" panose="020B0604020202020204" pitchFamily="34" charset="0"/>
                <a:cs typeface="Arial" panose="020B0604020202020204" pitchFamily="34" charset="0"/>
              </a:rPr>
              <a:t>autoliquidación del aportante y/o determina la obligación a pagar </a:t>
            </a:r>
            <a:r>
              <a:rPr lang="es-CO" sz="2400" dirty="0">
                <a:latin typeface="Arial" panose="020B0604020202020204" pitchFamily="34" charset="0"/>
                <a:cs typeface="Arial" panose="020B0604020202020204" pitchFamily="34" charset="0"/>
              </a:rPr>
              <a:t>por concepto de aportes al Sistema de la Protección </a:t>
            </a:r>
            <a:r>
              <a:rPr lang="es-CO" sz="2400" dirty="0" smtClean="0">
                <a:latin typeface="Arial" panose="020B0604020202020204" pitchFamily="34" charset="0"/>
                <a:cs typeface="Arial" panose="020B0604020202020204" pitchFamily="34" charset="0"/>
              </a:rPr>
              <a:t>Social.</a:t>
            </a:r>
          </a:p>
          <a:p>
            <a:pPr lvl="0" algn="just"/>
            <a:endParaRPr lang="es-CO" sz="2400" dirty="0">
              <a:latin typeface="Arial" panose="020B0604020202020204" pitchFamily="34" charset="0"/>
              <a:cs typeface="Arial" panose="020B0604020202020204" pitchFamily="34" charset="0"/>
            </a:endParaRPr>
          </a:p>
          <a:p>
            <a:endParaRPr lang="es-CO" sz="2400" dirty="0">
              <a:latin typeface="Arial" panose="020B0604020202020204" pitchFamily="34" charset="0"/>
              <a:cs typeface="Arial" panose="020B0604020202020204" pitchFamily="34" charset="0"/>
            </a:endParaRPr>
          </a:p>
          <a:p>
            <a:r>
              <a:rPr lang="es-CO" sz="2400" b="1" dirty="0" smtClean="0">
                <a:latin typeface="Arial" panose="020B0604020202020204" pitchFamily="34" charset="0"/>
                <a:cs typeface="Arial" panose="020B0604020202020204" pitchFamily="34" charset="0"/>
              </a:rPr>
              <a:t>¿Qué recursos proceden contra la Liquidación Oficial?</a:t>
            </a:r>
            <a:endParaRPr lang="es-CO" sz="2400" b="1"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endParaRPr lang="es-CO" sz="1600" dirty="0" smtClean="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CO" sz="2400" dirty="0" smtClean="0">
                <a:latin typeface="Arial" panose="020B0604020202020204" pitchFamily="34" charset="0"/>
                <a:cs typeface="Arial" panose="020B0604020202020204" pitchFamily="34" charset="0"/>
              </a:rPr>
              <a:t>Una </a:t>
            </a:r>
            <a:r>
              <a:rPr lang="es-CO" sz="2400" dirty="0">
                <a:latin typeface="Arial" panose="020B0604020202020204" pitchFamily="34" charset="0"/>
                <a:cs typeface="Arial" panose="020B0604020202020204" pitchFamily="34" charset="0"/>
              </a:rPr>
              <a:t>vez </a:t>
            </a:r>
            <a:r>
              <a:rPr lang="es-CO" sz="2400" dirty="0" smtClean="0">
                <a:latin typeface="Arial" panose="020B0604020202020204" pitchFamily="34" charset="0"/>
                <a:cs typeface="Arial" panose="020B0604020202020204" pitchFamily="34" charset="0"/>
              </a:rPr>
              <a:t>notificada, el </a:t>
            </a:r>
            <a:r>
              <a:rPr lang="es-CO" sz="2400" b="1" dirty="0">
                <a:solidFill>
                  <a:srgbClr val="7030A0"/>
                </a:solidFill>
                <a:latin typeface="Arial" panose="020B0604020202020204" pitchFamily="34" charset="0"/>
                <a:cs typeface="Arial" panose="020B0604020202020204" pitchFamily="34" charset="0"/>
              </a:rPr>
              <a:t>aportante cuenta con </a:t>
            </a:r>
            <a:r>
              <a:rPr lang="es-CO" sz="2400" b="1" dirty="0" smtClean="0">
                <a:solidFill>
                  <a:srgbClr val="7030A0"/>
                </a:solidFill>
                <a:latin typeface="Arial" panose="020B0604020202020204" pitchFamily="34" charset="0"/>
                <a:cs typeface="Arial" panose="020B0604020202020204" pitchFamily="34" charset="0"/>
              </a:rPr>
              <a:t>10 </a:t>
            </a:r>
            <a:r>
              <a:rPr lang="es-CO" sz="2400" b="1" dirty="0">
                <a:solidFill>
                  <a:srgbClr val="7030A0"/>
                </a:solidFill>
                <a:latin typeface="Arial" panose="020B0604020202020204" pitchFamily="34" charset="0"/>
                <a:cs typeface="Arial" panose="020B0604020202020204" pitchFamily="34" charset="0"/>
              </a:rPr>
              <a:t>días hábiles </a:t>
            </a:r>
            <a:r>
              <a:rPr lang="es-CO" sz="2400" dirty="0">
                <a:latin typeface="Arial" panose="020B0604020202020204" pitchFamily="34" charset="0"/>
                <a:cs typeface="Arial" panose="020B0604020202020204" pitchFamily="34" charset="0"/>
              </a:rPr>
              <a:t>para interponer </a:t>
            </a:r>
            <a:r>
              <a:rPr lang="es-CO" sz="2400" b="1" dirty="0" smtClean="0">
                <a:solidFill>
                  <a:srgbClr val="7030A0"/>
                </a:solidFill>
                <a:latin typeface="Arial" panose="020B0604020202020204" pitchFamily="34" charset="0"/>
                <a:cs typeface="Arial" panose="020B0604020202020204" pitchFamily="34" charset="0"/>
              </a:rPr>
              <a:t>Recurso </a:t>
            </a:r>
            <a:r>
              <a:rPr lang="es-CO" sz="2400" b="1" dirty="0">
                <a:solidFill>
                  <a:srgbClr val="7030A0"/>
                </a:solidFill>
                <a:latin typeface="Arial" panose="020B0604020202020204" pitchFamily="34" charset="0"/>
                <a:cs typeface="Arial" panose="020B0604020202020204" pitchFamily="34" charset="0"/>
              </a:rPr>
              <a:t>de </a:t>
            </a:r>
            <a:r>
              <a:rPr lang="es-CO" sz="2400" b="1" dirty="0" smtClean="0">
                <a:solidFill>
                  <a:srgbClr val="7030A0"/>
                </a:solidFill>
                <a:latin typeface="Arial" panose="020B0604020202020204" pitchFamily="34" charset="0"/>
                <a:cs typeface="Arial" panose="020B0604020202020204" pitchFamily="34" charset="0"/>
              </a:rPr>
              <a:t>Reconsideración </a:t>
            </a:r>
            <a:r>
              <a:rPr lang="es-CO" sz="2400" dirty="0" smtClean="0">
                <a:latin typeface="Arial" panose="020B0604020202020204" pitchFamily="34" charset="0"/>
                <a:cs typeface="Arial" panose="020B0604020202020204" pitchFamily="34" charset="0"/>
              </a:rPr>
              <a:t>para</a:t>
            </a:r>
            <a:r>
              <a:rPr lang="es-CO" sz="2400" b="1" dirty="0" smtClean="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CO" sz="2400" dirty="0" smtClean="0">
                <a:latin typeface="Arial" panose="020B0604020202020204" pitchFamily="34" charset="0"/>
                <a:cs typeface="Arial" panose="020B0604020202020204" pitchFamily="34" charset="0"/>
              </a:rPr>
              <a:t> </a:t>
            </a:r>
            <a:r>
              <a:rPr lang="es-CO" sz="2400" dirty="0">
                <a:latin typeface="Arial" panose="020B0604020202020204" pitchFamily="34" charset="0"/>
                <a:cs typeface="Arial" panose="020B0604020202020204" pitchFamily="34" charset="0"/>
              </a:rPr>
              <a:t>manifestar los motivos de inconformidad </a:t>
            </a:r>
            <a:r>
              <a:rPr lang="es-CO" sz="2400" dirty="0" smtClean="0">
                <a:latin typeface="Arial" panose="020B0604020202020204" pitchFamily="34" charset="0"/>
                <a:cs typeface="Arial" panose="020B0604020202020204" pitchFamily="34" charset="0"/>
              </a:rPr>
              <a:t>sobre el </a:t>
            </a:r>
            <a:r>
              <a:rPr lang="es-CO" sz="2400" dirty="0">
                <a:latin typeface="Arial" panose="020B0604020202020204" pitchFamily="34" charset="0"/>
                <a:cs typeface="Arial" panose="020B0604020202020204" pitchFamily="34" charset="0"/>
              </a:rPr>
              <a:t>valor de la obligación </a:t>
            </a:r>
            <a:r>
              <a:rPr lang="es-CO" sz="2400" dirty="0" smtClean="0">
                <a:latin typeface="Arial" panose="020B0604020202020204" pitchFamily="34" charset="0"/>
                <a:cs typeface="Arial" panose="020B0604020202020204" pitchFamily="34" charset="0"/>
              </a:rPr>
              <a:t>determinada, aportando las pruebas correspondientes.</a:t>
            </a:r>
            <a:endParaRPr lang="es-CO" sz="2400" b="1" dirty="0">
              <a:latin typeface="Arial" pitchFamily="34" charset="0"/>
              <a:cs typeface="Arial" pitchFamily="34" charset="0"/>
            </a:endParaRPr>
          </a:p>
        </p:txBody>
      </p:sp>
      <p:cxnSp>
        <p:nvCxnSpPr>
          <p:cNvPr id="6" name="Conector recto de flecha 20"/>
          <p:cNvCxnSpPr/>
          <p:nvPr/>
        </p:nvCxnSpPr>
        <p:spPr>
          <a:xfrm flipV="1">
            <a:off x="450376" y="698047"/>
            <a:ext cx="8229600" cy="17167"/>
          </a:xfrm>
          <a:prstGeom prst="straightConnector1">
            <a:avLst/>
          </a:prstGeom>
          <a:ln>
            <a:solidFill>
              <a:schemeClr val="tx1">
                <a:lumMod val="85000"/>
                <a:lumOff val="1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8" name="Elipse 23"/>
          <p:cNvSpPr/>
          <p:nvPr/>
        </p:nvSpPr>
        <p:spPr>
          <a:xfrm>
            <a:off x="3698240" y="528480"/>
            <a:ext cx="325120" cy="339134"/>
          </a:xfrm>
          <a:prstGeom prst="ellipse">
            <a:avLst/>
          </a:prstGeom>
          <a:solidFill>
            <a:srgbClr val="AFC6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solidFill>
                <a:prstClr val="white"/>
              </a:solidFill>
            </a:endParaRPr>
          </a:p>
        </p:txBody>
      </p:sp>
      <p:sp>
        <p:nvSpPr>
          <p:cNvPr id="9" name="Marcador de contenido 2"/>
          <p:cNvSpPr txBox="1">
            <a:spLocks/>
          </p:cNvSpPr>
          <p:nvPr/>
        </p:nvSpPr>
        <p:spPr>
          <a:xfrm>
            <a:off x="3982719" y="336141"/>
            <a:ext cx="4806439" cy="396240"/>
          </a:xfrm>
          <a:prstGeom prst="rect">
            <a:avLst/>
          </a:prstGeom>
        </p:spPr>
        <p:txBody>
          <a:bodyPr vert="horz" lIns="91440" tIns="45720" rIns="91440" bIns="45720" rtlCol="0">
            <a:noAutofit/>
          </a:bodyPr>
          <a:lstStyle>
            <a:lvl1pPr indent="0">
              <a:spcBef>
                <a:spcPct val="20000"/>
              </a:spcBef>
              <a:buFont typeface="Arial"/>
              <a:buNone/>
              <a:defRPr sz="2400">
                <a:solidFill>
                  <a:schemeClr val="tx1">
                    <a:lumMod val="85000"/>
                    <a:lumOff val="15000"/>
                  </a:schemeClr>
                </a:solidFill>
                <a:latin typeface="Helvetica Neue Light"/>
                <a:cs typeface="Helvetica Neue Light"/>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s-ES" sz="2000" dirty="0" smtClean="0">
                <a:solidFill>
                  <a:prstClr val="black">
                    <a:lumMod val="85000"/>
                    <a:lumOff val="15000"/>
                  </a:prstClr>
                </a:solidFill>
                <a:latin typeface="Helvetica Neue "/>
              </a:rPr>
              <a:t>LIQUIDACIÓN OFICIAL</a:t>
            </a:r>
            <a:endParaRPr lang="es-ES" sz="2000" dirty="0">
              <a:solidFill>
                <a:prstClr val="black">
                  <a:lumMod val="85000"/>
                  <a:lumOff val="15000"/>
                </a:prstClr>
              </a:solidFill>
              <a:latin typeface="Helvetica Neue "/>
            </a:endParaRPr>
          </a:p>
        </p:txBody>
      </p:sp>
      <p:sp>
        <p:nvSpPr>
          <p:cNvPr id="10" name="Elipse 9"/>
          <p:cNvSpPr/>
          <p:nvPr/>
        </p:nvSpPr>
        <p:spPr>
          <a:xfrm>
            <a:off x="3695865" y="530666"/>
            <a:ext cx="325120" cy="339134"/>
          </a:xfrm>
          <a:prstGeom prst="ellipse">
            <a:avLst/>
          </a:prstGeom>
          <a:solidFill>
            <a:srgbClr val="7030A0"/>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s-ES" dirty="0">
              <a:solidFill>
                <a:prstClr val="white"/>
              </a:solidFill>
            </a:endParaRPr>
          </a:p>
        </p:txBody>
      </p:sp>
    </p:spTree>
    <p:extLst>
      <p:ext uri="{BB962C8B-B14F-4D97-AF65-F5344CB8AC3E}">
        <p14:creationId xmlns:p14="http://schemas.microsoft.com/office/powerpoint/2010/main" val="1250646355"/>
      </p:ext>
    </p:extLst>
  </p:cSld>
  <p:clrMapOvr>
    <a:masterClrMapping/>
  </p:clrMapOvr>
  <mc:AlternateContent xmlns:mc="http://schemas.openxmlformats.org/markup-compatibility/2006" xmlns:p14="http://schemas.microsoft.com/office/powerpoint/2010/main">
    <mc:Choice Requires="p14">
      <p:transition spd="slow" p14:dur="1200">
        <p:push/>
      </p:transition>
    </mc:Choice>
    <mc:Fallback xmlns="">
      <p:transition spd="slow">
        <p:push/>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50376" y="1090644"/>
            <a:ext cx="8383979" cy="5047536"/>
          </a:xfrm>
          <a:prstGeom prst="rect">
            <a:avLst/>
          </a:prstGeom>
        </p:spPr>
        <p:txBody>
          <a:bodyPr wrap="square">
            <a:spAutoFit/>
          </a:bodyPr>
          <a:lstStyle/>
          <a:p>
            <a:pPr algn="just"/>
            <a:r>
              <a:rPr lang="es-CO" sz="2000" b="1" dirty="0" smtClean="0">
                <a:latin typeface="Arial" panose="020B0604020202020204" pitchFamily="34" charset="0"/>
                <a:cs typeface="Arial" panose="020B0604020202020204" pitchFamily="34" charset="0"/>
              </a:rPr>
              <a:t>Requisitos </a:t>
            </a:r>
            <a:r>
              <a:rPr lang="es-CO" sz="2000" b="1" dirty="0">
                <a:latin typeface="Arial" panose="020B0604020202020204" pitchFamily="34" charset="0"/>
                <a:cs typeface="Arial" panose="020B0604020202020204" pitchFamily="34" charset="0"/>
              </a:rPr>
              <a:t>para interponer </a:t>
            </a:r>
            <a:r>
              <a:rPr lang="es-CO" sz="2000" b="1" dirty="0" smtClean="0">
                <a:latin typeface="Arial" panose="020B0604020202020204" pitchFamily="34" charset="0"/>
                <a:cs typeface="Arial" panose="020B0604020202020204" pitchFamily="34" charset="0"/>
              </a:rPr>
              <a:t>Recurso </a:t>
            </a:r>
            <a:r>
              <a:rPr lang="es-CO" sz="2000" b="1" dirty="0">
                <a:latin typeface="Arial" panose="020B0604020202020204" pitchFamily="34" charset="0"/>
                <a:cs typeface="Arial" panose="020B0604020202020204" pitchFamily="34" charset="0"/>
              </a:rPr>
              <a:t>de </a:t>
            </a:r>
            <a:r>
              <a:rPr lang="es-CO" sz="2000" b="1" dirty="0" smtClean="0">
                <a:latin typeface="Arial" panose="020B0604020202020204" pitchFamily="34" charset="0"/>
                <a:cs typeface="Arial" panose="020B0604020202020204" pitchFamily="34" charset="0"/>
              </a:rPr>
              <a:t>Reconsideración:</a:t>
            </a:r>
          </a:p>
          <a:p>
            <a:pPr algn="just"/>
            <a:endParaRPr lang="es-CO" b="1"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v"/>
            </a:pPr>
            <a:r>
              <a:rPr lang="es-CO" sz="2000" dirty="0" smtClean="0">
                <a:latin typeface="Arial" panose="020B0604020202020204" pitchFamily="34" charset="0"/>
                <a:cs typeface="Arial" panose="020B0604020202020204" pitchFamily="34" charset="0"/>
              </a:rPr>
              <a:t>Dirigirse por </a:t>
            </a:r>
            <a:r>
              <a:rPr lang="es-CO" sz="2000" dirty="0">
                <a:latin typeface="Arial" panose="020B0604020202020204" pitchFamily="34" charset="0"/>
                <a:cs typeface="Arial" panose="020B0604020202020204" pitchFamily="34" charset="0"/>
              </a:rPr>
              <a:t>escrito </a:t>
            </a:r>
            <a:r>
              <a:rPr lang="es-CO" sz="2000" dirty="0" smtClean="0">
                <a:latin typeface="Arial" panose="020B0604020202020204" pitchFamily="34" charset="0"/>
                <a:cs typeface="Arial" panose="020B0604020202020204" pitchFamily="34" charset="0"/>
              </a:rPr>
              <a:t>a </a:t>
            </a:r>
            <a:r>
              <a:rPr lang="es-CO" sz="2000" dirty="0">
                <a:latin typeface="Arial" panose="020B0604020202020204" pitchFamily="34" charset="0"/>
                <a:cs typeface="Arial" panose="020B0604020202020204" pitchFamily="34" charset="0"/>
              </a:rPr>
              <a:t>la Dirección de </a:t>
            </a:r>
            <a:r>
              <a:rPr lang="es-CO" sz="2000" dirty="0" smtClean="0">
                <a:latin typeface="Arial" panose="020B0604020202020204" pitchFamily="34" charset="0"/>
                <a:cs typeface="Arial" panose="020B0604020202020204" pitchFamily="34" charset="0"/>
              </a:rPr>
              <a:t>Parafiscales de la Unidad, explicando los </a:t>
            </a:r>
            <a:r>
              <a:rPr lang="es-CO" sz="2000" dirty="0">
                <a:latin typeface="Arial" panose="020B0604020202020204" pitchFamily="34" charset="0"/>
                <a:cs typeface="Arial" panose="020B0604020202020204" pitchFamily="34" charset="0"/>
              </a:rPr>
              <a:t>motivos de </a:t>
            </a:r>
            <a:r>
              <a:rPr lang="es-CO" sz="2000" dirty="0" smtClean="0">
                <a:latin typeface="Arial" panose="020B0604020202020204" pitchFamily="34" charset="0"/>
                <a:cs typeface="Arial" panose="020B0604020202020204" pitchFamily="34" charset="0"/>
              </a:rPr>
              <a:t>inconformidad y </a:t>
            </a:r>
            <a:r>
              <a:rPr lang="es-CO" sz="2000" b="1" dirty="0" smtClean="0">
                <a:solidFill>
                  <a:srgbClr val="7030A0"/>
                </a:solidFill>
                <a:latin typeface="Arial" panose="020B0604020202020204" pitchFamily="34" charset="0"/>
                <a:cs typeface="Arial" panose="020B0604020202020204" pitchFamily="34" charset="0"/>
              </a:rPr>
              <a:t>aportando las pruebas correspondientes</a:t>
            </a:r>
            <a:r>
              <a:rPr lang="es-CO" sz="2000" dirty="0" smtClean="0">
                <a:solidFill>
                  <a:srgbClr val="7030A0"/>
                </a:solidFill>
                <a:latin typeface="Arial" panose="020B0604020202020204" pitchFamily="34" charset="0"/>
                <a:cs typeface="Arial" panose="020B0604020202020204" pitchFamily="34" charset="0"/>
              </a:rPr>
              <a:t>.</a:t>
            </a:r>
          </a:p>
          <a:p>
            <a:pPr marL="342900" indent="-342900" algn="just">
              <a:buFont typeface="Wingdings" panose="05000000000000000000" pitchFamily="2" charset="2"/>
              <a:buChar char="v"/>
            </a:pPr>
            <a:endParaRPr lang="es-CO"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v"/>
            </a:pPr>
            <a:r>
              <a:rPr lang="es-CO" sz="2000" b="1" dirty="0">
                <a:solidFill>
                  <a:srgbClr val="7030A0"/>
                </a:solidFill>
                <a:latin typeface="Arial" panose="020B0604020202020204" pitchFamily="34" charset="0"/>
                <a:cs typeface="Arial" panose="020B0604020202020204" pitchFamily="34" charset="0"/>
              </a:rPr>
              <a:t>Interponerse </a:t>
            </a:r>
            <a:r>
              <a:rPr lang="es-CO" sz="2000" b="1" dirty="0" smtClean="0">
                <a:solidFill>
                  <a:srgbClr val="7030A0"/>
                </a:solidFill>
                <a:latin typeface="Arial" panose="020B0604020202020204" pitchFamily="34" charset="0"/>
                <a:cs typeface="Arial" panose="020B0604020202020204" pitchFamily="34" charset="0"/>
              </a:rPr>
              <a:t>directamente </a:t>
            </a:r>
            <a:r>
              <a:rPr lang="es-CO" sz="2000" dirty="0" smtClean="0">
                <a:latin typeface="Arial" panose="020B0604020202020204" pitchFamily="34" charset="0"/>
                <a:cs typeface="Arial" panose="020B0604020202020204" pitchFamily="34" charset="0"/>
              </a:rPr>
              <a:t>por el obligado o por su apoderado acredita dentro </a:t>
            </a:r>
            <a:r>
              <a:rPr lang="es-CO" sz="2000" dirty="0">
                <a:latin typeface="Arial" panose="020B0604020202020204" pitchFamily="34" charset="0"/>
                <a:cs typeface="Arial" panose="020B0604020202020204" pitchFamily="34" charset="0"/>
              </a:rPr>
              <a:t>de los </a:t>
            </a:r>
            <a:r>
              <a:rPr lang="es-CO" sz="2000" b="1" dirty="0" smtClean="0">
                <a:latin typeface="Arial" panose="020B0604020202020204" pitchFamily="34" charset="0"/>
                <a:cs typeface="Arial" panose="020B0604020202020204" pitchFamily="34" charset="0"/>
              </a:rPr>
              <a:t>10 </a:t>
            </a:r>
            <a:r>
              <a:rPr lang="es-CO" sz="2000" b="1" dirty="0">
                <a:latin typeface="Arial" panose="020B0604020202020204" pitchFamily="34" charset="0"/>
                <a:cs typeface="Arial" panose="020B0604020202020204" pitchFamily="34" charset="0"/>
              </a:rPr>
              <a:t>días hábiles siguientes </a:t>
            </a:r>
            <a:r>
              <a:rPr lang="es-CO" sz="2000" dirty="0">
                <a:latin typeface="Arial" panose="020B0604020202020204" pitchFamily="34" charset="0"/>
                <a:cs typeface="Arial" panose="020B0604020202020204" pitchFamily="34" charset="0"/>
              </a:rPr>
              <a:t>a la </a:t>
            </a:r>
            <a:r>
              <a:rPr lang="es-CO" sz="2000" b="1" dirty="0">
                <a:latin typeface="Arial" panose="020B0604020202020204" pitchFamily="34" charset="0"/>
                <a:cs typeface="Arial" panose="020B0604020202020204" pitchFamily="34" charset="0"/>
              </a:rPr>
              <a:t>notificación</a:t>
            </a:r>
            <a:r>
              <a:rPr lang="es-CO" sz="2000" dirty="0">
                <a:latin typeface="Arial" panose="020B0604020202020204" pitchFamily="34" charset="0"/>
                <a:cs typeface="Arial" panose="020B0604020202020204" pitchFamily="34" charset="0"/>
              </a:rPr>
              <a:t> de la </a:t>
            </a:r>
            <a:r>
              <a:rPr lang="es-CO" sz="2000" b="1" dirty="0">
                <a:latin typeface="Arial" panose="020B0604020202020204" pitchFamily="34" charset="0"/>
                <a:cs typeface="Arial" panose="020B0604020202020204" pitchFamily="34" charset="0"/>
              </a:rPr>
              <a:t>Liquidación Oficial</a:t>
            </a:r>
            <a:r>
              <a:rPr lang="es-CO" sz="2000" b="1" dirty="0" smtClean="0">
                <a:latin typeface="Arial" panose="020B0604020202020204" pitchFamily="34" charset="0"/>
                <a:cs typeface="Arial" panose="020B0604020202020204" pitchFamily="34" charset="0"/>
              </a:rPr>
              <a:t>.</a:t>
            </a:r>
          </a:p>
          <a:p>
            <a:pPr marL="342900" indent="-342900" algn="just">
              <a:buFont typeface="Wingdings" panose="05000000000000000000" pitchFamily="2" charset="2"/>
              <a:buChar char="v"/>
            </a:pPr>
            <a:endParaRPr lang="es-CO"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v"/>
            </a:pPr>
            <a:r>
              <a:rPr lang="es-CO" sz="2000" dirty="0">
                <a:latin typeface="Arial" panose="020B0604020202020204" pitchFamily="34" charset="0"/>
                <a:cs typeface="Arial" panose="020B0604020202020204" pitchFamily="34" charset="0"/>
              </a:rPr>
              <a:t>Adjuntar </a:t>
            </a:r>
            <a:r>
              <a:rPr lang="es-CO" sz="2000" b="1" dirty="0">
                <a:solidFill>
                  <a:srgbClr val="7030A0"/>
                </a:solidFill>
                <a:latin typeface="Arial" panose="020B0604020202020204" pitchFamily="34" charset="0"/>
                <a:cs typeface="Arial" panose="020B0604020202020204" pitchFamily="34" charset="0"/>
              </a:rPr>
              <a:t>certificado de existencia y representación </a:t>
            </a:r>
            <a:r>
              <a:rPr lang="es-CO" sz="2000" b="1" dirty="0" smtClean="0">
                <a:solidFill>
                  <a:srgbClr val="7030A0"/>
                </a:solidFill>
                <a:latin typeface="Arial" panose="020B0604020202020204" pitchFamily="34" charset="0"/>
                <a:cs typeface="Arial" panose="020B0604020202020204" pitchFamily="34" charset="0"/>
              </a:rPr>
              <a:t>legal. </a:t>
            </a:r>
          </a:p>
          <a:p>
            <a:pPr marL="342900" indent="-342900" algn="just">
              <a:buFont typeface="Wingdings" panose="05000000000000000000" pitchFamily="2" charset="2"/>
              <a:buChar char="v"/>
            </a:pPr>
            <a:endParaRPr lang="es-CO"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v"/>
            </a:pPr>
            <a:r>
              <a:rPr lang="es-CO" sz="2000" dirty="0" smtClean="0">
                <a:latin typeface="Arial" panose="020B0604020202020204" pitchFamily="34" charset="0"/>
                <a:cs typeface="Arial" panose="020B0604020202020204" pitchFamily="34" charset="0"/>
              </a:rPr>
              <a:t>En caso de utilizarse, el </a:t>
            </a:r>
            <a:r>
              <a:rPr lang="es-CO" sz="2000" dirty="0">
                <a:latin typeface="Arial" panose="020B0604020202020204" pitchFamily="34" charset="0"/>
                <a:cs typeface="Arial" panose="020B0604020202020204" pitchFamily="34" charset="0"/>
              </a:rPr>
              <a:t>apoderado especial o general debe acreditar la calidad de </a:t>
            </a:r>
            <a:r>
              <a:rPr lang="es-CO" sz="2000" dirty="0" smtClean="0">
                <a:latin typeface="Arial" panose="020B0604020202020204" pitchFamily="34" charset="0"/>
                <a:cs typeface="Arial" panose="020B0604020202020204" pitchFamily="34" charset="0"/>
              </a:rPr>
              <a:t>abogado. Presentación personal en el momento de aportar la información antes requerida o mediante autenticación ante notaría</a:t>
            </a:r>
            <a:r>
              <a:rPr lang="es-CO" sz="2400" dirty="0" smtClean="0">
                <a:latin typeface="Arial" panose="020B0604020202020204" pitchFamily="34" charset="0"/>
                <a:cs typeface="Arial" panose="020B0604020202020204" pitchFamily="34" charset="0"/>
              </a:rPr>
              <a:t>.</a:t>
            </a:r>
            <a:endParaRPr lang="es-CO" sz="2000" b="1" dirty="0">
              <a:latin typeface="Arial" pitchFamily="34" charset="0"/>
              <a:cs typeface="Arial" pitchFamily="34" charset="0"/>
            </a:endParaRPr>
          </a:p>
        </p:txBody>
      </p:sp>
      <p:cxnSp>
        <p:nvCxnSpPr>
          <p:cNvPr id="6" name="Conector recto de flecha 20"/>
          <p:cNvCxnSpPr/>
          <p:nvPr/>
        </p:nvCxnSpPr>
        <p:spPr>
          <a:xfrm flipV="1">
            <a:off x="450376" y="698047"/>
            <a:ext cx="8229600" cy="17167"/>
          </a:xfrm>
          <a:prstGeom prst="straightConnector1">
            <a:avLst/>
          </a:prstGeom>
          <a:ln>
            <a:solidFill>
              <a:schemeClr val="tx1">
                <a:lumMod val="85000"/>
                <a:lumOff val="1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8" name="Elipse 23"/>
          <p:cNvSpPr/>
          <p:nvPr/>
        </p:nvSpPr>
        <p:spPr>
          <a:xfrm>
            <a:off x="3698240" y="528480"/>
            <a:ext cx="325120" cy="339134"/>
          </a:xfrm>
          <a:prstGeom prst="ellipse">
            <a:avLst/>
          </a:prstGeom>
          <a:solidFill>
            <a:srgbClr val="AFC6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solidFill>
                <a:prstClr val="white"/>
              </a:solidFill>
            </a:endParaRPr>
          </a:p>
        </p:txBody>
      </p:sp>
      <p:sp>
        <p:nvSpPr>
          <p:cNvPr id="9" name="Marcador de contenido 2"/>
          <p:cNvSpPr txBox="1">
            <a:spLocks/>
          </p:cNvSpPr>
          <p:nvPr/>
        </p:nvSpPr>
        <p:spPr>
          <a:xfrm>
            <a:off x="3982719" y="336141"/>
            <a:ext cx="4806439" cy="396240"/>
          </a:xfrm>
          <a:prstGeom prst="rect">
            <a:avLst/>
          </a:prstGeom>
        </p:spPr>
        <p:txBody>
          <a:bodyPr vert="horz" lIns="91440" tIns="45720" rIns="91440" bIns="45720" rtlCol="0">
            <a:noAutofit/>
          </a:bodyPr>
          <a:lstStyle>
            <a:lvl1pPr indent="0">
              <a:spcBef>
                <a:spcPct val="20000"/>
              </a:spcBef>
              <a:buFont typeface="Arial"/>
              <a:buNone/>
              <a:defRPr sz="2400">
                <a:solidFill>
                  <a:schemeClr val="tx1">
                    <a:lumMod val="85000"/>
                    <a:lumOff val="15000"/>
                  </a:schemeClr>
                </a:solidFill>
                <a:latin typeface="Helvetica Neue Light"/>
                <a:cs typeface="Helvetica Neue Light"/>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s-ES" sz="2000" dirty="0" smtClean="0">
                <a:solidFill>
                  <a:prstClr val="black">
                    <a:lumMod val="85000"/>
                    <a:lumOff val="15000"/>
                  </a:prstClr>
                </a:solidFill>
                <a:latin typeface="Helvetica Neue "/>
              </a:rPr>
              <a:t>RECURSO DE RECONSIDERACIÓN</a:t>
            </a:r>
            <a:endParaRPr lang="es-ES" sz="2000" dirty="0">
              <a:solidFill>
                <a:prstClr val="black">
                  <a:lumMod val="85000"/>
                  <a:lumOff val="15000"/>
                </a:prstClr>
              </a:solidFill>
              <a:latin typeface="Helvetica Neue "/>
            </a:endParaRPr>
          </a:p>
        </p:txBody>
      </p:sp>
      <p:sp>
        <p:nvSpPr>
          <p:cNvPr id="10" name="Elipse 9"/>
          <p:cNvSpPr/>
          <p:nvPr/>
        </p:nvSpPr>
        <p:spPr>
          <a:xfrm>
            <a:off x="3695865" y="530666"/>
            <a:ext cx="325120" cy="339134"/>
          </a:xfrm>
          <a:prstGeom prst="ellipse">
            <a:avLst/>
          </a:prstGeom>
          <a:solidFill>
            <a:srgbClr val="7030A0"/>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s-ES" dirty="0">
              <a:solidFill>
                <a:prstClr val="white"/>
              </a:solidFill>
            </a:endParaRPr>
          </a:p>
        </p:txBody>
      </p:sp>
    </p:spTree>
    <p:extLst>
      <p:ext uri="{BB962C8B-B14F-4D97-AF65-F5344CB8AC3E}">
        <p14:creationId xmlns:p14="http://schemas.microsoft.com/office/powerpoint/2010/main" val="2317960862"/>
      </p:ext>
    </p:extLst>
  </p:cSld>
  <p:clrMapOvr>
    <a:masterClrMapping/>
  </p:clrMapOvr>
  <mc:AlternateContent xmlns:mc="http://schemas.openxmlformats.org/markup-compatibility/2006" xmlns:p14="http://schemas.microsoft.com/office/powerpoint/2010/main">
    <mc:Choice Requires="p14">
      <p:transition spd="slow" p14:dur="1200">
        <p:push/>
      </p:transition>
    </mc:Choice>
    <mc:Fallback xmlns="">
      <p:transition spd="slow">
        <p:push/>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05179" y="911488"/>
            <a:ext cx="8383979" cy="5893921"/>
          </a:xfrm>
          <a:prstGeom prst="rect">
            <a:avLst/>
          </a:prstGeom>
        </p:spPr>
        <p:txBody>
          <a:bodyPr wrap="square">
            <a:spAutoFit/>
          </a:bodyPr>
          <a:lstStyle/>
          <a:p>
            <a:pPr algn="just"/>
            <a:r>
              <a:rPr lang="es-CO" sz="2000" b="1" dirty="0" smtClean="0">
                <a:latin typeface="Arial" panose="020B0604020202020204" pitchFamily="34" charset="0"/>
                <a:cs typeface="Arial" panose="020B0604020202020204" pitchFamily="34" charset="0"/>
              </a:rPr>
              <a:t>Admisión  o Inadmisión del Recurso de Reconsideración:</a:t>
            </a:r>
          </a:p>
          <a:p>
            <a:pPr algn="just"/>
            <a:endParaRPr lang="es-CO" sz="1100" dirty="0">
              <a:latin typeface="Arial" panose="020B0604020202020204" pitchFamily="34" charset="0"/>
              <a:cs typeface="Arial" panose="020B0604020202020204" pitchFamily="34" charset="0"/>
            </a:endParaRPr>
          </a:p>
          <a:p>
            <a:pPr marL="342900" indent="-342900" algn="just">
              <a:buFont typeface="Arial" pitchFamily="34" charset="0"/>
              <a:buChar char="•"/>
            </a:pPr>
            <a:r>
              <a:rPr lang="es-CO" sz="2000" dirty="0" smtClean="0">
                <a:latin typeface="Arial" panose="020B0604020202020204" pitchFamily="34" charset="0"/>
                <a:cs typeface="Arial" panose="020B0604020202020204" pitchFamily="34" charset="0"/>
              </a:rPr>
              <a:t> Si se cumplen los requisitos del Art. 722 del Estatuto Tributario, anteriormente mencionados:</a:t>
            </a:r>
          </a:p>
          <a:p>
            <a:pPr marL="342900" indent="-342900" algn="just">
              <a:buFont typeface="Arial" pitchFamily="34" charset="0"/>
              <a:buChar char="•"/>
            </a:pPr>
            <a:endParaRPr lang="es-CO" sz="2000" dirty="0">
              <a:latin typeface="Arial" panose="020B0604020202020204" pitchFamily="34" charset="0"/>
              <a:cs typeface="Arial" panose="020B0604020202020204" pitchFamily="34" charset="0"/>
            </a:endParaRPr>
          </a:p>
          <a:p>
            <a:pPr marL="800100" lvl="1" indent="-342900" algn="just">
              <a:buFont typeface="Wingdings" panose="05000000000000000000" pitchFamily="2" charset="2"/>
              <a:buChar char="Ø"/>
            </a:pPr>
            <a:r>
              <a:rPr lang="es-CO" dirty="0" smtClean="0">
                <a:latin typeface="Arial" panose="020B0604020202020204" pitchFamily="34" charset="0"/>
                <a:cs typeface="Arial" panose="020B0604020202020204" pitchFamily="34" charset="0"/>
              </a:rPr>
              <a:t>la Unidad dictará dentro del mes siguiente a su interposición un </a:t>
            </a:r>
            <a:r>
              <a:rPr lang="es-CO" b="1" dirty="0" smtClean="0">
                <a:solidFill>
                  <a:srgbClr val="7030A0"/>
                </a:solidFill>
                <a:latin typeface="Arial" panose="020B0604020202020204" pitchFamily="34" charset="0"/>
                <a:cs typeface="Arial" panose="020B0604020202020204" pitchFamily="34" charset="0"/>
              </a:rPr>
              <a:t>Auto de admisión del Recurso,</a:t>
            </a:r>
            <a:r>
              <a:rPr lang="es-CO" b="1" dirty="0" smtClean="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CO" dirty="0" smtClean="0">
                <a:latin typeface="Arial" panose="020B0604020202020204" pitchFamily="34" charset="0"/>
                <a:cs typeface="Arial" panose="020B0604020202020204" pitchFamily="34" charset="0"/>
              </a:rPr>
              <a:t>que se notificará por correo certificado a la dirección procesal informada, a la dirección del RUT y a la dirección de ubicación confirmada obtenida por La Unidad en las etapas previas.</a:t>
            </a:r>
          </a:p>
          <a:p>
            <a:pPr marL="342900" indent="-342900" algn="just">
              <a:buFont typeface="Arial" pitchFamily="34" charset="0"/>
              <a:buChar char="•"/>
            </a:pPr>
            <a:endParaRPr lang="es-CO" sz="2000" dirty="0" smtClean="0">
              <a:latin typeface="Arial" panose="020B0604020202020204" pitchFamily="34" charset="0"/>
              <a:cs typeface="Arial" panose="020B0604020202020204" pitchFamily="34" charset="0"/>
            </a:endParaRPr>
          </a:p>
          <a:p>
            <a:pPr marL="342900" indent="-342900" algn="just">
              <a:buFont typeface="Arial" pitchFamily="34" charset="0"/>
              <a:buChar char="•"/>
            </a:pPr>
            <a:r>
              <a:rPr lang="es-CO" sz="2000" dirty="0" smtClean="0">
                <a:latin typeface="Arial" panose="020B0604020202020204" pitchFamily="34" charset="0"/>
                <a:cs typeface="Arial" panose="020B0604020202020204" pitchFamily="34" charset="0"/>
              </a:rPr>
              <a:t>Si no se cumplen los requisitos del </a:t>
            </a:r>
            <a:r>
              <a:rPr lang="es-CO" sz="2000" dirty="0">
                <a:latin typeface="Arial" panose="020B0604020202020204" pitchFamily="34" charset="0"/>
                <a:cs typeface="Arial" panose="020B0604020202020204" pitchFamily="34" charset="0"/>
              </a:rPr>
              <a:t>Art. 722 del Estatuto Tributario:</a:t>
            </a:r>
          </a:p>
          <a:p>
            <a:pPr marL="342900" indent="-342900" algn="just">
              <a:buFont typeface="Arial" pitchFamily="34" charset="0"/>
              <a:buChar char="•"/>
            </a:pPr>
            <a:endParaRPr lang="es-CO" sz="1200" dirty="0" smtClean="0">
              <a:latin typeface="Arial" panose="020B0604020202020204" pitchFamily="34" charset="0"/>
              <a:cs typeface="Arial" panose="020B0604020202020204" pitchFamily="34" charset="0"/>
            </a:endParaRPr>
          </a:p>
          <a:p>
            <a:pPr marL="800100" lvl="1" indent="-342900" algn="just">
              <a:buFont typeface="Wingdings" panose="05000000000000000000" pitchFamily="2" charset="2"/>
              <a:buChar char="Ø"/>
            </a:pPr>
            <a:r>
              <a:rPr lang="es-CO" dirty="0" smtClean="0">
                <a:latin typeface="Arial" panose="020B0604020202020204" pitchFamily="34" charset="0"/>
                <a:cs typeface="Arial" panose="020B0604020202020204" pitchFamily="34" charset="0"/>
              </a:rPr>
              <a:t>La Unidad expedirá dentro del mes siguiente </a:t>
            </a:r>
            <a:r>
              <a:rPr lang="es-CO" b="1" dirty="0" smtClean="0">
                <a:solidFill>
                  <a:srgbClr val="7030A0"/>
                </a:solidFill>
                <a:latin typeface="Arial" panose="020B0604020202020204" pitchFamily="34" charset="0"/>
                <a:cs typeface="Arial" panose="020B0604020202020204" pitchFamily="34" charset="0"/>
              </a:rPr>
              <a:t>Auto inadmisorio del Recurso,</a:t>
            </a:r>
            <a:r>
              <a:rPr lang="es-CO" b="1" dirty="0" smtClean="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CO" dirty="0" smtClean="0">
                <a:latin typeface="Arial" panose="020B0604020202020204" pitchFamily="34" charset="0"/>
                <a:cs typeface="Arial" panose="020B0604020202020204" pitchFamily="34" charset="0"/>
              </a:rPr>
              <a:t> que se notificará personalmente o por edicto, contra el que procede el </a:t>
            </a:r>
            <a:r>
              <a:rPr lang="es-CO" b="1" dirty="0" smtClean="0">
                <a:latin typeface="Arial" panose="020B0604020202020204" pitchFamily="34" charset="0"/>
                <a:cs typeface="Arial" panose="020B0604020202020204" pitchFamily="34" charset="0"/>
              </a:rPr>
              <a:t>Recurso de Reposición dentro de los 10 días siguientes a su notificación para </a:t>
            </a:r>
            <a:r>
              <a:rPr lang="es-CO" dirty="0" smtClean="0">
                <a:latin typeface="Arial" panose="020B0604020202020204" pitchFamily="34" charset="0"/>
                <a:cs typeface="Arial" panose="020B0604020202020204" pitchFamily="34" charset="0"/>
              </a:rPr>
              <a:t>subsanar las causales que originaron su inadmisión, salvo que se presente fuera de término. </a:t>
            </a:r>
          </a:p>
          <a:p>
            <a:pPr marL="800100" lvl="1" indent="-342900" algn="just">
              <a:buFont typeface="Wingdings" panose="05000000000000000000" pitchFamily="2" charset="2"/>
              <a:buChar char="Ø"/>
            </a:pPr>
            <a:endParaRPr lang="es-CO" dirty="0">
              <a:latin typeface="Arial" panose="020B0604020202020204" pitchFamily="34" charset="0"/>
              <a:cs typeface="Arial" panose="020B0604020202020204" pitchFamily="34" charset="0"/>
            </a:endParaRPr>
          </a:p>
          <a:p>
            <a:pPr marL="800100" lvl="1" indent="-342900" algn="just">
              <a:buFont typeface="Wingdings" panose="05000000000000000000" pitchFamily="2" charset="2"/>
              <a:buChar char="Ø"/>
            </a:pPr>
            <a:r>
              <a:rPr lang="es-CO" dirty="0" smtClean="0">
                <a:latin typeface="Arial" panose="020B0604020202020204" pitchFamily="34" charset="0"/>
                <a:cs typeface="Arial" panose="020B0604020202020204" pitchFamily="34" charset="0"/>
              </a:rPr>
              <a:t>La Unidad resolverá el </a:t>
            </a:r>
            <a:r>
              <a:rPr lang="es-CO" b="1" dirty="0" smtClean="0">
                <a:latin typeface="Arial" panose="020B0604020202020204" pitchFamily="34" charset="0"/>
                <a:cs typeface="Arial" panose="020B0604020202020204" pitchFamily="34" charset="0"/>
              </a:rPr>
              <a:t>Recurso de Reposición  interpuesto contra el auto </a:t>
            </a:r>
            <a:r>
              <a:rPr lang="es-CO" b="1" dirty="0" err="1" smtClean="0">
                <a:latin typeface="Arial" panose="020B0604020202020204" pitchFamily="34" charset="0"/>
                <a:cs typeface="Arial" panose="020B0604020202020204" pitchFamily="34" charset="0"/>
              </a:rPr>
              <a:t>inadmisorio</a:t>
            </a:r>
            <a:r>
              <a:rPr lang="es-CO" b="1" dirty="0" smtClean="0">
                <a:latin typeface="Arial" panose="020B0604020202020204" pitchFamily="34" charset="0"/>
                <a:cs typeface="Arial" panose="020B0604020202020204" pitchFamily="34" charset="0"/>
              </a:rPr>
              <a:t> </a:t>
            </a:r>
            <a:r>
              <a:rPr lang="es-CO" dirty="0" smtClean="0">
                <a:latin typeface="Arial" panose="020B0604020202020204" pitchFamily="34" charset="0"/>
                <a:cs typeface="Arial" panose="020B0604020202020204" pitchFamily="34" charset="0"/>
              </a:rPr>
              <a:t>dentro de los 5 días siguientes a la interposición, admitiendo el recurso o confirmando su inadmisión. </a:t>
            </a:r>
            <a:endParaRPr lang="es-CO" dirty="0">
              <a:latin typeface="Arial" panose="020B0604020202020204" pitchFamily="34" charset="0"/>
              <a:cs typeface="Arial" panose="020B0604020202020204" pitchFamily="34" charset="0"/>
            </a:endParaRPr>
          </a:p>
        </p:txBody>
      </p:sp>
      <p:cxnSp>
        <p:nvCxnSpPr>
          <p:cNvPr id="6" name="Conector recto de flecha 20"/>
          <p:cNvCxnSpPr/>
          <p:nvPr/>
        </p:nvCxnSpPr>
        <p:spPr>
          <a:xfrm flipV="1">
            <a:off x="450376" y="698047"/>
            <a:ext cx="8229600" cy="17167"/>
          </a:xfrm>
          <a:prstGeom prst="straightConnector1">
            <a:avLst/>
          </a:prstGeom>
          <a:ln>
            <a:solidFill>
              <a:schemeClr val="tx1">
                <a:lumMod val="85000"/>
                <a:lumOff val="1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8" name="Elipse 23"/>
          <p:cNvSpPr/>
          <p:nvPr/>
        </p:nvSpPr>
        <p:spPr>
          <a:xfrm>
            <a:off x="3698240" y="528480"/>
            <a:ext cx="325120" cy="339134"/>
          </a:xfrm>
          <a:prstGeom prst="ellipse">
            <a:avLst/>
          </a:prstGeom>
          <a:solidFill>
            <a:srgbClr val="AFC6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solidFill>
                <a:prstClr val="white"/>
              </a:solidFill>
            </a:endParaRPr>
          </a:p>
        </p:txBody>
      </p:sp>
      <p:sp>
        <p:nvSpPr>
          <p:cNvPr id="9" name="Marcador de contenido 2"/>
          <p:cNvSpPr txBox="1">
            <a:spLocks/>
          </p:cNvSpPr>
          <p:nvPr/>
        </p:nvSpPr>
        <p:spPr>
          <a:xfrm>
            <a:off x="3982719" y="336141"/>
            <a:ext cx="4806439" cy="396240"/>
          </a:xfrm>
          <a:prstGeom prst="rect">
            <a:avLst/>
          </a:prstGeom>
        </p:spPr>
        <p:txBody>
          <a:bodyPr vert="horz" lIns="91440" tIns="45720" rIns="91440" bIns="45720" rtlCol="0">
            <a:noAutofit/>
          </a:bodyPr>
          <a:lstStyle>
            <a:lvl1pPr indent="0">
              <a:spcBef>
                <a:spcPct val="20000"/>
              </a:spcBef>
              <a:buFont typeface="Arial"/>
              <a:buNone/>
              <a:defRPr sz="2400">
                <a:solidFill>
                  <a:schemeClr val="tx1">
                    <a:lumMod val="85000"/>
                    <a:lumOff val="15000"/>
                  </a:schemeClr>
                </a:solidFill>
                <a:latin typeface="Helvetica Neue Light"/>
                <a:cs typeface="Helvetica Neue Light"/>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s-ES" sz="2000" dirty="0" smtClean="0">
                <a:solidFill>
                  <a:prstClr val="black">
                    <a:lumMod val="85000"/>
                    <a:lumOff val="15000"/>
                  </a:prstClr>
                </a:solidFill>
                <a:latin typeface="Helvetica Neue "/>
              </a:rPr>
              <a:t>RECURSO DE RECONSIDERACIÓN</a:t>
            </a:r>
            <a:endParaRPr lang="es-ES" sz="2000" dirty="0">
              <a:solidFill>
                <a:prstClr val="black">
                  <a:lumMod val="85000"/>
                  <a:lumOff val="15000"/>
                </a:prstClr>
              </a:solidFill>
              <a:latin typeface="Helvetica Neue "/>
            </a:endParaRPr>
          </a:p>
        </p:txBody>
      </p:sp>
      <p:sp>
        <p:nvSpPr>
          <p:cNvPr id="10" name="Elipse 9"/>
          <p:cNvSpPr/>
          <p:nvPr/>
        </p:nvSpPr>
        <p:spPr>
          <a:xfrm>
            <a:off x="3695865" y="530666"/>
            <a:ext cx="325120" cy="339134"/>
          </a:xfrm>
          <a:prstGeom prst="ellipse">
            <a:avLst/>
          </a:prstGeom>
          <a:solidFill>
            <a:srgbClr val="7030A0"/>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s-ES" dirty="0">
              <a:solidFill>
                <a:prstClr val="white"/>
              </a:solidFill>
            </a:endParaRPr>
          </a:p>
        </p:txBody>
      </p:sp>
    </p:spTree>
    <p:extLst>
      <p:ext uri="{BB962C8B-B14F-4D97-AF65-F5344CB8AC3E}">
        <p14:creationId xmlns:p14="http://schemas.microsoft.com/office/powerpoint/2010/main" val="2317960862"/>
      </p:ext>
    </p:extLst>
  </p:cSld>
  <p:clrMapOvr>
    <a:masterClrMapping/>
  </p:clrMapOvr>
  <mc:AlternateContent xmlns:mc="http://schemas.openxmlformats.org/markup-compatibility/2006" xmlns:p14="http://schemas.microsoft.com/office/powerpoint/2010/main">
    <mc:Choice Requires="p14">
      <p:transition spd="slow" p14:dur="1200">
        <p:push/>
      </p:transition>
    </mc:Choice>
    <mc:Fallback xmlns="">
      <p:transition spd="slow">
        <p:push/>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7651" y="1260887"/>
            <a:ext cx="8216839" cy="3954929"/>
          </a:xfrm>
          <a:prstGeom prst="rect">
            <a:avLst/>
          </a:prstGeom>
        </p:spPr>
        <p:txBody>
          <a:bodyPr wrap="square">
            <a:spAutoFit/>
          </a:bodyPr>
          <a:lstStyle/>
          <a:p>
            <a:pPr algn="just"/>
            <a:r>
              <a:rPr lang="es-CO" sz="2400" b="1" dirty="0" smtClean="0">
                <a:latin typeface="Arial" panose="020B0604020202020204" pitchFamily="34" charset="0"/>
                <a:cs typeface="Arial" panose="020B0604020202020204" pitchFamily="34" charset="0"/>
              </a:rPr>
              <a:t>Fallo </a:t>
            </a:r>
            <a:r>
              <a:rPr lang="es-CO" sz="2400" b="1" dirty="0">
                <a:latin typeface="Arial" panose="020B0604020202020204" pitchFamily="34" charset="0"/>
                <a:cs typeface="Arial" panose="020B0604020202020204" pitchFamily="34" charset="0"/>
              </a:rPr>
              <a:t>d</a:t>
            </a:r>
            <a:r>
              <a:rPr lang="es-CO" sz="2400" b="1" dirty="0" smtClean="0">
                <a:latin typeface="Arial" panose="020B0604020202020204" pitchFamily="34" charset="0"/>
                <a:cs typeface="Arial" panose="020B0604020202020204" pitchFamily="34" charset="0"/>
              </a:rPr>
              <a:t>el Recurso de Reconsideración:</a:t>
            </a:r>
          </a:p>
          <a:p>
            <a:pPr algn="just"/>
            <a:endParaRPr lang="es-CO" sz="1100" dirty="0">
              <a:latin typeface="Arial" panose="020B0604020202020204" pitchFamily="34" charset="0"/>
              <a:cs typeface="Arial" panose="020B0604020202020204" pitchFamily="34" charset="0"/>
            </a:endParaRPr>
          </a:p>
          <a:p>
            <a:pPr marL="342900" indent="-342900" algn="just">
              <a:buFont typeface="Arial" pitchFamily="34" charset="0"/>
              <a:buChar char="•"/>
            </a:pPr>
            <a:endParaRPr lang="es-CO" sz="2400" dirty="0" smtClean="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v"/>
            </a:pPr>
            <a:r>
              <a:rPr lang="es-CO" sz="2400" dirty="0" smtClean="0">
                <a:latin typeface="Arial" panose="020B0604020202020204" pitchFamily="34" charset="0"/>
                <a:cs typeface="Arial" panose="020B0604020202020204" pitchFamily="34" charset="0"/>
              </a:rPr>
              <a:t>Una vez admitido o subsanado, La Unidad contará con un término de hasta </a:t>
            </a:r>
            <a:r>
              <a:rPr lang="es-CO" sz="2400" b="1" dirty="0" smtClean="0">
                <a:latin typeface="Arial" panose="020B0604020202020204" pitchFamily="34" charset="0"/>
                <a:cs typeface="Arial" panose="020B0604020202020204" pitchFamily="34" charset="0"/>
              </a:rPr>
              <a:t>6 meses, para </a:t>
            </a:r>
            <a:r>
              <a:rPr lang="es-CO" sz="2400" dirty="0" smtClean="0">
                <a:latin typeface="Arial" panose="020B0604020202020204" pitchFamily="34" charset="0"/>
                <a:cs typeface="Arial" panose="020B0604020202020204" pitchFamily="34" charset="0"/>
              </a:rPr>
              <a:t>proferir el fallo respectivo.</a:t>
            </a:r>
          </a:p>
          <a:p>
            <a:pPr marL="342900" indent="-342900" algn="just">
              <a:buFont typeface="Wingdings" panose="05000000000000000000" pitchFamily="2" charset="2"/>
              <a:buChar char="v"/>
            </a:pPr>
            <a:endParaRPr lang="es-CO" sz="2400" dirty="0" smtClean="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v"/>
            </a:pPr>
            <a:endParaRPr lang="es-CO" sz="24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v"/>
            </a:pPr>
            <a:r>
              <a:rPr lang="es-CO" sz="2400" b="1" dirty="0" smtClean="0">
                <a:latin typeface="Arial" panose="020B0604020202020204" pitchFamily="34" charset="0"/>
                <a:cs typeface="Arial" panose="020B0604020202020204" pitchFamily="34" charset="0"/>
              </a:rPr>
              <a:t>Notificado</a:t>
            </a:r>
            <a:r>
              <a:rPr lang="es-CO" sz="2400" dirty="0" smtClean="0">
                <a:latin typeface="Arial" panose="020B0604020202020204" pitchFamily="34" charset="0"/>
                <a:cs typeface="Arial" panose="020B0604020202020204" pitchFamily="34" charset="0"/>
              </a:rPr>
              <a:t> el fallo del Recurso se entiende agotada la vía gubernativa y se dará inicio al proceso administrativo de cobro. </a:t>
            </a:r>
            <a:endParaRPr lang="es-CO" sz="2400" dirty="0">
              <a:latin typeface="Arial" panose="020B0604020202020204" pitchFamily="34" charset="0"/>
              <a:cs typeface="Arial" panose="020B0604020202020204" pitchFamily="34" charset="0"/>
            </a:endParaRPr>
          </a:p>
        </p:txBody>
      </p:sp>
      <p:cxnSp>
        <p:nvCxnSpPr>
          <p:cNvPr id="6" name="Conector recto de flecha 20"/>
          <p:cNvCxnSpPr/>
          <p:nvPr/>
        </p:nvCxnSpPr>
        <p:spPr>
          <a:xfrm flipV="1">
            <a:off x="450376" y="698047"/>
            <a:ext cx="8229600" cy="17167"/>
          </a:xfrm>
          <a:prstGeom prst="straightConnector1">
            <a:avLst/>
          </a:prstGeom>
          <a:ln>
            <a:solidFill>
              <a:schemeClr val="tx1">
                <a:lumMod val="85000"/>
                <a:lumOff val="1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8" name="Elipse 23"/>
          <p:cNvSpPr/>
          <p:nvPr/>
        </p:nvSpPr>
        <p:spPr>
          <a:xfrm>
            <a:off x="3698240" y="528480"/>
            <a:ext cx="325120" cy="339134"/>
          </a:xfrm>
          <a:prstGeom prst="ellipse">
            <a:avLst/>
          </a:prstGeom>
          <a:solidFill>
            <a:srgbClr val="AFC6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solidFill>
                <a:prstClr val="white"/>
              </a:solidFill>
            </a:endParaRPr>
          </a:p>
        </p:txBody>
      </p:sp>
      <p:sp>
        <p:nvSpPr>
          <p:cNvPr id="9" name="Marcador de contenido 2"/>
          <p:cNvSpPr txBox="1">
            <a:spLocks/>
          </p:cNvSpPr>
          <p:nvPr/>
        </p:nvSpPr>
        <p:spPr>
          <a:xfrm>
            <a:off x="3982719" y="336141"/>
            <a:ext cx="4806439" cy="396240"/>
          </a:xfrm>
          <a:prstGeom prst="rect">
            <a:avLst/>
          </a:prstGeom>
        </p:spPr>
        <p:txBody>
          <a:bodyPr vert="horz" lIns="91440" tIns="45720" rIns="91440" bIns="45720" rtlCol="0">
            <a:noAutofit/>
          </a:bodyPr>
          <a:lstStyle>
            <a:lvl1pPr indent="0">
              <a:spcBef>
                <a:spcPct val="20000"/>
              </a:spcBef>
              <a:buFont typeface="Arial"/>
              <a:buNone/>
              <a:defRPr sz="2400">
                <a:solidFill>
                  <a:schemeClr val="tx1">
                    <a:lumMod val="85000"/>
                    <a:lumOff val="15000"/>
                  </a:schemeClr>
                </a:solidFill>
                <a:latin typeface="Helvetica Neue Light"/>
                <a:cs typeface="Helvetica Neue Light"/>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s-ES" sz="2000" dirty="0" smtClean="0">
                <a:solidFill>
                  <a:prstClr val="black">
                    <a:lumMod val="85000"/>
                    <a:lumOff val="15000"/>
                  </a:prstClr>
                </a:solidFill>
                <a:latin typeface="Helvetica Neue "/>
              </a:rPr>
              <a:t>RECURSO DE RECONSIDERACIÓN</a:t>
            </a:r>
            <a:endParaRPr lang="es-ES" sz="2000" dirty="0">
              <a:solidFill>
                <a:prstClr val="black">
                  <a:lumMod val="85000"/>
                  <a:lumOff val="15000"/>
                </a:prstClr>
              </a:solidFill>
              <a:latin typeface="Helvetica Neue "/>
            </a:endParaRPr>
          </a:p>
        </p:txBody>
      </p:sp>
      <p:sp>
        <p:nvSpPr>
          <p:cNvPr id="10" name="Elipse 9"/>
          <p:cNvSpPr/>
          <p:nvPr/>
        </p:nvSpPr>
        <p:spPr>
          <a:xfrm>
            <a:off x="3695865" y="530666"/>
            <a:ext cx="325120" cy="339134"/>
          </a:xfrm>
          <a:prstGeom prst="ellipse">
            <a:avLst/>
          </a:prstGeom>
          <a:solidFill>
            <a:srgbClr val="7030A0"/>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s-ES" dirty="0">
              <a:solidFill>
                <a:prstClr val="white"/>
              </a:solidFill>
            </a:endParaRPr>
          </a:p>
        </p:txBody>
      </p:sp>
    </p:spTree>
    <p:extLst>
      <p:ext uri="{BB962C8B-B14F-4D97-AF65-F5344CB8AC3E}">
        <p14:creationId xmlns:p14="http://schemas.microsoft.com/office/powerpoint/2010/main" val="966360353"/>
      </p:ext>
    </p:extLst>
  </p:cSld>
  <p:clrMapOvr>
    <a:masterClrMapping/>
  </p:clrMapOvr>
  <mc:AlternateContent xmlns:mc="http://schemas.openxmlformats.org/markup-compatibility/2006" xmlns:p14="http://schemas.microsoft.com/office/powerpoint/2010/main">
    <mc:Choice Requires="p14">
      <p:transition spd="slow" p14:dur="1200">
        <p:push/>
      </p:transition>
    </mc:Choice>
    <mc:Fallback xmlns="">
      <p:transition spd="slow">
        <p:push/>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4 CuadroTexto"/>
          <p:cNvSpPr txBox="1"/>
          <p:nvPr/>
        </p:nvSpPr>
        <p:spPr>
          <a:xfrm>
            <a:off x="496571" y="1069469"/>
            <a:ext cx="8342627" cy="5355312"/>
          </a:xfrm>
          <a:prstGeom prst="rect">
            <a:avLst/>
          </a:prstGeom>
          <a:noFill/>
        </p:spPr>
        <p:txBody>
          <a:bodyPr wrap="square" rtlCol="0">
            <a:spAutoFit/>
          </a:bodyPr>
          <a:lstStyle/>
          <a:p>
            <a:pPr marL="457200" indent="-457200" algn="just">
              <a:buClr>
                <a:schemeClr val="bg1">
                  <a:lumMod val="85000"/>
                </a:schemeClr>
              </a:buClr>
              <a:buSzPct val="150000"/>
              <a:buFont typeface="+mj-lt"/>
              <a:buAutoNum type="arabicPeriod"/>
            </a:pPr>
            <a:r>
              <a:rPr lang="es-CO" b="1" dirty="0" smtClean="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rPr>
              <a:t>Aspectos Relevantes de la Unidad</a:t>
            </a:r>
          </a:p>
          <a:p>
            <a:pPr marL="457200" indent="-457200" algn="just">
              <a:buClr>
                <a:schemeClr val="bg1">
                  <a:lumMod val="85000"/>
                </a:schemeClr>
              </a:buClr>
              <a:buSzPct val="150000"/>
              <a:buFont typeface="+mj-lt"/>
              <a:buAutoNum type="arabicPeriod"/>
            </a:pPr>
            <a:endParaRPr lang="es-CO" b="1" dirty="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endParaRPr>
          </a:p>
          <a:p>
            <a:pPr marL="457200" indent="-457200" algn="just">
              <a:buClr>
                <a:schemeClr val="bg1">
                  <a:lumMod val="85000"/>
                </a:schemeClr>
              </a:buClr>
              <a:buSzPct val="150000"/>
              <a:buFont typeface="+mj-lt"/>
              <a:buAutoNum type="arabicPeriod"/>
            </a:pPr>
            <a:r>
              <a:rPr lang="es-CO" b="1" dirty="0" smtClean="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rPr>
              <a:t>Facultades </a:t>
            </a:r>
            <a:r>
              <a:rPr lang="es-CO" b="1" dirty="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rPr>
              <a:t>y Competencias Legales</a:t>
            </a:r>
          </a:p>
          <a:p>
            <a:pPr marL="457200" indent="-457200" algn="just">
              <a:buClr>
                <a:schemeClr val="bg1">
                  <a:lumMod val="85000"/>
                </a:schemeClr>
              </a:buClr>
              <a:buSzPct val="150000"/>
              <a:buFont typeface="+mj-lt"/>
              <a:buAutoNum type="arabicPeriod"/>
            </a:pPr>
            <a:endParaRPr lang="es-CO" b="1" dirty="0" smtClean="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endParaRPr>
          </a:p>
          <a:p>
            <a:pPr marL="457200" indent="-457200" algn="just">
              <a:buClr>
                <a:schemeClr val="bg1">
                  <a:lumMod val="85000"/>
                </a:schemeClr>
              </a:buClr>
              <a:buSzPct val="150000"/>
              <a:buFont typeface="+mj-lt"/>
              <a:buAutoNum type="arabicPeriod"/>
            </a:pPr>
            <a:r>
              <a:rPr lang="es-CO" b="1" dirty="0" smtClean="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rPr>
              <a:t>Proceso de Determinación y discusión</a:t>
            </a:r>
          </a:p>
          <a:p>
            <a:pPr marL="457200" indent="-457200" algn="just">
              <a:buClr>
                <a:schemeClr val="accent3">
                  <a:lumMod val="50000"/>
                </a:schemeClr>
              </a:buClr>
              <a:buSzPct val="150000"/>
              <a:buFont typeface="+mj-lt"/>
              <a:buAutoNum type="arabicPeriod"/>
            </a:pPr>
            <a:endParaRPr lang="es-CO" b="1" dirty="0">
              <a:effectLst>
                <a:outerShdw blurRad="38100" dist="38100" dir="2700000" algn="tl">
                  <a:srgbClr val="000000">
                    <a:alpha val="43137"/>
                  </a:srgbClr>
                </a:outerShdw>
              </a:effectLst>
              <a:latin typeface="Arial" pitchFamily="34" charset="0"/>
              <a:cs typeface="Arial" pitchFamily="34" charset="0"/>
            </a:endParaRPr>
          </a:p>
          <a:p>
            <a:pPr marL="457200" indent="-457200" algn="just">
              <a:buClr>
                <a:schemeClr val="accent3">
                  <a:lumMod val="50000"/>
                </a:schemeClr>
              </a:buClr>
              <a:buSzPct val="150000"/>
              <a:buFont typeface="+mj-lt"/>
              <a:buAutoNum type="arabicPeriod"/>
            </a:pPr>
            <a:r>
              <a:rPr lang="es-CO" b="1" dirty="0" smtClean="0">
                <a:effectLst>
                  <a:outerShdw blurRad="38100" dist="38100" dir="2700000" algn="tl">
                    <a:srgbClr val="000000">
                      <a:alpha val="43137"/>
                    </a:srgbClr>
                  </a:outerShdw>
                </a:effectLst>
                <a:latin typeface="Arial" pitchFamily="34" charset="0"/>
                <a:cs typeface="Arial" pitchFamily="34" charset="0"/>
              </a:rPr>
              <a:t>Proceso Sancionatorio</a:t>
            </a:r>
          </a:p>
          <a:p>
            <a:pPr marL="457200" indent="-457200" algn="just">
              <a:buClr>
                <a:schemeClr val="accent3">
                  <a:lumMod val="50000"/>
                </a:schemeClr>
              </a:buClr>
              <a:buSzPct val="150000"/>
              <a:buFont typeface="+mj-lt"/>
              <a:buAutoNum type="arabicPeriod"/>
            </a:pPr>
            <a:endParaRPr lang="es-CO" b="1" dirty="0">
              <a:effectLst>
                <a:outerShdw blurRad="38100" dist="38100" dir="2700000" algn="tl">
                  <a:srgbClr val="000000">
                    <a:alpha val="43137"/>
                  </a:srgbClr>
                </a:outerShdw>
              </a:effectLst>
              <a:latin typeface="Arial" pitchFamily="34" charset="0"/>
              <a:cs typeface="Arial" pitchFamily="34" charset="0"/>
            </a:endParaRPr>
          </a:p>
          <a:p>
            <a:pPr marL="457200" indent="-457200" algn="just">
              <a:buClr>
                <a:schemeClr val="bg1">
                  <a:lumMod val="85000"/>
                </a:schemeClr>
              </a:buClr>
              <a:buSzPct val="150000"/>
              <a:buFont typeface="+mj-lt"/>
              <a:buAutoNum type="arabicPeriod"/>
            </a:pPr>
            <a:r>
              <a:rPr lang="es-CO" b="1" dirty="0" smtClean="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rPr>
              <a:t>Notificación </a:t>
            </a:r>
            <a:r>
              <a:rPr lang="es-CO" b="1" dirty="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rPr>
              <a:t>de las Actuaciones</a:t>
            </a:r>
          </a:p>
          <a:p>
            <a:pPr marL="457200" indent="-457200" algn="just">
              <a:buClr>
                <a:schemeClr val="bg1">
                  <a:lumMod val="85000"/>
                </a:schemeClr>
              </a:buClr>
              <a:buSzPct val="150000"/>
              <a:buFont typeface="+mj-lt"/>
              <a:buAutoNum type="arabicPeriod"/>
            </a:pPr>
            <a:endParaRPr lang="es-CO" b="1" dirty="0" smtClean="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endParaRPr>
          </a:p>
          <a:p>
            <a:pPr marL="457200" indent="-457200" algn="just">
              <a:buClr>
                <a:schemeClr val="bg1">
                  <a:lumMod val="85000"/>
                </a:schemeClr>
              </a:buClr>
              <a:buSzPct val="150000"/>
              <a:buFont typeface="+mj-lt"/>
              <a:buAutoNum type="arabicPeriod"/>
            </a:pPr>
            <a:r>
              <a:rPr lang="es-CO" b="1" dirty="0" smtClean="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rPr>
              <a:t>Proceso de Cobro</a:t>
            </a:r>
          </a:p>
          <a:p>
            <a:pPr marL="457200" indent="-457200" algn="just">
              <a:buClr>
                <a:schemeClr val="bg1">
                  <a:lumMod val="85000"/>
                </a:schemeClr>
              </a:buClr>
              <a:buSzPct val="150000"/>
              <a:buFont typeface="+mj-lt"/>
              <a:buAutoNum type="arabicPeriod"/>
            </a:pPr>
            <a:endParaRPr lang="es-CO" b="1" dirty="0" smtClean="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endParaRPr>
          </a:p>
          <a:p>
            <a:pPr marL="457200" indent="-457200" algn="just">
              <a:buClr>
                <a:schemeClr val="bg1">
                  <a:lumMod val="85000"/>
                </a:schemeClr>
              </a:buClr>
              <a:buSzPct val="150000"/>
              <a:buFont typeface="+mj-lt"/>
              <a:buAutoNum type="arabicPeriod"/>
            </a:pPr>
            <a:r>
              <a:rPr lang="es-CO" b="1" dirty="0" smtClean="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rPr>
              <a:t>Situaciones detectadas por la Unidad</a:t>
            </a:r>
          </a:p>
          <a:p>
            <a:pPr marL="457200" indent="-457200" algn="just">
              <a:buClr>
                <a:schemeClr val="bg1">
                  <a:lumMod val="85000"/>
                </a:schemeClr>
              </a:buClr>
              <a:buSzPct val="150000"/>
              <a:buFont typeface="+mj-lt"/>
              <a:buAutoNum type="arabicPeriod"/>
            </a:pPr>
            <a:endParaRPr lang="es-CO" b="1" dirty="0" smtClean="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endParaRPr>
          </a:p>
          <a:p>
            <a:pPr marL="457200" indent="-457200" algn="just">
              <a:buClr>
                <a:schemeClr val="bg1">
                  <a:lumMod val="85000"/>
                </a:schemeClr>
              </a:buClr>
              <a:buSzPct val="150000"/>
              <a:buFont typeface="+mj-lt"/>
              <a:buAutoNum type="arabicPeriod"/>
            </a:pPr>
            <a:r>
              <a:rPr lang="es-CO" b="1" dirty="0" smtClean="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rPr>
              <a:t>Beneficios de cumplir con el pago de aportes</a:t>
            </a:r>
          </a:p>
          <a:p>
            <a:pPr marL="457200" indent="-457200" algn="just">
              <a:buClr>
                <a:schemeClr val="bg1">
                  <a:lumMod val="85000"/>
                </a:schemeClr>
              </a:buClr>
              <a:buSzPct val="150000"/>
              <a:buFont typeface="+mj-lt"/>
              <a:buAutoNum type="arabicPeriod"/>
            </a:pPr>
            <a:endParaRPr lang="es-CO" b="1" dirty="0" smtClean="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endParaRPr>
          </a:p>
          <a:p>
            <a:pPr marL="457200" indent="-457200" algn="just">
              <a:buClr>
                <a:schemeClr val="bg1">
                  <a:lumMod val="85000"/>
                </a:schemeClr>
              </a:buClr>
              <a:buSzPct val="150000"/>
              <a:buFont typeface="+mj-lt"/>
              <a:buAutoNum type="arabicPeriod"/>
            </a:pPr>
            <a:r>
              <a:rPr lang="es-CO" b="1" dirty="0" smtClean="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rPr>
              <a:t>Canales de Atención Integral al Ciudadano </a:t>
            </a:r>
          </a:p>
          <a:p>
            <a:pPr marL="457200" indent="-457200" algn="just">
              <a:buClr>
                <a:schemeClr val="bg1">
                  <a:lumMod val="85000"/>
                </a:schemeClr>
              </a:buClr>
              <a:buSzPct val="150000"/>
              <a:buFont typeface="+mj-lt"/>
              <a:buAutoNum type="arabicPeriod"/>
            </a:pPr>
            <a:endParaRPr lang="es-CO" b="1" dirty="0" smtClean="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endParaRPr>
          </a:p>
          <a:p>
            <a:pPr marL="457200" indent="-457200" algn="just">
              <a:buClr>
                <a:schemeClr val="bg1">
                  <a:lumMod val="85000"/>
                </a:schemeClr>
              </a:buClr>
              <a:buSzPct val="150000"/>
              <a:buFont typeface="+mj-lt"/>
              <a:buAutoNum type="arabicPeriod"/>
            </a:pPr>
            <a:r>
              <a:rPr lang="es-CO" b="1" dirty="0" smtClean="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rPr>
              <a:t>Sesión de Preguntas y Respuestas </a:t>
            </a:r>
          </a:p>
        </p:txBody>
      </p:sp>
      <p:sp>
        <p:nvSpPr>
          <p:cNvPr id="31" name="Title 1"/>
          <p:cNvSpPr txBox="1">
            <a:spLocks/>
          </p:cNvSpPr>
          <p:nvPr/>
        </p:nvSpPr>
        <p:spPr>
          <a:xfrm>
            <a:off x="128712" y="0"/>
            <a:ext cx="7128792" cy="836712"/>
          </a:xfrm>
          <a:prstGeom prst="rect">
            <a:avLst/>
          </a:prstGeom>
        </p:spPr>
        <p:txBody>
          <a:bodyPr vert="horz" lIns="91440" tIns="45720" rIns="91440" bIns="45720" rtlCol="0" anchor="ctr">
            <a:normAutofit/>
          </a:bodyPr>
          <a:lstStyle>
            <a:lvl1pPr>
              <a:spcBef>
                <a:spcPct val="0"/>
              </a:spcBef>
              <a:buNone/>
              <a:defRPr sz="2800" b="1">
                <a:solidFill>
                  <a:srgbClr val="4F6228"/>
                </a:solidFill>
                <a:effectLst/>
                <a:latin typeface="Arial Narrow" pitchFamily="34" charset="0"/>
                <a:ea typeface="+mj-ea"/>
                <a:cs typeface="+mj-cs"/>
              </a:defRPr>
            </a:lvl1pPr>
          </a:lstStyle>
          <a:p>
            <a:r>
              <a:rPr lang="es-CO" sz="3200" dirty="0" smtClean="0">
                <a:effectLst>
                  <a:outerShdw blurRad="38100" dist="38100" dir="2700000" algn="tl">
                    <a:srgbClr val="000000">
                      <a:alpha val="43137"/>
                    </a:srgbClr>
                  </a:outerShdw>
                </a:effectLst>
              </a:rPr>
              <a:t>Agenda Primera Jornada de Capacitación</a:t>
            </a:r>
          </a:p>
        </p:txBody>
      </p:sp>
    </p:spTree>
    <p:extLst>
      <p:ext uri="{BB962C8B-B14F-4D97-AF65-F5344CB8AC3E}">
        <p14:creationId xmlns:p14="http://schemas.microsoft.com/office/powerpoint/2010/main" val="149750795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ítulo 2"/>
          <p:cNvSpPr txBox="1">
            <a:spLocks/>
          </p:cNvSpPr>
          <p:nvPr/>
        </p:nvSpPr>
        <p:spPr>
          <a:xfrm>
            <a:off x="1141482" y="3908378"/>
            <a:ext cx="7704856" cy="2533650"/>
          </a:xfrm>
          <a:prstGeom prst="rect">
            <a:avLst/>
          </a:prstGeom>
        </p:spPr>
        <p:txBody>
          <a:bodyPr vert="horz" lIns="91440" tIns="45720" rIns="91440" bIns="45720" rtlCol="0" anchor="b">
            <a:noAutofit/>
          </a:bodyPr>
          <a:lstStyle>
            <a:lvl1pPr algn="l" defTabSz="457200" rtl="0" eaLnBrk="1" latinLnBrk="0" hangingPunct="1">
              <a:spcBef>
                <a:spcPct val="0"/>
              </a:spcBef>
              <a:buNone/>
              <a:defRPr sz="3000" b="0" i="0" kern="1200">
                <a:solidFill>
                  <a:schemeClr val="bg1"/>
                </a:solidFill>
                <a:latin typeface="Helvetica Neue"/>
                <a:ea typeface="+mj-ea"/>
                <a:cs typeface="Helvetica Neue"/>
              </a:defRPr>
            </a:lvl1pPr>
          </a:lstStyle>
          <a:p>
            <a:pPr algn="r"/>
            <a:r>
              <a:rPr lang="es-CO" sz="4800" b="1" dirty="0" smtClean="0">
                <a:effectLst>
                  <a:outerShdw blurRad="38100" dist="38100" dir="2700000" algn="tl">
                    <a:srgbClr val="000000">
                      <a:alpha val="43137"/>
                    </a:srgbClr>
                  </a:outerShdw>
                </a:effectLst>
              </a:rPr>
              <a:t>Proceso </a:t>
            </a:r>
          </a:p>
          <a:p>
            <a:pPr algn="r"/>
            <a:r>
              <a:rPr lang="es-CO" sz="4800" b="1" dirty="0" smtClean="0">
                <a:effectLst>
                  <a:outerShdw blurRad="38100" dist="38100" dir="2700000" algn="tl">
                    <a:srgbClr val="000000">
                      <a:alpha val="43137"/>
                    </a:srgbClr>
                  </a:outerShdw>
                </a:effectLst>
              </a:rPr>
              <a:t>Sancionatorio</a:t>
            </a:r>
            <a:endParaRPr lang="es-CO" sz="4800" b="1" dirty="0">
              <a:effectLst>
                <a:outerShdw blurRad="38100" dist="38100" dir="2700000" algn="tl">
                  <a:srgbClr val="000000">
                    <a:alpha val="43137"/>
                  </a:srgbClr>
                </a:outerShdw>
              </a:effectLst>
            </a:endParaRPr>
          </a:p>
        </p:txBody>
      </p:sp>
      <p:sp>
        <p:nvSpPr>
          <p:cNvPr id="3" name="Título 2"/>
          <p:cNvSpPr txBox="1">
            <a:spLocks/>
          </p:cNvSpPr>
          <p:nvPr/>
        </p:nvSpPr>
        <p:spPr>
          <a:xfrm>
            <a:off x="418281" y="299481"/>
            <a:ext cx="2857500" cy="3154338"/>
          </a:xfrm>
          <a:prstGeom prst="rect">
            <a:avLst/>
          </a:prstGeom>
        </p:spPr>
        <p:txBody>
          <a:bodyPr vert="horz" lIns="91440" tIns="45720" rIns="91440" bIns="45720" rtlCol="0" anchor="b">
            <a:noAutofit/>
          </a:bodyPr>
          <a:lstStyle>
            <a:lvl1pPr algn="l" defTabSz="457200" rtl="0" eaLnBrk="1" latinLnBrk="0" hangingPunct="1">
              <a:spcBef>
                <a:spcPct val="0"/>
              </a:spcBef>
              <a:buNone/>
              <a:defRPr sz="3000" b="0" i="0" kern="1200">
                <a:solidFill>
                  <a:schemeClr val="bg1"/>
                </a:solidFill>
                <a:latin typeface="Helvetica Neue"/>
                <a:ea typeface="+mj-ea"/>
                <a:cs typeface="Helvetica Neue"/>
              </a:defRPr>
            </a:lvl1pPr>
          </a:lstStyle>
          <a:p>
            <a:r>
              <a:rPr lang="es-ES_tradnl" sz="23900" b="1" dirty="0" smtClean="0">
                <a:effectLst>
                  <a:outerShdw blurRad="38100" dist="38100" dir="2700000" algn="tl">
                    <a:srgbClr val="000000">
                      <a:alpha val="43137"/>
                    </a:srgbClr>
                  </a:outerShdw>
                </a:effectLst>
              </a:rPr>
              <a:t>4</a:t>
            </a:r>
            <a:endParaRPr lang="es-ES_tradnl" sz="239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39554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0"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800" decel="100000"/>
                                        <p:tgtEl>
                                          <p:spTgt spid="4"/>
                                        </p:tgtEl>
                                      </p:cBhvr>
                                    </p:animEffect>
                                    <p:anim calcmode="lin" valueType="num">
                                      <p:cBhvr>
                                        <p:cTn id="14" dur="800" decel="100000" fill="hold"/>
                                        <p:tgtEl>
                                          <p:spTgt spid="4"/>
                                        </p:tgtEl>
                                        <p:attrNameLst>
                                          <p:attrName>style.rotation</p:attrName>
                                        </p:attrNameLst>
                                      </p:cBhvr>
                                      <p:tavLst>
                                        <p:tav tm="0">
                                          <p:val>
                                            <p:fltVal val="-90"/>
                                          </p:val>
                                        </p:tav>
                                        <p:tav tm="100000">
                                          <p:val>
                                            <p:fltVal val="0"/>
                                          </p:val>
                                        </p:tav>
                                      </p:tavLst>
                                    </p:anim>
                                    <p:anim calcmode="lin" valueType="num">
                                      <p:cBhvr>
                                        <p:cTn id="15" dur="800" decel="100000" fill="hold"/>
                                        <p:tgtEl>
                                          <p:spTgt spid="4"/>
                                        </p:tgtEl>
                                        <p:attrNameLst>
                                          <p:attrName>ppt_x</p:attrName>
                                        </p:attrNameLst>
                                      </p:cBhvr>
                                      <p:tavLst>
                                        <p:tav tm="0">
                                          <p:val>
                                            <p:strVal val="#ppt_x+0.4"/>
                                          </p:val>
                                        </p:tav>
                                        <p:tav tm="100000">
                                          <p:val>
                                            <p:strVal val="#ppt_x-0.05"/>
                                          </p:val>
                                        </p:tav>
                                      </p:tavLst>
                                    </p:anim>
                                    <p:anim calcmode="lin" valueType="num">
                                      <p:cBhvr>
                                        <p:cTn id="16" dur="800" decel="100000" fill="hold"/>
                                        <p:tgtEl>
                                          <p:spTgt spid="4"/>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52623"/>
        </a:solid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72820" y="2108024"/>
            <a:ext cx="7122160" cy="2194243"/>
          </a:xfrm>
        </p:spPr>
        <p:txBody>
          <a:bodyPr>
            <a:normAutofit lnSpcReduction="10000"/>
          </a:bodyPr>
          <a:lstStyle/>
          <a:p>
            <a:pPr marL="0" indent="0">
              <a:buNone/>
            </a:pPr>
            <a:r>
              <a:rPr lang="es-ES" sz="4800" dirty="0" smtClean="0">
                <a:solidFill>
                  <a:schemeClr val="bg1"/>
                </a:solidFill>
                <a:latin typeface="Helvetica Neue Bold Condensed"/>
                <a:cs typeface="Helvetica Neue Bold Condensed"/>
              </a:rPr>
              <a:t>LA UNIDAD DE GESTIÓN PENSIONAL Y PARAFISCALES - </a:t>
            </a:r>
            <a:r>
              <a:rPr lang="es-ES" sz="4800" dirty="0">
                <a:solidFill>
                  <a:schemeClr val="bg1"/>
                </a:solidFill>
                <a:latin typeface="Helvetica Neue Bold Condensed"/>
                <a:cs typeface="Helvetica Neue Bold Condensed"/>
              </a:rPr>
              <a:t>U</a:t>
            </a:r>
            <a:r>
              <a:rPr lang="es-ES" sz="4800" dirty="0" smtClean="0">
                <a:solidFill>
                  <a:schemeClr val="bg1"/>
                </a:solidFill>
                <a:latin typeface="Helvetica Neue Bold Condensed"/>
                <a:cs typeface="Helvetica Neue Bold Condensed"/>
              </a:rPr>
              <a:t>GPP</a:t>
            </a:r>
            <a:endParaRPr lang="es-ES" sz="4800" dirty="0">
              <a:solidFill>
                <a:schemeClr val="bg1"/>
              </a:solidFill>
              <a:latin typeface="Helvetica Neue Bold Condensed"/>
              <a:cs typeface="Helvetica Neue Bold Condensed"/>
            </a:endParaRPr>
          </a:p>
        </p:txBody>
      </p:sp>
      <p:cxnSp>
        <p:nvCxnSpPr>
          <p:cNvPr id="7" name="Conector recto 6"/>
          <p:cNvCxnSpPr/>
          <p:nvPr/>
        </p:nvCxnSpPr>
        <p:spPr>
          <a:xfrm>
            <a:off x="972820" y="4292458"/>
            <a:ext cx="6938774" cy="0"/>
          </a:xfrm>
          <a:prstGeom prst="line">
            <a:avLst/>
          </a:prstGeom>
          <a:ln>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807492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6" descr="data:image/jpg;base64,/9j/4AAQSkZJRgABAQAAAQABAAD/2wCEAAkGBhQSEBQUEhQUFRQUFxQUFBYXFRQUFBUUFRQWFRQQFBYXHCYeGBojGRQUHy8gIycpLCwsFR4xNTAqNSYrLCkBCQoKDgwOFw8PGikcGBwpKSkpKSkpKSkpKSkpKSkpKSkpKSkpKSkpKSkpKSwpKSkpKSkpLCksKSksLCwpKSkpKf/AABEIAOQA3QMBIgACEQEDEQH/xAAcAAABBQEBAQAAAAAAAAAAAAAAAQMEBQYCBwj/xABAEAABAwIEAwUFBQcDBAMAAAABAAIDBBEFEiExBkFREyJhcYEHMpGhsRQjQlLBM2JyktHh8IKishZj0vFDc5P/xAAYAQEBAQEBAAAAAAAAAAAAAAAAAgMBBP/EACIRAQEAAgIDAQACAwAAAAAAAAABAhESMQMhQVETYSIyQv/aAAwDAQACEQMRAD8A9xQhCAQhCAQhCAQhCAQhCATUs4ba+l/h1ThVRijLvHPa4vp3b/Ozz8Fy3Udk2dmxYDYZtHHTqCNL/H4JaTFQ7R2h0vb3RfYX5/3UZjLBcuiB+vqNljzqtReApVXYfUE92ws2wvfXbpZWF1tLtNhUi5fIALnZVUmIOO1hryv7t9fkVy3RJtZS1Aba/O/yt/UKO7Em6eJAPhc21+fwUAMOtyTcc99QL6+JF0rYgFHNXFLlxQAXAJ1/2ixzfC/qE6zEGkN373hsoBajRc501FuyYHUG48F1mVODpYHf/PJO09RY3cSTbny8APFXM9ucVqhNxyXXYKtJUiVIgVCEIBCEIBCEIBCEIBCEIBV+JaWPPX/0p5VdiztvJRn07O0ZpSpmmkuLdE+sJ7XozDNYkjcH0Hj+ilzYgbiwOrfMXNrfBV0R++cPIqWAqmV0XQ7RxOuwOnU21B+bvkka2wsukJsIlSLiWYNC4CWSyjmZRpam5TfaqbVaTmSp5kir2SJ5sqSuJ8cpbcg9NOthYC52CnUM5LddxufHwVUyROiYtuQfLztbRa45OWLtImKSoDmix5C/wT62ZlQhCAQhCAQhCAQhCAQhCBCqnEzcnwsrYqpnN3HzKz8nWnZ2rKWWz7dVYqom7sg81bArDFrkhRazv8AApyrsON5JT+9b4KxXY5kEIKannyhdTBNOGhVE9Xcriqq7qnrsVDNN3HYfqVNaSLN84G5Qye6oYJXPNyraLQLld0mtkUhj1BY5SGFccTY5FKY6+igxFTIWq45U2gnAcW6AHa9hqOis0xBTADUC/NP2XoxmoypUIQqcCEIQCEIQCEIQCEIQIVTkq4cqZZeRWKtxRtiCrCE90FRcVbdl+ifpj3G+Sx+1p8iFg2oeerz9VZquwUfdnxcfqrFdx6cy7NTTZQqWsrLlS8RlWOxrFjm7KLV/4jyaP6rnapCYxjuTuM1f8m+fioFBTOcczrkne6dw/BAO883O/r4q3YwDZc3Ip1TxWCkNKr5sUY3S9z0ChvxFz/Loklrm14ato53SNrCVV00JKvqLDuq7pxLoLlaHDabmeWyhUFFfT4q9jZYWC0wxZ5V0EJUi3QVCEIBCEIBCEIBCEIBCEIEKy+IVZZIWnk648itOVn8VMT5QdC61hzBPWyy8k9Lw7E5zxG3MXCWlP3Y8lGje8j3XC+libadW87LifOBZoLhz7wuD0ubLFZ7B22iHmfqpt1namomDrZJAR0sQfI8/RQ3cSOae+7IL2IeC3XprbVN6d47R+K8bLXiGLWV/+wc3FQ6LDxG0czuTzJ5kqbTUlO6V0oAD3buzOcSPJxsPRQ8bwapkt2BBjO59149Do4fwkqe1SaMVuNRx7m56BUtRjr5NB3W+H9VPpOCzu99z4D9Sryi4SjHInzK7NFZmkpSeq0OHYITa4WloeHwNmq7psItvotNWs7VFRYUG8lc0uGE76fVWcVK1uwTwCuYfqbkbihDRYJ1FkLVASJUiBUIQgEIQgEIQgEISXQKhcufbdMOr2jqfJc3IHKh1mk+B+ixr6rIwvY0ueS7RouXWJAB5C4t8Vo6quuDewbzv08VjMb4rOYQ0+rnHKCOp0sF5/LnG3jxtNUuI1sr8rYWRtFs2Z5eWnf8ADYei44txySjDGtcx8shHdINrDnob+q1WFUHYxNZe53ceZcdys5jHBTqmq7aWYBo0Y0C5A9SpVLun8NqKuSISPZGXb2aT6XDr6+N1xUcWxA5Ktrob6ESAOYfUAtI8DZXmGU3ZDs75rAEHw2WI47rBLWww6ZWEF3meXwT0d3UWc/DlJUNElP3b6h0D8jfhYt38ApWE0s8N2vIlYNWkAZtfwv1te4BuE5jPD0TYu0jblLLOOTukt5kW581XMr54Y2yMH2mB1jnBtI1vS2xI8bea59O42OG0LZQXOvfY+e5VrHQsGwUDh2vErCWm7bgg+atwvRhJpjd70QNS2SoWiQhCEAhCEAkSpECoQhAIQhAIQkKAuos9aBoNfomamqvoNvqoyzyzVp1JITuUxU1TWNu4rmqqcg8VnaqCWd1th15DxXmzzs9NsMN99KziDiN0l2s0H6dSneA8HzE1L9Rq2O/+54+gUB+HCacU8Pu7yv8A3RurvHccbCwQw2AaMunTos8J/wBZN8uuGKZjXE7Y7tZqevRUWHV8tRKA0k9TyA6qBg2CSVjySS2Me863yHivQMOwuOBmWMWHM8z4krSby9s7xw9fXMYyytG/ct8CvPuK6bLXud1s76L0Ko0mjPmFlOOaP76N/wCYZUy6c8f+zV4bKJIGE7ObY/CxWRwKc0ldJSP/AGUhLo77DNrorng2pvCWndp/soPH+Gm0VQz3onWJH5SdPmu/Nk9ZXGthTuye6AB0tYFWVPVB3n/myosLrO1hY/qNfPmpsTrOB8R8ytccmFi3QkCVboCEIQCEIQCRKkQKhCEAhCECKHjFTkhcRvoB5uNrqYszxdW6sjB377vTRo+p9FOV1HZN07RTXbZSVT4fNsrcG6wXpy6IHdUPEmI5W9lH7ztDbx5K6q58jSefJU0NIGXmk1drlB+qjJpj/asa0UcJA/bSavPQcmhUdBhr6qbKNr3ceg5lTqpjppOpcfqthg+FNgjAHvH3j1KiTbW5cZ/dSaKibFG1jBYNFv7lPqo4uxs0lFNOBcsaAy+xe5wY3zte/osrh/Hcs09BTxuvJURsmmcGxuyNdmeY9NAWxsN7D8S9Ex9PLa3NWz3T+UhVHF9Nmja78rlfOFwoeKw5oiFnlGmOXuKDBX9lUlvJ4Dh/qF/qtPVU4kY5jtQ4WKzmLwZDDIOQDT9QtLBJmaD1C5j+O5/Kq8BpXQ5ojsNW+StnbJcqHDQq+ozt2k0eIX94jz8eisAVjaisLHttzNrddFqMNqA+NpH+eC0wy36TlNJaEIWqQhCEAkSpECoQhAIQhAhWAxWp7Soe7lfK3ybp+hPqtxXzZI3u/K0n1A0+a8+jasvJfi8J9T6RyuaaTRUkJVlTPWS6mvhBNzy2VTjJLjlGwVwHaKK2lu65XLDG6QKCjZAwyykNAF7u0ACx3F/tMma0tomhv/deLuPiyM6Dzdc+C64wxozVLogfu4XZQORkGjnnrroOgHiq7D8CNXKImWGl3OOoa0bm3Pe1vFb4eOSbrLLO2vNcRxWaofnnlklf1e4ut4AbN8hZR4pC0hzSWuGoLSWkHqCLEL0fFOC6SHEo4u++GGGWorC51s2Rjnhoy2y6ZBYfmCpML4H+0YTPWtLhJFJIQzdroY2sL2jmHDM4g3/DbxWm4loOAParIJGU9a/OxxDWTu99jjoBKfxtO2Y6i/MXt69J4r5TsvoXgPGTUYbTvebvDTE8ncuicWZj5gNPqsvJNLxq0xaHPG4c9x5hd4FPmjA6Lp7lEw89m8jlf5LHqtfml4uZHWBPRKCoWI1NhYb811Gmbxqr+/haOpJ8tlc4RiZjdbkeSx01X2lfpswZf1KtG1Hf0XN6aWenpNPUB4uE8sphWIkWK00EwcLhejHLbGzR1CEK0hIlSIFQhCAQhIggY20mFzRu7T9VjXRWK2mIO1A9VUV9BnFx7318CsM+2mNU8RUyJ6gkEGxTscihdXEEuikKphmUplQidPGuM5HU2IVDH6ZnmVh6sk7wI9cw82lN4Fxw6ll7RoDgRle0mwc0m9rjY6br0zjPhGLEYg1xySsv2UoFy2+7HjdzDppyIuPHxDH+F6iiflnjIF7NkF3RP8Wv29DY+C9GOUs0ys0vKzitj4ayRzvv6mRjMtj3YC4yyWNralkbLdAvW+DcGEeFwQuFu0hLpBzJnBe75Pt6L5yWk4Y9oFXREBjzJCDrDIS5n+g7xn+HTwKZY2wlei1PsRpCO5NUM8zG/wCrRyV/wvw4KCm7BshkGd78xaGnv20sCdrfNSuGuLIa+DtISQRpJG62eN29nW3B5OGht5gS5XLHK3qtJIZkcmi7VD3JhzlCz/2ggaEqFW1OVjnHkCV06RUfE9TaHKN3kD03K47IrOHGkufIedz8Vawu7yYw6Ds4PEp6lbzXK6taOosVp8Kr7LGMcrKjrCOarG6TZtvw5dKlwzFQRYq4Drr0y7jGzTpIlSKnCoQhAJClSFBW1ju+fRMpyp98/wCck2vPe1xX4nR3GYbqlc4grUOFwqPEKXVcXEWOdYbif2i1FJXPjY2J8QbGQ1zSD3mBx77SDuT1Wuk0XmftMoyKlkv4ZGBt/wB6PcfylpVYat9uZ+o2/CntKbWTCF0Lo5C1zgQ4PYQ0XPQg+hSe1fEsmHOaD+1kjZ5hpMh/4D4ryjAcWNNUxzAXyOuW/maRlc31BPrZbDjHiCCtkoo45AYzJmkJ7uTM5jbPv7vdzq7jq+kS7ijr+Fr17aSD3+yiLs7u72v2cSy627rb6eCoaukfE90cjS17Dlc07gjkt3w1XsfjVVUvc1rG9uQ4uaGgFzYm6n90Kk9oONRVNZnhOZrY2R5wLB5aXG4vqQMwAPgrlu9Js9IvBuPOpK2KUHulwjlHJ0TyA4HyvmHiF79K5fNdLTmSRjG6ue5rB5ucAPqvpFv+ePis/KrBHlKjvcpNQyxUKQrCtXDnKjxBna1DW8mC58yrl5UKlhtmcd3G/p0XFQtSNAAhjbBdOZc+WqWyBAU/EVHGpsN+fgpUUSCfSzELR4XifJ2yzUMadoa7PLlZqB7x/QKsbpFm25a5KomHk5f86KWvVLuMSoQhdCFRJq6xsBspZWZqqq0rx0cVGV1HZE4vuSUKDLXhgzu93TMfy/vHwUxjwQCCCDqCNisV6dKLWw3ClLlzbhCM1VUyoMewNlTCY36c2uGpY4bPHXxHMEraVNMqyakRTwnGeHJqYntGks5SNBLD68j4FVdl78+kXnX/AEtK+orpH0xtkk+zsLWhrnuOWNzLd24Azeq1xz/WeWH4w1kW/t/TzXpHDHAUf2cGqh+9LnGzi4Frb2a3uutrYn1Wnw7h2CA3ihjYfzBve/mNz812+SQmDL+z7gx8cgqahpa4fsYz7wJFu1eORsTYeN+i9KieoDHDqPipcDh1HxCyyy5NJNJUjLhQZYlawtXMlIosFI+JNuiV19gXJoQNyB52XNO7U5gTT4iTlG/M9FYzPbsHNaOpIHwTkU0DBrI3xJP6pp3cRYKLKLBS4qRNjieiBt27PTM7/iCun8Y0o0j7SU9I43m/q4NCqYVPKFraZxAYzd256NUvD4oqdh7ze6LvNxf1VYykq60kBrqaF3va3lcOhcLBo8B8VZ4d7NqeJwdqSLHUkgkcyFpPH+pufxo8LlzRh1rA6gHfXqpi5jjAAA2C6WzMqEIQI5YfiPtYpi4sc5h/E3UjzHNblcPjB3F1yyXsYCgxuN3dzNN9C0mzvEFrrH5Ln7NPTHPS9+E6mF17DrkPJarEOEqeb3owqST2etZrDPLF/DI4Ael7KL4/yrmZzDuJY5NHAxP5tfp8HbFW4N9llKjBKgG325jv/sEL/mWkpaajxC1oqimd5Rxn0s2y5/Fkco1LmXTL6QFUhgxXrTf/AJH/AM0fZMVP46dvlFf6uK5wrnJZvw/xFlS4hicEV7vBPQIq+F8RnFpKhoHRrGtCgH2TynUza+Tf6Lv8bvNWVvGsY0bZUtVxgT+JbBvsiPOX5N/on2eyQc5nfT6Kpg5zebycSu5EoZxHLyD/AIFeoR+yWHnI8/6nf1UuL2WUo3BPmSV3hDlXl0XFtS3bMPMgfUqYzjqs2zfMO+l16pB7PaRv/wAYPorKDhqnZtG34JxjnKvH249Xy85D/Cw/rZTKfBK6Xdkh8XvIH8rR+q9hjoWN2a0eieDV3jDdeSycHTRgGaUMvewY0ZtN+865HndOU2B0w1cx0p6veST8QvRsXwVs7QCS1wvle21xflY6EaDQrNy8N17L9lLTO6FzZo3euR1lc4xF2apn07Wa0zAdQAHg/EWuAkixax+7ijb07hJ+Z/RMf9C1spHa1UMbQQfuYiXfzPJVjLwxVx/sZ4nj/uNkY7+aJwB+CreLmqdpuJ5ADnbHpyBLXemlld4JjkdUwujPuudG8Hdr2mzmlY1/BuIyGzp6aIHd0bJHv9DIStTwrwxHQwdkwucS4ve93vPe7dxU5a+Oza5QlSKVAlQqzFo42klwJ6AguPpdVnFccpY0sDiwXzhmruVnZRq4b7X8ljX4lThutQxjhc2dlaQeQc11iR1AAKqSVNtaw8ZXOkYt/Hr8gpFNxdG73muZ42uP6/JYai4ppy7LbtDveNs0sZt4sAI9QibieMZhGJnk7sjhnueg7wHzV6xc/wAnqkMwe0OaQWnUEG4PiCqbiillfG3swXAE5mAjMehAOjra6Kt9m1FUMp5XVDTH2sr5Y4jvGxxvbwvvZa4hZ9K7eb08sZuD2l2+81zTGRfrmb4HZL22mlrbiwF/iNVtMawUTtFnFj23yusCNdw5p3Gg+CzcuB17P2baV/jmfGT5gtNvir5z6i4fiTw1jboadjKlzpHC47TS5HK7b30Gl1p6GtZNG2SNwexwu1wNwQsC/g3EJu6+Wnp2nRxjD5JLHeznGwK2fD2BspKaOCMktjFrncnckqLr4ubWVkJULjqJiVaIo3PIvl5bXJIA15brMv4kncTlFvJt/qtfJGHAggEHQg6gg8iFnKvghhJMUs0N/wALXNcz0ZICAqlk7csQ48fqGuIe5vgMgOvQlpVhw7xayqlmhtaSHKX21YQ8XFjyI5hVkvs4z6SVtU5p3aHMjB8O40K+wDhiCjYW07MuY3c4klzj1c46lLZSSrWyVCFLoQhCASWSoQJZFkqEBZCEIBIlSIEKakpGOPeY13m0H6hCECx0zW+61rfIAfRdhoSIQd2SoQgRCEIBCEIFQhCAQhCBEBCECoQhAIQhAIQhAIQhAIQhAJEIQf/Z"/>
          <p:cNvSpPr>
            <a:spLocks noChangeAspect="1" noChangeArrowheads="1"/>
          </p:cNvSpPr>
          <p:nvPr/>
        </p:nvSpPr>
        <p:spPr bwMode="auto">
          <a:xfrm>
            <a:off x="368300" y="-403225"/>
            <a:ext cx="1409700" cy="1447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dirty="0"/>
          </a:p>
        </p:txBody>
      </p:sp>
      <p:sp>
        <p:nvSpPr>
          <p:cNvPr id="6" name="5 CuadroTexto"/>
          <p:cNvSpPr txBox="1"/>
          <p:nvPr/>
        </p:nvSpPr>
        <p:spPr>
          <a:xfrm>
            <a:off x="2987125" y="1114740"/>
            <a:ext cx="3863781" cy="369332"/>
          </a:xfrm>
          <a:prstGeom prst="rect">
            <a:avLst/>
          </a:prstGeom>
          <a:solidFill>
            <a:schemeClr val="accent3">
              <a:lumMod val="20000"/>
              <a:lumOff val="80000"/>
            </a:schemeClr>
          </a:solidFill>
          <a:ln>
            <a:solidFill>
              <a:schemeClr val="accent3">
                <a:lumMod val="75000"/>
              </a:schemeClr>
            </a:solidFill>
          </a:ln>
        </p:spPr>
        <p:txBody>
          <a:bodyPr wrap="square" rtlCol="0">
            <a:spAutoFit/>
          </a:bodyPr>
          <a:lstStyle/>
          <a:p>
            <a:pPr algn="ctr"/>
            <a:r>
              <a:rPr lang="es-CO" b="1" dirty="0" smtClean="0">
                <a:latin typeface="Arial" pitchFamily="34" charset="0"/>
                <a:cs typeface="Arial" pitchFamily="34" charset="0"/>
              </a:rPr>
              <a:t>Requerimiento de información</a:t>
            </a:r>
            <a:endParaRPr lang="es-CO" b="1" dirty="0">
              <a:latin typeface="Arial" pitchFamily="34" charset="0"/>
              <a:cs typeface="Arial" pitchFamily="34" charset="0"/>
            </a:endParaRPr>
          </a:p>
        </p:txBody>
      </p:sp>
      <p:sp>
        <p:nvSpPr>
          <p:cNvPr id="7" name="6 CuadroTexto"/>
          <p:cNvSpPr txBox="1"/>
          <p:nvPr/>
        </p:nvSpPr>
        <p:spPr>
          <a:xfrm>
            <a:off x="2979581" y="2902977"/>
            <a:ext cx="3878869" cy="369332"/>
          </a:xfrm>
          <a:prstGeom prst="rect">
            <a:avLst/>
          </a:prstGeom>
          <a:solidFill>
            <a:schemeClr val="accent3">
              <a:lumMod val="20000"/>
              <a:lumOff val="80000"/>
            </a:schemeClr>
          </a:solidFill>
          <a:ln>
            <a:solidFill>
              <a:schemeClr val="accent3">
                <a:lumMod val="75000"/>
              </a:schemeClr>
            </a:solidFill>
          </a:ln>
        </p:spPr>
        <p:txBody>
          <a:bodyPr wrap="square" rtlCol="0">
            <a:spAutoFit/>
          </a:bodyPr>
          <a:lstStyle>
            <a:defPPr>
              <a:defRPr lang="es-CO"/>
            </a:defPPr>
            <a:lvl1pPr algn="ctr">
              <a:defRPr b="1">
                <a:latin typeface="Arial" pitchFamily="34" charset="0"/>
                <a:cs typeface="Arial" pitchFamily="34" charset="0"/>
              </a:defRPr>
            </a:lvl1pPr>
          </a:lstStyle>
          <a:p>
            <a:r>
              <a:rPr lang="es-CO" dirty="0" smtClean="0"/>
              <a:t>Pliego de Cargos </a:t>
            </a:r>
            <a:endParaRPr lang="es-CO" dirty="0"/>
          </a:p>
        </p:txBody>
      </p:sp>
      <p:sp>
        <p:nvSpPr>
          <p:cNvPr id="10" name="9 CuadroTexto"/>
          <p:cNvSpPr txBox="1"/>
          <p:nvPr/>
        </p:nvSpPr>
        <p:spPr>
          <a:xfrm>
            <a:off x="2979580" y="4303667"/>
            <a:ext cx="3878871" cy="369332"/>
          </a:xfrm>
          <a:prstGeom prst="rect">
            <a:avLst/>
          </a:prstGeom>
          <a:solidFill>
            <a:schemeClr val="accent3">
              <a:lumMod val="20000"/>
              <a:lumOff val="80000"/>
            </a:schemeClr>
          </a:solidFill>
          <a:ln>
            <a:solidFill>
              <a:schemeClr val="accent3">
                <a:lumMod val="75000"/>
              </a:schemeClr>
            </a:solidFill>
          </a:ln>
        </p:spPr>
        <p:txBody>
          <a:bodyPr wrap="square" rtlCol="0">
            <a:spAutoFit/>
          </a:bodyPr>
          <a:lstStyle>
            <a:defPPr>
              <a:defRPr lang="es-CO"/>
            </a:defPPr>
            <a:lvl1pPr algn="ctr">
              <a:defRPr b="1">
                <a:latin typeface="Arial" pitchFamily="34" charset="0"/>
                <a:cs typeface="Arial" pitchFamily="34" charset="0"/>
              </a:defRPr>
            </a:lvl1pPr>
          </a:lstStyle>
          <a:p>
            <a:r>
              <a:rPr lang="es-CO" dirty="0" smtClean="0"/>
              <a:t>Resolución sanción</a:t>
            </a:r>
            <a:endParaRPr lang="es-CO" dirty="0"/>
          </a:p>
        </p:txBody>
      </p:sp>
      <p:sp>
        <p:nvSpPr>
          <p:cNvPr id="12" name="11 CuadroTexto"/>
          <p:cNvSpPr txBox="1"/>
          <p:nvPr/>
        </p:nvSpPr>
        <p:spPr>
          <a:xfrm>
            <a:off x="2994671" y="5412645"/>
            <a:ext cx="3848689" cy="369332"/>
          </a:xfrm>
          <a:prstGeom prst="rect">
            <a:avLst/>
          </a:prstGeom>
          <a:solidFill>
            <a:schemeClr val="accent3">
              <a:lumMod val="20000"/>
              <a:lumOff val="80000"/>
            </a:schemeClr>
          </a:solidFill>
          <a:ln>
            <a:solidFill>
              <a:schemeClr val="accent3">
                <a:lumMod val="75000"/>
              </a:schemeClr>
            </a:solidFill>
          </a:ln>
        </p:spPr>
        <p:txBody>
          <a:bodyPr wrap="square" rtlCol="0">
            <a:spAutoFit/>
          </a:bodyPr>
          <a:lstStyle>
            <a:defPPr>
              <a:defRPr lang="es-CO"/>
            </a:defPPr>
            <a:lvl1pPr algn="ctr">
              <a:defRPr b="1">
                <a:latin typeface="Arial" pitchFamily="34" charset="0"/>
                <a:cs typeface="Arial" pitchFamily="34" charset="0"/>
              </a:defRPr>
            </a:lvl1pPr>
          </a:lstStyle>
          <a:p>
            <a:r>
              <a:rPr lang="es-CO" dirty="0"/>
              <a:t>Fallo</a:t>
            </a:r>
          </a:p>
        </p:txBody>
      </p:sp>
      <p:sp>
        <p:nvSpPr>
          <p:cNvPr id="16" name="15 CuadroTexto"/>
          <p:cNvSpPr txBox="1"/>
          <p:nvPr/>
        </p:nvSpPr>
        <p:spPr>
          <a:xfrm>
            <a:off x="1650413" y="4303667"/>
            <a:ext cx="1251516" cy="369332"/>
          </a:xfrm>
          <a:prstGeom prst="rect">
            <a:avLst/>
          </a:prstGeom>
          <a:solidFill>
            <a:schemeClr val="accent3">
              <a:lumMod val="20000"/>
              <a:lumOff val="80000"/>
            </a:schemeClr>
          </a:solidFill>
          <a:ln>
            <a:solidFill>
              <a:schemeClr val="accent3">
                <a:lumMod val="75000"/>
              </a:schemeClr>
            </a:solidFill>
          </a:ln>
        </p:spPr>
        <p:txBody>
          <a:bodyPr wrap="square" rtlCol="0">
            <a:spAutoFit/>
          </a:bodyPr>
          <a:lstStyle>
            <a:defPPr>
              <a:defRPr lang="es-CO"/>
            </a:defPPr>
            <a:lvl1pPr algn="ctr">
              <a:defRPr b="1">
                <a:latin typeface="Arial" pitchFamily="34" charset="0"/>
                <a:cs typeface="Arial" pitchFamily="34" charset="0"/>
              </a:defRPr>
            </a:lvl1pPr>
          </a:lstStyle>
          <a:p>
            <a:r>
              <a:rPr lang="es-CO" dirty="0"/>
              <a:t>6 meses</a:t>
            </a:r>
          </a:p>
        </p:txBody>
      </p:sp>
      <p:sp>
        <p:nvSpPr>
          <p:cNvPr id="17" name="16 CuadroTexto"/>
          <p:cNvSpPr txBox="1"/>
          <p:nvPr/>
        </p:nvSpPr>
        <p:spPr>
          <a:xfrm>
            <a:off x="1650412" y="1011916"/>
            <a:ext cx="1246217" cy="276999"/>
          </a:xfrm>
          <a:prstGeom prst="rect">
            <a:avLst/>
          </a:prstGeom>
          <a:solidFill>
            <a:schemeClr val="bg1"/>
          </a:solidFill>
        </p:spPr>
        <p:txBody>
          <a:bodyPr wrap="square" rtlCol="0">
            <a:spAutoFit/>
          </a:bodyPr>
          <a:lstStyle/>
          <a:p>
            <a:pPr algn="ctr"/>
            <a:r>
              <a:rPr lang="es-CO" sz="1200" b="1" dirty="0" smtClean="0">
                <a:latin typeface="Arial" pitchFamily="34" charset="0"/>
                <a:cs typeface="Arial" pitchFamily="34" charset="0"/>
              </a:rPr>
              <a:t>Términos </a:t>
            </a:r>
          </a:p>
        </p:txBody>
      </p:sp>
      <p:sp>
        <p:nvSpPr>
          <p:cNvPr id="18" name="17 CuadroTexto"/>
          <p:cNvSpPr txBox="1"/>
          <p:nvPr/>
        </p:nvSpPr>
        <p:spPr>
          <a:xfrm>
            <a:off x="1650412" y="5412645"/>
            <a:ext cx="1251517" cy="369332"/>
          </a:xfrm>
          <a:prstGeom prst="rect">
            <a:avLst/>
          </a:prstGeom>
          <a:solidFill>
            <a:schemeClr val="accent3">
              <a:lumMod val="20000"/>
              <a:lumOff val="80000"/>
            </a:schemeClr>
          </a:solidFill>
          <a:ln>
            <a:solidFill>
              <a:schemeClr val="accent3">
                <a:lumMod val="75000"/>
              </a:schemeClr>
            </a:solidFill>
          </a:ln>
        </p:spPr>
        <p:txBody>
          <a:bodyPr wrap="square" rtlCol="0">
            <a:spAutoFit/>
          </a:bodyPr>
          <a:lstStyle>
            <a:defPPr>
              <a:defRPr lang="es-CO"/>
            </a:defPPr>
            <a:lvl1pPr algn="ctr">
              <a:defRPr b="1">
                <a:latin typeface="Arial" pitchFamily="34" charset="0"/>
                <a:cs typeface="Arial" pitchFamily="34" charset="0"/>
              </a:defRPr>
            </a:lvl1pPr>
          </a:lstStyle>
          <a:p>
            <a:r>
              <a:rPr lang="es-CO" dirty="0"/>
              <a:t>6 meses</a:t>
            </a:r>
          </a:p>
        </p:txBody>
      </p:sp>
      <p:sp>
        <p:nvSpPr>
          <p:cNvPr id="19" name="18 CuadroTexto"/>
          <p:cNvSpPr txBox="1"/>
          <p:nvPr/>
        </p:nvSpPr>
        <p:spPr>
          <a:xfrm>
            <a:off x="1655711" y="1526211"/>
            <a:ext cx="1246217" cy="313342"/>
          </a:xfrm>
          <a:prstGeom prst="rect">
            <a:avLst/>
          </a:prstGeom>
          <a:solidFill>
            <a:schemeClr val="accent6">
              <a:lumMod val="40000"/>
              <a:lumOff val="60000"/>
            </a:schemeClr>
          </a:solidFill>
          <a:ln>
            <a:solidFill>
              <a:schemeClr val="accent6">
                <a:lumMod val="50000"/>
              </a:schemeClr>
            </a:solidFill>
          </a:ln>
        </p:spPr>
        <p:txBody>
          <a:bodyPr wrap="square" rtlCol="0">
            <a:noAutofit/>
          </a:bodyPr>
          <a:lstStyle>
            <a:defPPr>
              <a:defRPr lang="es-CO"/>
            </a:defPPr>
            <a:lvl1pPr algn="ctr">
              <a:defRPr sz="1200" b="1">
                <a:latin typeface="Arial" pitchFamily="34" charset="0"/>
                <a:cs typeface="Arial" pitchFamily="34" charset="0"/>
              </a:defRPr>
            </a:lvl1pPr>
          </a:lstStyle>
          <a:p>
            <a:r>
              <a:rPr lang="es-CO" sz="1600" dirty="0" smtClean="0"/>
              <a:t>Tiempo otorgado por La Unidad</a:t>
            </a:r>
            <a:endParaRPr lang="es-CO" sz="1600" dirty="0"/>
          </a:p>
        </p:txBody>
      </p:sp>
      <p:sp>
        <p:nvSpPr>
          <p:cNvPr id="20" name="19 CuadroTexto"/>
          <p:cNvSpPr txBox="1"/>
          <p:nvPr/>
        </p:nvSpPr>
        <p:spPr>
          <a:xfrm>
            <a:off x="1650413" y="3601616"/>
            <a:ext cx="1251516" cy="314818"/>
          </a:xfrm>
          <a:prstGeom prst="rect">
            <a:avLst/>
          </a:prstGeom>
          <a:solidFill>
            <a:schemeClr val="accent6">
              <a:lumMod val="40000"/>
              <a:lumOff val="60000"/>
            </a:schemeClr>
          </a:solidFill>
          <a:ln>
            <a:solidFill>
              <a:schemeClr val="accent6">
                <a:lumMod val="50000"/>
              </a:schemeClr>
            </a:solidFill>
          </a:ln>
        </p:spPr>
        <p:txBody>
          <a:bodyPr wrap="square" rtlCol="0">
            <a:noAutofit/>
          </a:bodyPr>
          <a:lstStyle>
            <a:defPPr>
              <a:defRPr lang="es-CO"/>
            </a:defPPr>
            <a:lvl1pPr algn="ctr">
              <a:defRPr sz="1600" b="1">
                <a:latin typeface="Arial" pitchFamily="34" charset="0"/>
                <a:cs typeface="Arial" pitchFamily="34" charset="0"/>
              </a:defRPr>
            </a:lvl1pPr>
          </a:lstStyle>
          <a:p>
            <a:r>
              <a:rPr lang="es-CO" dirty="0"/>
              <a:t>1 mes</a:t>
            </a:r>
          </a:p>
        </p:txBody>
      </p:sp>
      <p:sp>
        <p:nvSpPr>
          <p:cNvPr id="21" name="20 CuadroTexto"/>
          <p:cNvSpPr txBox="1"/>
          <p:nvPr/>
        </p:nvSpPr>
        <p:spPr>
          <a:xfrm>
            <a:off x="1655711" y="4723156"/>
            <a:ext cx="1246218" cy="300117"/>
          </a:xfrm>
          <a:prstGeom prst="rect">
            <a:avLst/>
          </a:prstGeom>
          <a:solidFill>
            <a:schemeClr val="accent6">
              <a:lumMod val="40000"/>
              <a:lumOff val="60000"/>
            </a:schemeClr>
          </a:solidFill>
          <a:ln>
            <a:solidFill>
              <a:schemeClr val="accent6">
                <a:lumMod val="50000"/>
              </a:schemeClr>
            </a:solidFill>
          </a:ln>
        </p:spPr>
        <p:txBody>
          <a:bodyPr wrap="square" rtlCol="0">
            <a:noAutofit/>
          </a:bodyPr>
          <a:lstStyle>
            <a:defPPr>
              <a:defRPr lang="es-CO"/>
            </a:defPPr>
            <a:lvl1pPr algn="ctr">
              <a:defRPr sz="1600" b="1">
                <a:latin typeface="Arial" pitchFamily="34" charset="0"/>
                <a:cs typeface="Arial" pitchFamily="34" charset="0"/>
              </a:defRPr>
            </a:lvl1pPr>
          </a:lstStyle>
          <a:p>
            <a:r>
              <a:rPr lang="es-CO" dirty="0"/>
              <a:t>10 </a:t>
            </a:r>
            <a:r>
              <a:rPr lang="es-CO" dirty="0" smtClean="0"/>
              <a:t>días h.</a:t>
            </a:r>
            <a:endParaRPr lang="es-CO" dirty="0"/>
          </a:p>
        </p:txBody>
      </p:sp>
      <p:sp>
        <p:nvSpPr>
          <p:cNvPr id="22" name="21 CuadroTexto"/>
          <p:cNvSpPr txBox="1"/>
          <p:nvPr/>
        </p:nvSpPr>
        <p:spPr>
          <a:xfrm>
            <a:off x="2982141" y="2207499"/>
            <a:ext cx="3873749" cy="369332"/>
          </a:xfrm>
          <a:prstGeom prst="rect">
            <a:avLst/>
          </a:prstGeom>
          <a:solidFill>
            <a:schemeClr val="accent3">
              <a:lumMod val="20000"/>
              <a:lumOff val="80000"/>
            </a:schemeClr>
          </a:solidFill>
          <a:ln>
            <a:solidFill>
              <a:schemeClr val="accent3">
                <a:lumMod val="75000"/>
              </a:schemeClr>
            </a:solidFill>
          </a:ln>
        </p:spPr>
        <p:txBody>
          <a:bodyPr wrap="square" rtlCol="0">
            <a:spAutoFit/>
          </a:bodyPr>
          <a:lstStyle>
            <a:defPPr>
              <a:defRPr lang="es-CO"/>
            </a:defPPr>
            <a:lvl1pPr algn="ctr">
              <a:defRPr b="1">
                <a:latin typeface="Arial" pitchFamily="34" charset="0"/>
                <a:cs typeface="Arial" pitchFamily="34" charset="0"/>
              </a:defRPr>
            </a:lvl1pPr>
          </a:lstStyle>
          <a:p>
            <a:r>
              <a:rPr lang="es-CO" dirty="0" smtClean="0"/>
              <a:t>Liquidación Parcial</a:t>
            </a:r>
            <a:endParaRPr lang="es-CO" dirty="0"/>
          </a:p>
        </p:txBody>
      </p:sp>
      <p:sp>
        <p:nvSpPr>
          <p:cNvPr id="29" name="28 CuadroTexto"/>
          <p:cNvSpPr txBox="1"/>
          <p:nvPr/>
        </p:nvSpPr>
        <p:spPr>
          <a:xfrm>
            <a:off x="163875" y="6411209"/>
            <a:ext cx="1266693" cy="338554"/>
          </a:xfrm>
          <a:prstGeom prst="rect">
            <a:avLst/>
          </a:prstGeom>
          <a:solidFill>
            <a:schemeClr val="accent6">
              <a:lumMod val="40000"/>
              <a:lumOff val="60000"/>
            </a:schemeClr>
          </a:solidFill>
          <a:ln>
            <a:solidFill>
              <a:schemeClr val="accent6">
                <a:lumMod val="50000"/>
              </a:schemeClr>
            </a:solidFill>
          </a:ln>
        </p:spPr>
        <p:txBody>
          <a:bodyPr wrap="square" rtlCol="0">
            <a:noAutofit/>
          </a:bodyPr>
          <a:lstStyle>
            <a:defPPr>
              <a:defRPr lang="es-CO"/>
            </a:defPPr>
            <a:lvl1pPr algn="ctr">
              <a:defRPr sz="1600" b="1">
                <a:latin typeface="Arial" pitchFamily="34" charset="0"/>
                <a:cs typeface="Arial" pitchFamily="34" charset="0"/>
              </a:defRPr>
            </a:lvl1pPr>
          </a:lstStyle>
          <a:p>
            <a:r>
              <a:rPr lang="es-CO" dirty="0"/>
              <a:t>Aportantes</a:t>
            </a:r>
          </a:p>
        </p:txBody>
      </p:sp>
      <p:sp>
        <p:nvSpPr>
          <p:cNvPr id="30" name="29 CuadroTexto"/>
          <p:cNvSpPr txBox="1"/>
          <p:nvPr/>
        </p:nvSpPr>
        <p:spPr>
          <a:xfrm>
            <a:off x="1467514" y="6411876"/>
            <a:ext cx="838692" cy="338554"/>
          </a:xfrm>
          <a:prstGeom prst="rect">
            <a:avLst/>
          </a:prstGeom>
          <a:solidFill>
            <a:schemeClr val="accent3">
              <a:lumMod val="20000"/>
              <a:lumOff val="80000"/>
            </a:schemeClr>
          </a:solidFill>
          <a:ln>
            <a:solidFill>
              <a:schemeClr val="accent3">
                <a:lumMod val="75000"/>
              </a:schemeClr>
            </a:solidFill>
          </a:ln>
        </p:spPr>
        <p:txBody>
          <a:bodyPr wrap="square" rtlCol="0">
            <a:spAutoFit/>
          </a:bodyPr>
          <a:lstStyle>
            <a:defPPr>
              <a:defRPr lang="es-CO"/>
            </a:defPPr>
            <a:lvl1pPr algn="ctr">
              <a:defRPr b="1">
                <a:latin typeface="Arial" pitchFamily="34" charset="0"/>
                <a:cs typeface="Arial" pitchFamily="34" charset="0"/>
              </a:defRPr>
            </a:lvl1pPr>
          </a:lstStyle>
          <a:p>
            <a:r>
              <a:rPr lang="es-CO" sz="1600" dirty="0"/>
              <a:t>UGPP</a:t>
            </a:r>
          </a:p>
        </p:txBody>
      </p:sp>
      <p:sp>
        <p:nvSpPr>
          <p:cNvPr id="32" name="31 CuadroTexto"/>
          <p:cNvSpPr txBox="1"/>
          <p:nvPr/>
        </p:nvSpPr>
        <p:spPr>
          <a:xfrm>
            <a:off x="2987125" y="1526211"/>
            <a:ext cx="3863780" cy="313342"/>
          </a:xfrm>
          <a:prstGeom prst="rect">
            <a:avLst/>
          </a:prstGeom>
          <a:solidFill>
            <a:schemeClr val="accent6">
              <a:lumMod val="40000"/>
              <a:lumOff val="60000"/>
            </a:schemeClr>
          </a:solidFill>
          <a:ln>
            <a:solidFill>
              <a:schemeClr val="accent6">
                <a:lumMod val="50000"/>
              </a:schemeClr>
            </a:solidFill>
          </a:ln>
        </p:spPr>
        <p:txBody>
          <a:bodyPr wrap="square" rtlCol="0">
            <a:noAutofit/>
          </a:bodyPr>
          <a:lstStyle/>
          <a:p>
            <a:pPr algn="ctr"/>
            <a:r>
              <a:rPr lang="es-CO" sz="1600" b="1" dirty="0" smtClean="0">
                <a:latin typeface="Arial" pitchFamily="34" charset="0"/>
                <a:cs typeface="Arial" pitchFamily="34" charset="0"/>
              </a:rPr>
              <a:t>Envío de información</a:t>
            </a:r>
          </a:p>
        </p:txBody>
      </p:sp>
      <p:sp>
        <p:nvSpPr>
          <p:cNvPr id="2" name="1 Flecha abajo"/>
          <p:cNvSpPr/>
          <p:nvPr/>
        </p:nvSpPr>
        <p:spPr>
          <a:xfrm>
            <a:off x="4799272" y="1875544"/>
            <a:ext cx="239486" cy="277525"/>
          </a:xfrm>
          <a:prstGeom prst="downArrow">
            <a:avLst/>
          </a:prstGeom>
          <a:solidFill>
            <a:schemeClr val="accent3">
              <a:lumMod val="50000"/>
            </a:schemeClr>
          </a:solidFill>
          <a:ln>
            <a:solidFill>
              <a:schemeClr val="accent3">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35" name="34 CuadroTexto"/>
          <p:cNvSpPr txBox="1"/>
          <p:nvPr/>
        </p:nvSpPr>
        <p:spPr>
          <a:xfrm>
            <a:off x="2987125" y="3602354"/>
            <a:ext cx="3863780" cy="313342"/>
          </a:xfrm>
          <a:prstGeom prst="rect">
            <a:avLst/>
          </a:prstGeom>
          <a:solidFill>
            <a:schemeClr val="accent6">
              <a:lumMod val="40000"/>
              <a:lumOff val="60000"/>
            </a:schemeClr>
          </a:solidFill>
          <a:ln>
            <a:solidFill>
              <a:schemeClr val="accent6">
                <a:lumMod val="50000"/>
              </a:schemeClr>
            </a:solidFill>
          </a:ln>
        </p:spPr>
        <p:txBody>
          <a:bodyPr wrap="square" rtlCol="0">
            <a:noAutofit/>
          </a:bodyPr>
          <a:lstStyle/>
          <a:p>
            <a:pPr algn="ctr"/>
            <a:r>
              <a:rPr lang="es-CO" sz="1600" b="1" dirty="0" smtClean="0">
                <a:latin typeface="Arial" pitchFamily="34" charset="0"/>
                <a:cs typeface="Arial" pitchFamily="34" charset="0"/>
              </a:rPr>
              <a:t>Respuesta</a:t>
            </a:r>
          </a:p>
        </p:txBody>
      </p:sp>
      <p:sp>
        <p:nvSpPr>
          <p:cNvPr id="36" name="35 Flecha abajo"/>
          <p:cNvSpPr/>
          <p:nvPr/>
        </p:nvSpPr>
        <p:spPr>
          <a:xfrm>
            <a:off x="4799272" y="3960826"/>
            <a:ext cx="239486" cy="277525"/>
          </a:xfrm>
          <a:prstGeom prst="downArrow">
            <a:avLst/>
          </a:prstGeom>
          <a:solidFill>
            <a:schemeClr val="accent3">
              <a:lumMod val="50000"/>
            </a:schemeClr>
          </a:solidFill>
          <a:ln>
            <a:solidFill>
              <a:schemeClr val="accent3">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37" name="36 CuadroTexto"/>
          <p:cNvSpPr txBox="1"/>
          <p:nvPr/>
        </p:nvSpPr>
        <p:spPr>
          <a:xfrm>
            <a:off x="2987125" y="4716543"/>
            <a:ext cx="3863780" cy="313342"/>
          </a:xfrm>
          <a:prstGeom prst="rect">
            <a:avLst/>
          </a:prstGeom>
          <a:solidFill>
            <a:schemeClr val="accent6">
              <a:lumMod val="40000"/>
              <a:lumOff val="60000"/>
            </a:schemeClr>
          </a:solidFill>
          <a:ln>
            <a:solidFill>
              <a:schemeClr val="accent6">
                <a:lumMod val="50000"/>
              </a:schemeClr>
            </a:solidFill>
          </a:ln>
        </p:spPr>
        <p:txBody>
          <a:bodyPr wrap="square" rtlCol="0">
            <a:noAutofit/>
          </a:bodyPr>
          <a:lstStyle/>
          <a:p>
            <a:pPr algn="ctr"/>
            <a:r>
              <a:rPr lang="es-CO" sz="1600" b="1" dirty="0" smtClean="0">
                <a:latin typeface="Arial" pitchFamily="34" charset="0"/>
                <a:cs typeface="Arial" pitchFamily="34" charset="0"/>
              </a:rPr>
              <a:t>Recurso de reconsideración</a:t>
            </a:r>
          </a:p>
        </p:txBody>
      </p:sp>
      <p:sp>
        <p:nvSpPr>
          <p:cNvPr id="38" name="37 Flecha abajo"/>
          <p:cNvSpPr/>
          <p:nvPr/>
        </p:nvSpPr>
        <p:spPr>
          <a:xfrm>
            <a:off x="4799272" y="5082028"/>
            <a:ext cx="239486" cy="277525"/>
          </a:xfrm>
          <a:prstGeom prst="downArrow">
            <a:avLst/>
          </a:prstGeom>
          <a:solidFill>
            <a:schemeClr val="accent3">
              <a:lumMod val="50000"/>
            </a:schemeClr>
          </a:solidFill>
          <a:ln>
            <a:solidFill>
              <a:schemeClr val="accent3">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41" name="40 Flecha abajo"/>
          <p:cNvSpPr/>
          <p:nvPr/>
        </p:nvSpPr>
        <p:spPr>
          <a:xfrm>
            <a:off x="4808372" y="5836407"/>
            <a:ext cx="239486" cy="277525"/>
          </a:xfrm>
          <a:prstGeom prst="downArrow">
            <a:avLst/>
          </a:prstGeom>
          <a:solidFill>
            <a:schemeClr val="accent3">
              <a:lumMod val="50000"/>
            </a:schemeClr>
          </a:solidFill>
          <a:ln>
            <a:solidFill>
              <a:schemeClr val="accent3">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42" name="41 CuadroTexto"/>
          <p:cNvSpPr txBox="1"/>
          <p:nvPr/>
        </p:nvSpPr>
        <p:spPr>
          <a:xfrm>
            <a:off x="3027325" y="6196433"/>
            <a:ext cx="3848689" cy="369332"/>
          </a:xfrm>
          <a:prstGeom prst="rect">
            <a:avLst/>
          </a:prstGeom>
          <a:solidFill>
            <a:schemeClr val="accent3">
              <a:lumMod val="20000"/>
              <a:lumOff val="80000"/>
            </a:schemeClr>
          </a:solidFill>
          <a:ln>
            <a:solidFill>
              <a:schemeClr val="accent3">
                <a:lumMod val="75000"/>
              </a:schemeClr>
            </a:solidFill>
          </a:ln>
        </p:spPr>
        <p:txBody>
          <a:bodyPr wrap="square" rtlCol="0">
            <a:spAutoFit/>
          </a:bodyPr>
          <a:lstStyle>
            <a:defPPr>
              <a:defRPr lang="es-CO"/>
            </a:defPPr>
            <a:lvl1pPr algn="ctr">
              <a:defRPr b="1">
                <a:latin typeface="Arial" pitchFamily="34" charset="0"/>
                <a:cs typeface="Arial" pitchFamily="34" charset="0"/>
              </a:defRPr>
            </a:lvl1pPr>
          </a:lstStyle>
          <a:p>
            <a:r>
              <a:rPr lang="es-CO" dirty="0" smtClean="0"/>
              <a:t>COBRANZAS</a:t>
            </a:r>
            <a:endParaRPr lang="es-CO" dirty="0"/>
          </a:p>
        </p:txBody>
      </p:sp>
      <p:sp>
        <p:nvSpPr>
          <p:cNvPr id="25" name="24 Flecha abajo"/>
          <p:cNvSpPr/>
          <p:nvPr/>
        </p:nvSpPr>
        <p:spPr>
          <a:xfrm>
            <a:off x="4755053" y="2637106"/>
            <a:ext cx="239486" cy="277525"/>
          </a:xfrm>
          <a:prstGeom prst="downArrow">
            <a:avLst/>
          </a:prstGeom>
          <a:solidFill>
            <a:schemeClr val="accent3">
              <a:lumMod val="50000"/>
            </a:schemeClr>
          </a:solidFill>
          <a:ln>
            <a:solidFill>
              <a:schemeClr val="accent3">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6" name="25 CuadroTexto"/>
          <p:cNvSpPr txBox="1"/>
          <p:nvPr/>
        </p:nvSpPr>
        <p:spPr>
          <a:xfrm>
            <a:off x="1647762" y="2591202"/>
            <a:ext cx="1251516" cy="646331"/>
          </a:xfrm>
          <a:prstGeom prst="rect">
            <a:avLst/>
          </a:prstGeom>
          <a:solidFill>
            <a:schemeClr val="accent3">
              <a:lumMod val="20000"/>
              <a:lumOff val="80000"/>
            </a:schemeClr>
          </a:solidFill>
          <a:ln>
            <a:solidFill>
              <a:schemeClr val="accent3">
                <a:lumMod val="75000"/>
              </a:schemeClr>
            </a:solidFill>
          </a:ln>
        </p:spPr>
        <p:txBody>
          <a:bodyPr wrap="square" rtlCol="0">
            <a:spAutoFit/>
          </a:bodyPr>
          <a:lstStyle>
            <a:defPPr>
              <a:defRPr lang="es-CO"/>
            </a:defPPr>
            <a:lvl1pPr algn="ctr">
              <a:defRPr b="1">
                <a:latin typeface="Arial" pitchFamily="34" charset="0"/>
                <a:cs typeface="Arial" pitchFamily="34" charset="0"/>
              </a:defRPr>
            </a:lvl1pPr>
          </a:lstStyle>
          <a:p>
            <a:r>
              <a:rPr lang="es-CO" dirty="0" smtClean="0"/>
              <a:t>Hasta 5 años</a:t>
            </a:r>
            <a:endParaRPr lang="es-CO" dirty="0"/>
          </a:p>
        </p:txBody>
      </p:sp>
      <p:cxnSp>
        <p:nvCxnSpPr>
          <p:cNvPr id="27" name="Conector recto de flecha 20"/>
          <p:cNvCxnSpPr/>
          <p:nvPr/>
        </p:nvCxnSpPr>
        <p:spPr>
          <a:xfrm flipV="1">
            <a:off x="450376" y="698047"/>
            <a:ext cx="8229600" cy="17167"/>
          </a:xfrm>
          <a:prstGeom prst="straightConnector1">
            <a:avLst/>
          </a:prstGeom>
          <a:ln>
            <a:solidFill>
              <a:schemeClr val="tx1">
                <a:lumMod val="85000"/>
                <a:lumOff val="1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28" name="Elipse 23"/>
          <p:cNvSpPr/>
          <p:nvPr/>
        </p:nvSpPr>
        <p:spPr>
          <a:xfrm>
            <a:off x="3698240" y="528480"/>
            <a:ext cx="325120" cy="339134"/>
          </a:xfrm>
          <a:prstGeom prst="ellipse">
            <a:avLst/>
          </a:prstGeom>
          <a:solidFill>
            <a:srgbClr val="AFC6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solidFill>
                <a:prstClr val="white"/>
              </a:solidFill>
            </a:endParaRPr>
          </a:p>
        </p:txBody>
      </p:sp>
      <p:sp>
        <p:nvSpPr>
          <p:cNvPr id="31" name="Marcador de contenido 2"/>
          <p:cNvSpPr txBox="1">
            <a:spLocks/>
          </p:cNvSpPr>
          <p:nvPr/>
        </p:nvSpPr>
        <p:spPr>
          <a:xfrm>
            <a:off x="3982719" y="336141"/>
            <a:ext cx="4806439" cy="396240"/>
          </a:xfrm>
          <a:prstGeom prst="rect">
            <a:avLst/>
          </a:prstGeom>
        </p:spPr>
        <p:txBody>
          <a:bodyPr vert="horz" lIns="91440" tIns="45720" rIns="91440" bIns="45720" rtlCol="0">
            <a:noAutofit/>
          </a:bodyPr>
          <a:lstStyle>
            <a:lvl1pPr indent="0">
              <a:spcBef>
                <a:spcPct val="20000"/>
              </a:spcBef>
              <a:buFont typeface="Arial"/>
              <a:buNone/>
              <a:defRPr sz="2400">
                <a:solidFill>
                  <a:schemeClr val="tx1">
                    <a:lumMod val="85000"/>
                    <a:lumOff val="15000"/>
                  </a:schemeClr>
                </a:solidFill>
                <a:latin typeface="Helvetica Neue Light"/>
                <a:cs typeface="Helvetica Neue Light"/>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s-ES" sz="2000" dirty="0" smtClean="0">
                <a:solidFill>
                  <a:prstClr val="black">
                    <a:lumMod val="85000"/>
                    <a:lumOff val="15000"/>
                  </a:prstClr>
                </a:solidFill>
                <a:latin typeface="Helvetica Neue "/>
              </a:rPr>
              <a:t>PROCESO SANCIONATORIO</a:t>
            </a:r>
            <a:endParaRPr lang="es-ES" sz="2000" dirty="0">
              <a:solidFill>
                <a:prstClr val="black">
                  <a:lumMod val="85000"/>
                  <a:lumOff val="15000"/>
                </a:prstClr>
              </a:solidFill>
              <a:latin typeface="Helvetica Neue "/>
            </a:endParaRPr>
          </a:p>
        </p:txBody>
      </p:sp>
      <p:sp>
        <p:nvSpPr>
          <p:cNvPr id="33" name="Elipse 9"/>
          <p:cNvSpPr/>
          <p:nvPr/>
        </p:nvSpPr>
        <p:spPr>
          <a:xfrm>
            <a:off x="3695865" y="530666"/>
            <a:ext cx="325120" cy="339134"/>
          </a:xfrm>
          <a:prstGeom prst="ellipse">
            <a:avLst/>
          </a:prstGeom>
          <a:solidFill>
            <a:srgbClr val="C00000"/>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s-ES" dirty="0">
              <a:solidFill>
                <a:prstClr val="white"/>
              </a:solidFill>
            </a:endParaRPr>
          </a:p>
        </p:txBody>
      </p:sp>
    </p:spTree>
    <p:extLst>
      <p:ext uri="{BB962C8B-B14F-4D97-AF65-F5344CB8AC3E}">
        <p14:creationId xmlns:p14="http://schemas.microsoft.com/office/powerpoint/2010/main" val="126257326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6" descr="data:image/jpg;base64,/9j/4AAQSkZJRgABAQAAAQABAAD/2wCEAAkGBhQSEBQUEhQUFRQUFxQUFBYXFRQUFBUUFRQWFRQQFBYXHCYeGBojGRQUHy8gIycpLCwsFR4xNTAqNSYrLCkBCQoKDgwOFw8PGikcGBwpKSkpKSkpKSkpKSkpKSkpKSkpKSkpKSkpKSkpKSwpKSkpKSkpLCksKSksLCwpKSkpKf/AABEIAOQA3QMBIgACEQEDEQH/xAAcAAABBQEBAQAAAAAAAAAAAAAAAQMEBQYCBwj/xABAEAABAwIEAwUFBQcDBAMAAAABAAIDBBEFEiExBkFREyJhcYEHMpGhsRQjQlLBM2JyktHh8IKishZj0vFDc5P/xAAYAQEBAQEBAAAAAAAAAAAAAAAAAgMBBP/EACIRAQEAAgIDAQACAwAAAAAAAAABAhESMQMhQVETYSIyQv/aAAwDAQACEQMRAD8A9xQhCAQhCAQhCAQhCAQhCATUs4ba+l/h1ThVRijLvHPa4vp3b/Ozz8Fy3Udk2dmxYDYZtHHTqCNL/H4JaTFQ7R2h0vb3RfYX5/3UZjLBcuiB+vqNljzqtReApVXYfUE92ws2wvfXbpZWF1tLtNhUi5fIALnZVUmIOO1hryv7t9fkVy3RJtZS1Aba/O/yt/UKO7Em6eJAPhc21+fwUAMOtyTcc99QL6+JF0rYgFHNXFLlxQAXAJ1/2ixzfC/qE6zEGkN373hsoBajRc501FuyYHUG48F1mVODpYHf/PJO09RY3cSTbny8APFXM9ucVqhNxyXXYKtJUiVIgVCEIBCEIBCEIBCEIBCEIBV+JaWPPX/0p5VdiztvJRn07O0ZpSpmmkuLdE+sJ7XozDNYkjcH0Hj+ilzYgbiwOrfMXNrfBV0R++cPIqWAqmV0XQ7RxOuwOnU21B+bvkka2wsukJsIlSLiWYNC4CWSyjmZRpam5TfaqbVaTmSp5kir2SJ5sqSuJ8cpbcg9NOthYC52CnUM5LddxufHwVUyROiYtuQfLztbRa45OWLtImKSoDmix5C/wT62ZlQhCAQhCAQhCAQhCAQhCBCqnEzcnwsrYqpnN3HzKz8nWnZ2rKWWz7dVYqom7sg81bArDFrkhRazv8AApyrsON5JT+9b4KxXY5kEIKannyhdTBNOGhVE9Xcriqq7qnrsVDNN3HYfqVNaSLN84G5Qye6oYJXPNyraLQLld0mtkUhj1BY5SGFccTY5FKY6+igxFTIWq45U2gnAcW6AHa9hqOis0xBTADUC/NP2XoxmoypUIQqcCEIQCEIQCEIQCEIQIVTkq4cqZZeRWKtxRtiCrCE90FRcVbdl+ifpj3G+Sx+1p8iFg2oeerz9VZquwUfdnxcfqrFdx6cy7NTTZQqWsrLlS8RlWOxrFjm7KLV/4jyaP6rnapCYxjuTuM1f8m+fioFBTOcczrkne6dw/BAO883O/r4q3YwDZc3Ip1TxWCkNKr5sUY3S9z0ChvxFz/Loklrm14ato53SNrCVV00JKvqLDuq7pxLoLlaHDabmeWyhUFFfT4q9jZYWC0wxZ5V0EJUi3QVCEIBCEIBCEIBCEIBCEIEKy+IVZZIWnk648itOVn8VMT5QdC61hzBPWyy8k9Lw7E5zxG3MXCWlP3Y8lGje8j3XC+libadW87LifOBZoLhz7wuD0ubLFZ7B22iHmfqpt1namomDrZJAR0sQfI8/RQ3cSOae+7IL2IeC3XprbVN6d47R+K8bLXiGLWV/+wc3FQ6LDxG0czuTzJ5kqbTUlO6V0oAD3buzOcSPJxsPRQ8bwapkt2BBjO59149Do4fwkqe1SaMVuNRx7m56BUtRjr5NB3W+H9VPpOCzu99z4D9Sryi4SjHInzK7NFZmkpSeq0OHYITa4WloeHwNmq7psItvotNWs7VFRYUG8lc0uGE76fVWcVK1uwTwCuYfqbkbihDRYJ1FkLVASJUiBUIQgEIQgEIQgEISXQKhcufbdMOr2jqfJc3IHKh1mk+B+ixr6rIwvY0ueS7RouXWJAB5C4t8Vo6quuDewbzv08VjMb4rOYQ0+rnHKCOp0sF5/LnG3jxtNUuI1sr8rYWRtFs2Z5eWnf8ADYei44txySjDGtcx8shHdINrDnob+q1WFUHYxNZe53ceZcdys5jHBTqmq7aWYBo0Y0C5A9SpVLun8NqKuSISPZGXb2aT6XDr6+N1xUcWxA5Ktrob6ESAOYfUAtI8DZXmGU3ZDs75rAEHw2WI47rBLWww6ZWEF3meXwT0d3UWc/DlJUNElP3b6h0D8jfhYt38ApWE0s8N2vIlYNWkAZtfwv1te4BuE5jPD0TYu0jblLLOOTukt5kW581XMr54Y2yMH2mB1jnBtI1vS2xI8bea59O42OG0LZQXOvfY+e5VrHQsGwUDh2vErCWm7bgg+atwvRhJpjd70QNS2SoWiQhCEAhCEAkSpECoQhAIQhAIQkKAuos9aBoNfomamqvoNvqoyzyzVp1JITuUxU1TWNu4rmqqcg8VnaqCWd1th15DxXmzzs9NsMN99KziDiN0l2s0H6dSneA8HzE1L9Rq2O/+54+gUB+HCacU8Pu7yv8A3RurvHccbCwQw2AaMunTos8J/wBZN8uuGKZjXE7Y7tZqevRUWHV8tRKA0k9TyA6qBg2CSVjySS2Me863yHivQMOwuOBmWMWHM8z4krSby9s7xw9fXMYyytG/ct8CvPuK6bLXud1s76L0Ko0mjPmFlOOaP76N/wCYZUy6c8f+zV4bKJIGE7ObY/CxWRwKc0ldJSP/AGUhLo77DNrorng2pvCWndp/soPH+Gm0VQz3onWJH5SdPmu/Nk9ZXGthTuye6AB0tYFWVPVB3n/myosLrO1hY/qNfPmpsTrOB8R8ytccmFi3QkCVboCEIQCEIQCRKkQKhCEAhCECKHjFTkhcRvoB5uNrqYszxdW6sjB377vTRo+p9FOV1HZN07RTXbZSVT4fNsrcG6wXpy6IHdUPEmI5W9lH7ztDbx5K6q58jSefJU0NIGXmk1drlB+qjJpj/asa0UcJA/bSavPQcmhUdBhr6qbKNr3ceg5lTqpjppOpcfqthg+FNgjAHvH3j1KiTbW5cZ/dSaKibFG1jBYNFv7lPqo4uxs0lFNOBcsaAy+xe5wY3zte/osrh/Hcs09BTxuvJURsmmcGxuyNdmeY9NAWxsN7D8S9Ex9PLa3NWz3T+UhVHF9Nmja78rlfOFwoeKw5oiFnlGmOXuKDBX9lUlvJ4Dh/qF/qtPVU4kY5jtQ4WKzmLwZDDIOQDT9QtLBJmaD1C5j+O5/Kq8BpXQ5ojsNW+StnbJcqHDQq+ozt2k0eIX94jz8eisAVjaisLHttzNrddFqMNqA+NpH+eC0wy36TlNJaEIWqQhCEAkSpECoQhAIQhAhWAxWp7Soe7lfK3ybp+hPqtxXzZI3u/K0n1A0+a8+jasvJfi8J9T6RyuaaTRUkJVlTPWS6mvhBNzy2VTjJLjlGwVwHaKK2lu65XLDG6QKCjZAwyykNAF7u0ACx3F/tMma0tomhv/deLuPiyM6Dzdc+C64wxozVLogfu4XZQORkGjnnrroOgHiq7D8CNXKImWGl3OOoa0bm3Pe1vFb4eOSbrLLO2vNcRxWaofnnlklf1e4ut4AbN8hZR4pC0hzSWuGoLSWkHqCLEL0fFOC6SHEo4u++GGGWorC51s2Rjnhoy2y6ZBYfmCpML4H+0YTPWtLhJFJIQzdroY2sL2jmHDM4g3/DbxWm4loOAParIJGU9a/OxxDWTu99jjoBKfxtO2Y6i/MXt69J4r5TsvoXgPGTUYbTvebvDTE8ncuicWZj5gNPqsvJNLxq0xaHPG4c9x5hd4FPmjA6Lp7lEw89m8jlf5LHqtfml4uZHWBPRKCoWI1NhYb811Gmbxqr+/haOpJ8tlc4RiZjdbkeSx01X2lfpswZf1KtG1Hf0XN6aWenpNPUB4uE8sphWIkWK00EwcLhejHLbGzR1CEK0hIlSIFQhCAQhIggY20mFzRu7T9VjXRWK2mIO1A9VUV9BnFx7318CsM+2mNU8RUyJ6gkEGxTscihdXEEuikKphmUplQidPGuM5HU2IVDH6ZnmVh6sk7wI9cw82lN4Fxw6ll7RoDgRle0mwc0m9rjY6br0zjPhGLEYg1xySsv2UoFy2+7HjdzDppyIuPHxDH+F6iiflnjIF7NkF3RP8Wv29DY+C9GOUs0ys0vKzitj4ayRzvv6mRjMtj3YC4yyWNralkbLdAvW+DcGEeFwQuFu0hLpBzJnBe75Pt6L5yWk4Y9oFXREBjzJCDrDIS5n+g7xn+HTwKZY2wlei1PsRpCO5NUM8zG/wCrRyV/wvw4KCm7BshkGd78xaGnv20sCdrfNSuGuLIa+DtISQRpJG62eN29nW3B5OGht5gS5XLHK3qtJIZkcmi7VD3JhzlCz/2ggaEqFW1OVjnHkCV06RUfE9TaHKN3kD03K47IrOHGkufIedz8Vawu7yYw6Ds4PEp6lbzXK6taOosVp8Kr7LGMcrKjrCOarG6TZtvw5dKlwzFQRYq4Drr0y7jGzTpIlSKnCoQhAJClSFBW1ju+fRMpyp98/wCck2vPe1xX4nR3GYbqlc4grUOFwqPEKXVcXEWOdYbif2i1FJXPjY2J8QbGQ1zSD3mBx77SDuT1Wuk0XmftMoyKlkv4ZGBt/wB6PcfylpVYat9uZ+o2/CntKbWTCF0Lo5C1zgQ4PYQ0XPQg+hSe1fEsmHOaD+1kjZ5hpMh/4D4ryjAcWNNUxzAXyOuW/maRlc31BPrZbDjHiCCtkoo45AYzJmkJ7uTM5jbPv7vdzq7jq+kS7ijr+Fr17aSD3+yiLs7u72v2cSy627rb6eCoaukfE90cjS17Dlc07gjkt3w1XsfjVVUvc1rG9uQ4uaGgFzYm6n90Kk9oONRVNZnhOZrY2R5wLB5aXG4vqQMwAPgrlu9Js9IvBuPOpK2KUHulwjlHJ0TyA4HyvmHiF79K5fNdLTmSRjG6ue5rB5ucAPqvpFv+ePis/KrBHlKjvcpNQyxUKQrCtXDnKjxBna1DW8mC58yrl5UKlhtmcd3G/p0XFQtSNAAhjbBdOZc+WqWyBAU/EVHGpsN+fgpUUSCfSzELR4XifJ2yzUMadoa7PLlZqB7x/QKsbpFm25a5KomHk5f86KWvVLuMSoQhdCFRJq6xsBspZWZqqq0rx0cVGV1HZE4vuSUKDLXhgzu93TMfy/vHwUxjwQCCCDqCNisV6dKLWw3ClLlzbhCM1VUyoMewNlTCY36c2uGpY4bPHXxHMEraVNMqyakRTwnGeHJqYntGks5SNBLD68j4FVdl78+kXnX/AEtK+orpH0xtkk+zsLWhrnuOWNzLd24Azeq1xz/WeWH4w1kW/t/TzXpHDHAUf2cGqh+9LnGzi4Frb2a3uutrYn1Wnw7h2CA3ihjYfzBve/mNz812+SQmDL+z7gx8cgqahpa4fsYz7wJFu1eORsTYeN+i9KieoDHDqPipcDh1HxCyyy5NJNJUjLhQZYlawtXMlIosFI+JNuiV19gXJoQNyB52XNO7U5gTT4iTlG/M9FYzPbsHNaOpIHwTkU0DBrI3xJP6pp3cRYKLKLBS4qRNjieiBt27PTM7/iCun8Y0o0j7SU9I43m/q4NCqYVPKFraZxAYzd256NUvD4oqdh7ze6LvNxf1VYykq60kBrqaF3va3lcOhcLBo8B8VZ4d7NqeJwdqSLHUkgkcyFpPH+pufxo8LlzRh1rA6gHfXqpi5jjAAA2C6WzMqEIQI5YfiPtYpi4sc5h/E3UjzHNblcPjB3F1yyXsYCgxuN3dzNN9C0mzvEFrrH5Ln7NPTHPS9+E6mF17DrkPJarEOEqeb3owqST2etZrDPLF/DI4Ael7KL4/yrmZzDuJY5NHAxP5tfp8HbFW4N9llKjBKgG325jv/sEL/mWkpaajxC1oqimd5Rxn0s2y5/Fkco1LmXTL6QFUhgxXrTf/AJH/AM0fZMVP46dvlFf6uK5wrnJZvw/xFlS4hicEV7vBPQIq+F8RnFpKhoHRrGtCgH2TynUza+Tf6Lv8bvNWVvGsY0bZUtVxgT+JbBvsiPOX5N/on2eyQc5nfT6Kpg5zebycSu5EoZxHLyD/AIFeoR+yWHnI8/6nf1UuL2WUo3BPmSV3hDlXl0XFtS3bMPMgfUqYzjqs2zfMO+l16pB7PaRv/wAYPorKDhqnZtG34JxjnKvH249Xy85D/Cw/rZTKfBK6Xdkh8XvIH8rR+q9hjoWN2a0eieDV3jDdeSycHTRgGaUMvewY0ZtN+865HndOU2B0w1cx0p6veST8QvRsXwVs7QCS1wvle21xflY6EaDQrNy8N17L9lLTO6FzZo3euR1lc4xF2apn07Wa0zAdQAHg/EWuAkixax+7ijb07hJ+Z/RMf9C1spHa1UMbQQfuYiXfzPJVjLwxVx/sZ4nj/uNkY7+aJwB+CreLmqdpuJ5ADnbHpyBLXemlld4JjkdUwujPuudG8Hdr2mzmlY1/BuIyGzp6aIHd0bJHv9DIStTwrwxHQwdkwucS4ve93vPe7dxU5a+Oza5QlSKVAlQqzFo42klwJ6AguPpdVnFccpY0sDiwXzhmruVnZRq4b7X8ljX4lThutQxjhc2dlaQeQc11iR1AAKqSVNtaw8ZXOkYt/Hr8gpFNxdG73muZ42uP6/JYai4ppy7LbtDveNs0sZt4sAI9QibieMZhGJnk7sjhnueg7wHzV6xc/wAnqkMwe0OaQWnUEG4PiCqbiillfG3swXAE5mAjMehAOjra6Kt9m1FUMp5XVDTH2sr5Y4jvGxxvbwvvZa4hZ9K7eb08sZuD2l2+81zTGRfrmb4HZL22mlrbiwF/iNVtMawUTtFnFj23yusCNdw5p3Gg+CzcuB17P2baV/jmfGT5gtNvir5z6i4fiTw1jboadjKlzpHC47TS5HK7b30Gl1p6GtZNG2SNwexwu1wNwQsC/g3EJu6+Wnp2nRxjD5JLHeznGwK2fD2BspKaOCMktjFrncnckqLr4ubWVkJULjqJiVaIo3PIvl5bXJIA15brMv4kncTlFvJt/qtfJGHAggEHQg6gg8iFnKvghhJMUs0N/wALXNcz0ZICAqlk7csQ48fqGuIe5vgMgOvQlpVhw7xayqlmhtaSHKX21YQ8XFjyI5hVkvs4z6SVtU5p3aHMjB8O40K+wDhiCjYW07MuY3c4klzj1c46lLZSSrWyVCFLoQhCASWSoQJZFkqEBZCEIBIlSIEKakpGOPeY13m0H6hCECx0zW+61rfIAfRdhoSIQd2SoQgRCEIBCEIFQhCAQhCBEBCECoQhAIQhAIQhAIQhAIQhAJEIQf/Z"/>
          <p:cNvSpPr>
            <a:spLocks noChangeAspect="1" noChangeArrowheads="1"/>
          </p:cNvSpPr>
          <p:nvPr/>
        </p:nvSpPr>
        <p:spPr bwMode="auto">
          <a:xfrm>
            <a:off x="368300" y="-403225"/>
            <a:ext cx="1409700" cy="1447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dirty="0"/>
          </a:p>
        </p:txBody>
      </p:sp>
      <p:cxnSp>
        <p:nvCxnSpPr>
          <p:cNvPr id="6" name="Conector recto de flecha 20"/>
          <p:cNvCxnSpPr/>
          <p:nvPr/>
        </p:nvCxnSpPr>
        <p:spPr>
          <a:xfrm flipV="1">
            <a:off x="450376" y="698047"/>
            <a:ext cx="8229600" cy="17167"/>
          </a:xfrm>
          <a:prstGeom prst="straightConnector1">
            <a:avLst/>
          </a:prstGeom>
          <a:ln>
            <a:solidFill>
              <a:schemeClr val="tx1">
                <a:lumMod val="85000"/>
                <a:lumOff val="1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7" name="Elipse 23"/>
          <p:cNvSpPr/>
          <p:nvPr/>
        </p:nvSpPr>
        <p:spPr>
          <a:xfrm>
            <a:off x="3698240" y="528480"/>
            <a:ext cx="325120" cy="339134"/>
          </a:xfrm>
          <a:prstGeom prst="ellipse">
            <a:avLst/>
          </a:prstGeom>
          <a:solidFill>
            <a:srgbClr val="AFC6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solidFill>
                <a:prstClr val="white"/>
              </a:solidFill>
            </a:endParaRPr>
          </a:p>
        </p:txBody>
      </p:sp>
      <p:sp>
        <p:nvSpPr>
          <p:cNvPr id="8" name="Marcador de contenido 2"/>
          <p:cNvSpPr txBox="1">
            <a:spLocks/>
          </p:cNvSpPr>
          <p:nvPr/>
        </p:nvSpPr>
        <p:spPr>
          <a:xfrm>
            <a:off x="3982719" y="336141"/>
            <a:ext cx="4806439" cy="396240"/>
          </a:xfrm>
          <a:prstGeom prst="rect">
            <a:avLst/>
          </a:prstGeom>
        </p:spPr>
        <p:txBody>
          <a:bodyPr vert="horz" lIns="91440" tIns="45720" rIns="91440" bIns="45720" rtlCol="0">
            <a:noAutofit/>
          </a:bodyPr>
          <a:lstStyle>
            <a:lvl1pPr indent="0">
              <a:spcBef>
                <a:spcPct val="20000"/>
              </a:spcBef>
              <a:buFont typeface="Arial"/>
              <a:buNone/>
              <a:defRPr sz="2400">
                <a:solidFill>
                  <a:schemeClr val="tx1">
                    <a:lumMod val="85000"/>
                    <a:lumOff val="15000"/>
                  </a:schemeClr>
                </a:solidFill>
                <a:latin typeface="Helvetica Neue Light"/>
                <a:cs typeface="Helvetica Neue Light"/>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s-ES" sz="2000" dirty="0" smtClean="0">
                <a:solidFill>
                  <a:prstClr val="black">
                    <a:lumMod val="85000"/>
                    <a:lumOff val="15000"/>
                  </a:prstClr>
                </a:solidFill>
                <a:latin typeface="Helvetica Neue "/>
              </a:rPr>
              <a:t>PROCESO SANCIONATORIO</a:t>
            </a:r>
            <a:endParaRPr lang="es-ES" sz="2000" dirty="0">
              <a:solidFill>
                <a:prstClr val="black">
                  <a:lumMod val="85000"/>
                  <a:lumOff val="15000"/>
                </a:prstClr>
              </a:solidFill>
              <a:latin typeface="Helvetica Neue "/>
            </a:endParaRPr>
          </a:p>
        </p:txBody>
      </p:sp>
      <p:sp>
        <p:nvSpPr>
          <p:cNvPr id="9" name="Elipse 9"/>
          <p:cNvSpPr/>
          <p:nvPr/>
        </p:nvSpPr>
        <p:spPr>
          <a:xfrm>
            <a:off x="3695865" y="530666"/>
            <a:ext cx="325120" cy="339134"/>
          </a:xfrm>
          <a:prstGeom prst="ellipse">
            <a:avLst/>
          </a:prstGeom>
          <a:solidFill>
            <a:srgbClr val="C00000"/>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s-ES" dirty="0">
              <a:solidFill>
                <a:prstClr val="white"/>
              </a:solidFill>
            </a:endParaRPr>
          </a:p>
        </p:txBody>
      </p:sp>
      <p:sp>
        <p:nvSpPr>
          <p:cNvPr id="3" name="2 Rectángulo"/>
          <p:cNvSpPr/>
          <p:nvPr/>
        </p:nvSpPr>
        <p:spPr>
          <a:xfrm>
            <a:off x="597772" y="1044576"/>
            <a:ext cx="8147713" cy="5047536"/>
          </a:xfrm>
          <a:prstGeom prst="rect">
            <a:avLst/>
          </a:prstGeom>
        </p:spPr>
        <p:txBody>
          <a:bodyPr wrap="square">
            <a:spAutoFit/>
          </a:bodyPr>
          <a:lstStyle/>
          <a:p>
            <a:pPr algn="just"/>
            <a:endParaRPr lang="es-CO" sz="2000" b="1" dirty="0" smtClean="0">
              <a:latin typeface="Arial" panose="020B0604020202020204" pitchFamily="34" charset="0"/>
              <a:cs typeface="Arial" panose="020B0604020202020204" pitchFamily="34" charset="0"/>
            </a:endParaRPr>
          </a:p>
          <a:p>
            <a:pPr algn="just"/>
            <a:r>
              <a:rPr lang="es-CO" sz="2000" b="1" dirty="0" smtClean="0">
                <a:latin typeface="Arial" panose="020B0604020202020204" pitchFamily="34" charset="0"/>
                <a:cs typeface="Arial" panose="020B0604020202020204" pitchFamily="34" charset="0"/>
              </a:rPr>
              <a:t>¿Cuál es la sanción por no envío de información?</a:t>
            </a:r>
          </a:p>
          <a:p>
            <a:pPr marL="342900" indent="-342900" algn="just">
              <a:buFont typeface="Arial" panose="020B0604020202020204" pitchFamily="34" charset="0"/>
              <a:buChar char="•"/>
            </a:pPr>
            <a:endParaRPr lang="es-CO" sz="11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CO" sz="2000" dirty="0" smtClean="0">
                <a:latin typeface="Arial" panose="020B0604020202020204" pitchFamily="34" charset="0"/>
                <a:cs typeface="Arial" panose="020B0604020202020204" pitchFamily="34" charset="0"/>
              </a:rPr>
              <a:t>Equivale a </a:t>
            </a:r>
            <a:r>
              <a:rPr lang="es-CO" sz="2000" b="1" dirty="0" smtClean="0">
                <a:solidFill>
                  <a:srgbClr val="C00000"/>
                </a:solidFill>
                <a:latin typeface="Arial" panose="020B0604020202020204" pitchFamily="34" charset="0"/>
                <a:cs typeface="Arial" panose="020B0604020202020204" pitchFamily="34" charset="0"/>
              </a:rPr>
              <a:t>5 UVT por cada día de retraso </a:t>
            </a:r>
            <a:r>
              <a:rPr lang="es-CO" sz="2000" dirty="0" smtClean="0">
                <a:latin typeface="Arial" panose="020B0604020202020204" pitchFamily="34" charset="0"/>
                <a:cs typeface="Arial" panose="020B0604020202020204" pitchFamily="34" charset="0"/>
              </a:rPr>
              <a:t>en la entrega de la información solicitada.</a:t>
            </a:r>
          </a:p>
          <a:p>
            <a:pPr marL="342900" indent="-342900" algn="just">
              <a:buFont typeface="Arial" panose="020B0604020202020204" pitchFamily="34" charset="0"/>
              <a:buChar char="•"/>
            </a:pPr>
            <a:endParaRPr lang="es-CO" sz="20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CO" sz="2000" dirty="0" smtClean="0">
                <a:latin typeface="Arial" panose="020B0604020202020204" pitchFamily="34" charset="0"/>
                <a:cs typeface="Arial" panose="020B0604020202020204" pitchFamily="34" charset="0"/>
              </a:rPr>
              <a:t>Se contabilizará desde el día siguiente a la finalización del término otorgado para responder el </a:t>
            </a:r>
            <a:r>
              <a:rPr lang="es-CO" sz="2000" b="1" dirty="0" smtClean="0">
                <a:solidFill>
                  <a:srgbClr val="C00000"/>
                </a:solidFill>
                <a:latin typeface="Arial" panose="020B0604020202020204" pitchFamily="34" charset="0"/>
                <a:cs typeface="Arial" panose="020B0604020202020204" pitchFamily="34" charset="0"/>
              </a:rPr>
              <a:t>Requerimiento de Información o pruebas</a:t>
            </a:r>
            <a:r>
              <a:rPr lang="es-CO" sz="2000" dirty="0" smtClean="0">
                <a:latin typeface="Arial" panose="020B0604020202020204" pitchFamily="34" charset="0"/>
                <a:cs typeface="Arial" panose="020B0604020202020204" pitchFamily="34" charset="0"/>
              </a:rPr>
              <a:t>, hasta la fecha en que se entregue la información requerida por la entidad. </a:t>
            </a:r>
          </a:p>
          <a:p>
            <a:pPr algn="just"/>
            <a:endParaRPr lang="es-CO" sz="2000" dirty="0" smtClean="0">
              <a:latin typeface="Arial" panose="020B0604020202020204" pitchFamily="34" charset="0"/>
              <a:cs typeface="Arial" panose="020B0604020202020204" pitchFamily="34" charset="0"/>
            </a:endParaRPr>
          </a:p>
          <a:p>
            <a:pPr algn="just"/>
            <a:r>
              <a:rPr lang="es-CO" sz="2000" b="1" dirty="0" smtClean="0">
                <a:latin typeface="Arial" panose="020B0604020202020204" pitchFamily="34" charset="0"/>
                <a:cs typeface="Arial" panose="020B0604020202020204" pitchFamily="34" charset="0"/>
              </a:rPr>
              <a:t>¿Qué es una liquidación parcial?</a:t>
            </a:r>
          </a:p>
          <a:p>
            <a:pPr algn="just"/>
            <a:endParaRPr lang="es-CO" sz="1100" dirty="0" smtClean="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CO" sz="2000" dirty="0" smtClean="0">
                <a:solidFill>
                  <a:prstClr val="black"/>
                </a:solidFill>
                <a:latin typeface="Arial" panose="020B0604020202020204" pitchFamily="34" charset="0"/>
                <a:cs typeface="Arial" panose="020B0604020202020204" pitchFamily="34" charset="0"/>
              </a:rPr>
              <a:t>Es una actuación previa a la expedición del pliego de cargos por la cual se informa el </a:t>
            </a:r>
            <a:r>
              <a:rPr lang="es-CO" sz="2000" b="1" dirty="0" smtClean="0">
                <a:solidFill>
                  <a:srgbClr val="C00000"/>
                </a:solidFill>
                <a:latin typeface="Arial" panose="020B0604020202020204" pitchFamily="34" charset="0"/>
                <a:cs typeface="Arial" panose="020B0604020202020204" pitchFamily="34" charset="0"/>
              </a:rPr>
              <a:t>monto parcial de la sanción por no envío de información </a:t>
            </a:r>
            <a:r>
              <a:rPr lang="es-CO" sz="2000" dirty="0" smtClean="0">
                <a:solidFill>
                  <a:prstClr val="black"/>
                </a:solidFill>
                <a:latin typeface="Arial" panose="020B0604020202020204" pitchFamily="34" charset="0"/>
                <a:cs typeface="Arial" panose="020B0604020202020204" pitchFamily="34" charset="0"/>
              </a:rPr>
              <a:t>generada desde la fecha del vencimiento hasta la fecha de expedición de la liquidación parcial.</a:t>
            </a:r>
          </a:p>
        </p:txBody>
      </p:sp>
    </p:spTree>
    <p:extLst>
      <p:ext uri="{BB962C8B-B14F-4D97-AF65-F5344CB8AC3E}">
        <p14:creationId xmlns:p14="http://schemas.microsoft.com/office/powerpoint/2010/main" val="398823094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6" descr="data:image/jpg;base64,/9j/4AAQSkZJRgABAQAAAQABAAD/2wCEAAkGBhQSEBQUEhQUFRQUFxQUFBYXFRQUFBUUFRQWFRQQFBYXHCYeGBojGRQUHy8gIycpLCwsFR4xNTAqNSYrLCkBCQoKDgwOFw8PGikcGBwpKSkpKSkpKSkpKSkpKSkpKSkpKSkpKSkpKSkpKSwpKSkpKSkpLCksKSksLCwpKSkpKf/AABEIAOQA3QMBIgACEQEDEQH/xAAcAAABBQEBAQAAAAAAAAAAAAAAAQMEBQYCBwj/xABAEAABAwIEAwUFBQcDBAMAAAABAAIDBBEFEiExBkFREyJhcYEHMpGhsRQjQlLBM2JyktHh8IKishZj0vFDc5P/xAAYAQEBAQEBAAAAAAAAAAAAAAAAAgMBBP/EACIRAQEAAgIDAQACAwAAAAAAAAABAhESMQMhQVETYSIyQv/aAAwDAQACEQMRAD8A9xQhCAQhCAQhCAQhCAQhCATUs4ba+l/h1ThVRijLvHPa4vp3b/Ozz8Fy3Udk2dmxYDYZtHHTqCNL/H4JaTFQ7R2h0vb3RfYX5/3UZjLBcuiB+vqNljzqtReApVXYfUE92ws2wvfXbpZWF1tLtNhUi5fIALnZVUmIOO1hryv7t9fkVy3RJtZS1Aba/O/yt/UKO7Em6eJAPhc21+fwUAMOtyTcc99QL6+JF0rYgFHNXFLlxQAXAJ1/2ixzfC/qE6zEGkN373hsoBajRc501FuyYHUG48F1mVODpYHf/PJO09RY3cSTbny8APFXM9ucVqhNxyXXYKtJUiVIgVCEIBCEIBCEIBCEIBCEIBV+JaWPPX/0p5VdiztvJRn07O0ZpSpmmkuLdE+sJ7XozDNYkjcH0Hj+ilzYgbiwOrfMXNrfBV0R++cPIqWAqmV0XQ7RxOuwOnU21B+bvkka2wsukJsIlSLiWYNC4CWSyjmZRpam5TfaqbVaTmSp5kir2SJ5sqSuJ8cpbcg9NOthYC52CnUM5LddxufHwVUyROiYtuQfLztbRa45OWLtImKSoDmix5C/wT62ZlQhCAQhCAQhCAQhCAQhCBCqnEzcnwsrYqpnN3HzKz8nWnZ2rKWWz7dVYqom7sg81bArDFrkhRazv8AApyrsON5JT+9b4KxXY5kEIKannyhdTBNOGhVE9Xcriqq7qnrsVDNN3HYfqVNaSLN84G5Qye6oYJXPNyraLQLld0mtkUhj1BY5SGFccTY5FKY6+igxFTIWq45U2gnAcW6AHa9hqOis0xBTADUC/NP2XoxmoypUIQqcCEIQCEIQCEIQCEIQIVTkq4cqZZeRWKtxRtiCrCE90FRcVbdl+ifpj3G+Sx+1p8iFg2oeerz9VZquwUfdnxcfqrFdx6cy7NTTZQqWsrLlS8RlWOxrFjm7KLV/4jyaP6rnapCYxjuTuM1f8m+fioFBTOcczrkne6dw/BAO883O/r4q3YwDZc3Ip1TxWCkNKr5sUY3S9z0ChvxFz/Loklrm14ato53SNrCVV00JKvqLDuq7pxLoLlaHDabmeWyhUFFfT4q9jZYWC0wxZ5V0EJUi3QVCEIBCEIBCEIBCEIBCEIEKy+IVZZIWnk648itOVn8VMT5QdC61hzBPWyy8k9Lw7E5zxG3MXCWlP3Y8lGje8j3XC+libadW87LifOBZoLhz7wuD0ubLFZ7B22iHmfqpt1namomDrZJAR0sQfI8/RQ3cSOae+7IL2IeC3XprbVN6d47R+K8bLXiGLWV/+wc3FQ6LDxG0czuTzJ5kqbTUlO6V0oAD3buzOcSPJxsPRQ8bwapkt2BBjO59149Do4fwkqe1SaMVuNRx7m56BUtRjr5NB3W+H9VPpOCzu99z4D9Sryi4SjHInzK7NFZmkpSeq0OHYITa4WloeHwNmq7psItvotNWs7VFRYUG8lc0uGE76fVWcVK1uwTwCuYfqbkbihDRYJ1FkLVASJUiBUIQgEIQgEIQgEISXQKhcufbdMOr2jqfJc3IHKh1mk+B+ixr6rIwvY0ueS7RouXWJAB5C4t8Vo6quuDewbzv08VjMb4rOYQ0+rnHKCOp0sF5/LnG3jxtNUuI1sr8rYWRtFs2Z5eWnf8ADYei44txySjDGtcx8shHdINrDnob+q1WFUHYxNZe53ceZcdys5jHBTqmq7aWYBo0Y0C5A9SpVLun8NqKuSISPZGXb2aT6XDr6+N1xUcWxA5Ktrob6ESAOYfUAtI8DZXmGU3ZDs75rAEHw2WI47rBLWww6ZWEF3meXwT0d3UWc/DlJUNElP3b6h0D8jfhYt38ApWE0s8N2vIlYNWkAZtfwv1te4BuE5jPD0TYu0jblLLOOTukt5kW581XMr54Y2yMH2mB1jnBtI1vS2xI8bea59O42OG0LZQXOvfY+e5VrHQsGwUDh2vErCWm7bgg+atwvRhJpjd70QNS2SoWiQhCEAhCEAkSpECoQhAIQhAIQkKAuos9aBoNfomamqvoNvqoyzyzVp1JITuUxU1TWNu4rmqqcg8VnaqCWd1th15DxXmzzs9NsMN99KziDiN0l2s0H6dSneA8HzE1L9Rq2O/+54+gUB+HCacU8Pu7yv8A3RurvHccbCwQw2AaMunTos8J/wBZN8uuGKZjXE7Y7tZqevRUWHV8tRKA0k9TyA6qBg2CSVjySS2Me863yHivQMOwuOBmWMWHM8z4krSby9s7xw9fXMYyytG/ct8CvPuK6bLXud1s76L0Ko0mjPmFlOOaP76N/wCYZUy6c8f+zV4bKJIGE7ObY/CxWRwKc0ldJSP/AGUhLo77DNrorng2pvCWndp/soPH+Gm0VQz3onWJH5SdPmu/Nk9ZXGthTuye6AB0tYFWVPVB3n/myosLrO1hY/qNfPmpsTrOB8R8ytccmFi3QkCVboCEIQCEIQCRKkQKhCEAhCECKHjFTkhcRvoB5uNrqYszxdW6sjB377vTRo+p9FOV1HZN07RTXbZSVT4fNsrcG6wXpy6IHdUPEmI5W9lH7ztDbx5K6q58jSefJU0NIGXmk1drlB+qjJpj/asa0UcJA/bSavPQcmhUdBhr6qbKNr3ceg5lTqpjppOpcfqthg+FNgjAHvH3j1KiTbW5cZ/dSaKibFG1jBYNFv7lPqo4uxs0lFNOBcsaAy+xe5wY3zte/osrh/Hcs09BTxuvJURsmmcGxuyNdmeY9NAWxsN7D8S9Ex9PLa3NWz3T+UhVHF9Nmja78rlfOFwoeKw5oiFnlGmOXuKDBX9lUlvJ4Dh/qF/qtPVU4kY5jtQ4WKzmLwZDDIOQDT9QtLBJmaD1C5j+O5/Kq8BpXQ5ojsNW+StnbJcqHDQq+ozt2k0eIX94jz8eisAVjaisLHttzNrddFqMNqA+NpH+eC0wy36TlNJaEIWqQhCEAkSpECoQhAIQhAhWAxWp7Soe7lfK3ybp+hPqtxXzZI3u/K0n1A0+a8+jasvJfi8J9T6RyuaaTRUkJVlTPWS6mvhBNzy2VTjJLjlGwVwHaKK2lu65XLDG6QKCjZAwyykNAF7u0ACx3F/tMma0tomhv/deLuPiyM6Dzdc+C64wxozVLogfu4XZQORkGjnnrroOgHiq7D8CNXKImWGl3OOoa0bm3Pe1vFb4eOSbrLLO2vNcRxWaofnnlklf1e4ut4AbN8hZR4pC0hzSWuGoLSWkHqCLEL0fFOC6SHEo4u++GGGWorC51s2Rjnhoy2y6ZBYfmCpML4H+0YTPWtLhJFJIQzdroY2sL2jmHDM4g3/DbxWm4loOAParIJGU9a/OxxDWTu99jjoBKfxtO2Y6i/MXt69J4r5TsvoXgPGTUYbTvebvDTE8ncuicWZj5gNPqsvJNLxq0xaHPG4c9x5hd4FPmjA6Lp7lEw89m8jlf5LHqtfml4uZHWBPRKCoWI1NhYb811Gmbxqr+/haOpJ8tlc4RiZjdbkeSx01X2lfpswZf1KtG1Hf0XN6aWenpNPUB4uE8sphWIkWK00EwcLhejHLbGzR1CEK0hIlSIFQhCAQhIggY20mFzRu7T9VjXRWK2mIO1A9VUV9BnFx7318CsM+2mNU8RUyJ6gkEGxTscihdXEEuikKphmUplQidPGuM5HU2IVDH6ZnmVh6sk7wI9cw82lN4Fxw6ll7RoDgRle0mwc0m9rjY6br0zjPhGLEYg1xySsv2UoFy2+7HjdzDppyIuPHxDH+F6iiflnjIF7NkF3RP8Wv29DY+C9GOUs0ys0vKzitj4ayRzvv6mRjMtj3YC4yyWNralkbLdAvW+DcGEeFwQuFu0hLpBzJnBe75Pt6L5yWk4Y9oFXREBjzJCDrDIS5n+g7xn+HTwKZY2wlei1PsRpCO5NUM8zG/wCrRyV/wvw4KCm7BshkGd78xaGnv20sCdrfNSuGuLIa+DtISQRpJG62eN29nW3B5OGht5gS5XLHK3qtJIZkcmi7VD3JhzlCz/2ggaEqFW1OVjnHkCV06RUfE9TaHKN3kD03K47IrOHGkufIedz8Vawu7yYw6Ds4PEp6lbzXK6taOosVp8Kr7LGMcrKjrCOarG6TZtvw5dKlwzFQRYq4Drr0y7jGzTpIlSKnCoQhAJClSFBW1ju+fRMpyp98/wCck2vPe1xX4nR3GYbqlc4grUOFwqPEKXVcXEWOdYbif2i1FJXPjY2J8QbGQ1zSD3mBx77SDuT1Wuk0XmftMoyKlkv4ZGBt/wB6PcfylpVYat9uZ+o2/CntKbWTCF0Lo5C1zgQ4PYQ0XPQg+hSe1fEsmHOaD+1kjZ5hpMh/4D4ryjAcWNNUxzAXyOuW/maRlc31BPrZbDjHiCCtkoo45AYzJmkJ7uTM5jbPv7vdzq7jq+kS7ijr+Fr17aSD3+yiLs7u72v2cSy627rb6eCoaukfE90cjS17Dlc07gjkt3w1XsfjVVUvc1rG9uQ4uaGgFzYm6n90Kk9oONRVNZnhOZrY2R5wLB5aXG4vqQMwAPgrlu9Js9IvBuPOpK2KUHulwjlHJ0TyA4HyvmHiF79K5fNdLTmSRjG6ue5rB5ucAPqvpFv+ePis/KrBHlKjvcpNQyxUKQrCtXDnKjxBna1DW8mC58yrl5UKlhtmcd3G/p0XFQtSNAAhjbBdOZc+WqWyBAU/EVHGpsN+fgpUUSCfSzELR4XifJ2yzUMadoa7PLlZqB7x/QKsbpFm25a5KomHk5f86KWvVLuMSoQhdCFRJq6xsBspZWZqqq0rx0cVGV1HZE4vuSUKDLXhgzu93TMfy/vHwUxjwQCCCDqCNisV6dKLWw3ClLlzbhCM1VUyoMewNlTCY36c2uGpY4bPHXxHMEraVNMqyakRTwnGeHJqYntGks5SNBLD68j4FVdl78+kXnX/AEtK+orpH0xtkk+zsLWhrnuOWNzLd24Azeq1xz/WeWH4w1kW/t/TzXpHDHAUf2cGqh+9LnGzi4Frb2a3uutrYn1Wnw7h2CA3ihjYfzBve/mNz812+SQmDL+z7gx8cgqahpa4fsYz7wJFu1eORsTYeN+i9KieoDHDqPipcDh1HxCyyy5NJNJUjLhQZYlawtXMlIosFI+JNuiV19gXJoQNyB52XNO7U5gTT4iTlG/M9FYzPbsHNaOpIHwTkU0DBrI3xJP6pp3cRYKLKLBS4qRNjieiBt27PTM7/iCun8Y0o0j7SU9I43m/q4NCqYVPKFraZxAYzd256NUvD4oqdh7ze6LvNxf1VYykq60kBrqaF3va3lcOhcLBo8B8VZ4d7NqeJwdqSLHUkgkcyFpPH+pufxo8LlzRh1rA6gHfXqpi5jjAAA2C6WzMqEIQI5YfiPtYpi4sc5h/E3UjzHNblcPjB3F1yyXsYCgxuN3dzNN9C0mzvEFrrH5Ln7NPTHPS9+E6mF17DrkPJarEOEqeb3owqST2etZrDPLF/DI4Ael7KL4/yrmZzDuJY5NHAxP5tfp8HbFW4N9llKjBKgG325jv/sEL/mWkpaajxC1oqimd5Rxn0s2y5/Fkco1LmXTL6QFUhgxXrTf/AJH/AM0fZMVP46dvlFf6uK5wrnJZvw/xFlS4hicEV7vBPQIq+F8RnFpKhoHRrGtCgH2TynUza+Tf6Lv8bvNWVvGsY0bZUtVxgT+JbBvsiPOX5N/on2eyQc5nfT6Kpg5zebycSu5EoZxHLyD/AIFeoR+yWHnI8/6nf1UuL2WUo3BPmSV3hDlXl0XFtS3bMPMgfUqYzjqs2zfMO+l16pB7PaRv/wAYPorKDhqnZtG34JxjnKvH249Xy85D/Cw/rZTKfBK6Xdkh8XvIH8rR+q9hjoWN2a0eieDV3jDdeSycHTRgGaUMvewY0ZtN+865HndOU2B0w1cx0p6veST8QvRsXwVs7QCS1wvle21xflY6EaDQrNy8N17L9lLTO6FzZo3euR1lc4xF2apn07Wa0zAdQAHg/EWuAkixax+7ijb07hJ+Z/RMf9C1spHa1UMbQQfuYiXfzPJVjLwxVx/sZ4nj/uNkY7+aJwB+CreLmqdpuJ5ADnbHpyBLXemlld4JjkdUwujPuudG8Hdr2mzmlY1/BuIyGzp6aIHd0bJHv9DIStTwrwxHQwdkwucS4ve93vPe7dxU5a+Oza5QlSKVAlQqzFo42klwJ6AguPpdVnFccpY0sDiwXzhmruVnZRq4b7X8ljX4lThutQxjhc2dlaQeQc11iR1AAKqSVNtaw8ZXOkYt/Hr8gpFNxdG73muZ42uP6/JYai4ppy7LbtDveNs0sZt4sAI9QibieMZhGJnk7sjhnueg7wHzV6xc/wAnqkMwe0OaQWnUEG4PiCqbiillfG3swXAE5mAjMehAOjra6Kt9m1FUMp5XVDTH2sr5Y4jvGxxvbwvvZa4hZ9K7eb08sZuD2l2+81zTGRfrmb4HZL22mlrbiwF/iNVtMawUTtFnFj23yusCNdw5p3Gg+CzcuB17P2baV/jmfGT5gtNvir5z6i4fiTw1jboadjKlzpHC47TS5HK7b30Gl1p6GtZNG2SNwexwu1wNwQsC/g3EJu6+Wnp2nRxjD5JLHeznGwK2fD2BspKaOCMktjFrncnckqLr4ubWVkJULjqJiVaIo3PIvl5bXJIA15brMv4kncTlFvJt/qtfJGHAggEHQg6gg8iFnKvghhJMUs0N/wALXNcz0ZICAqlk7csQ48fqGuIe5vgMgOvQlpVhw7xayqlmhtaSHKX21YQ8XFjyI5hVkvs4z6SVtU5p3aHMjB8O40K+wDhiCjYW07MuY3c4klzj1c46lLZSSrWyVCFLoQhCASWSoQJZFkqEBZCEIBIlSIEKakpGOPeY13m0H6hCECx0zW+61rfIAfRdhoSIQd2SoQgRCEIBCEIFQhCAQhCBEBCECoQhAIQhAIQhAIQhAIQhAJEIQf/Z"/>
          <p:cNvSpPr>
            <a:spLocks noChangeAspect="1" noChangeArrowheads="1"/>
          </p:cNvSpPr>
          <p:nvPr/>
        </p:nvSpPr>
        <p:spPr bwMode="auto">
          <a:xfrm>
            <a:off x="368300" y="-403225"/>
            <a:ext cx="1409700" cy="1447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dirty="0"/>
          </a:p>
        </p:txBody>
      </p:sp>
      <p:cxnSp>
        <p:nvCxnSpPr>
          <p:cNvPr id="6" name="Conector recto de flecha 20"/>
          <p:cNvCxnSpPr/>
          <p:nvPr/>
        </p:nvCxnSpPr>
        <p:spPr>
          <a:xfrm flipV="1">
            <a:off x="450376" y="698047"/>
            <a:ext cx="8229600" cy="17167"/>
          </a:xfrm>
          <a:prstGeom prst="straightConnector1">
            <a:avLst/>
          </a:prstGeom>
          <a:ln>
            <a:solidFill>
              <a:schemeClr val="tx1">
                <a:lumMod val="85000"/>
                <a:lumOff val="1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7" name="Elipse 23"/>
          <p:cNvSpPr/>
          <p:nvPr/>
        </p:nvSpPr>
        <p:spPr>
          <a:xfrm>
            <a:off x="3698240" y="528480"/>
            <a:ext cx="325120" cy="339134"/>
          </a:xfrm>
          <a:prstGeom prst="ellipse">
            <a:avLst/>
          </a:prstGeom>
          <a:solidFill>
            <a:srgbClr val="AFC6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solidFill>
                <a:prstClr val="white"/>
              </a:solidFill>
            </a:endParaRPr>
          </a:p>
        </p:txBody>
      </p:sp>
      <p:sp>
        <p:nvSpPr>
          <p:cNvPr id="8" name="Marcador de contenido 2"/>
          <p:cNvSpPr txBox="1">
            <a:spLocks/>
          </p:cNvSpPr>
          <p:nvPr/>
        </p:nvSpPr>
        <p:spPr>
          <a:xfrm>
            <a:off x="3982719" y="336141"/>
            <a:ext cx="4806439" cy="396240"/>
          </a:xfrm>
          <a:prstGeom prst="rect">
            <a:avLst/>
          </a:prstGeom>
        </p:spPr>
        <p:txBody>
          <a:bodyPr vert="horz" lIns="91440" tIns="45720" rIns="91440" bIns="45720" rtlCol="0">
            <a:noAutofit/>
          </a:bodyPr>
          <a:lstStyle>
            <a:lvl1pPr indent="0">
              <a:spcBef>
                <a:spcPct val="20000"/>
              </a:spcBef>
              <a:buFont typeface="Arial"/>
              <a:buNone/>
              <a:defRPr sz="2400">
                <a:solidFill>
                  <a:schemeClr val="tx1">
                    <a:lumMod val="85000"/>
                    <a:lumOff val="15000"/>
                  </a:schemeClr>
                </a:solidFill>
                <a:latin typeface="Helvetica Neue Light"/>
                <a:cs typeface="Helvetica Neue Light"/>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s-ES" sz="2000" dirty="0" smtClean="0">
                <a:solidFill>
                  <a:prstClr val="black">
                    <a:lumMod val="85000"/>
                    <a:lumOff val="15000"/>
                  </a:prstClr>
                </a:solidFill>
                <a:latin typeface="Helvetica Neue "/>
              </a:rPr>
              <a:t>PROCESO SANCIONATORIO</a:t>
            </a:r>
            <a:endParaRPr lang="es-ES" sz="2000" dirty="0">
              <a:solidFill>
                <a:prstClr val="black">
                  <a:lumMod val="85000"/>
                  <a:lumOff val="15000"/>
                </a:prstClr>
              </a:solidFill>
              <a:latin typeface="Helvetica Neue "/>
            </a:endParaRPr>
          </a:p>
        </p:txBody>
      </p:sp>
      <p:sp>
        <p:nvSpPr>
          <p:cNvPr id="9" name="Elipse 9"/>
          <p:cNvSpPr/>
          <p:nvPr/>
        </p:nvSpPr>
        <p:spPr>
          <a:xfrm>
            <a:off x="3695865" y="530666"/>
            <a:ext cx="325120" cy="339134"/>
          </a:xfrm>
          <a:prstGeom prst="ellipse">
            <a:avLst/>
          </a:prstGeom>
          <a:solidFill>
            <a:srgbClr val="C00000"/>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s-ES" dirty="0">
              <a:solidFill>
                <a:prstClr val="white"/>
              </a:solidFill>
            </a:endParaRPr>
          </a:p>
        </p:txBody>
      </p:sp>
      <p:sp>
        <p:nvSpPr>
          <p:cNvPr id="3" name="2 Rectángulo"/>
          <p:cNvSpPr/>
          <p:nvPr/>
        </p:nvSpPr>
        <p:spPr>
          <a:xfrm>
            <a:off x="532263" y="1072588"/>
            <a:ext cx="8147713" cy="5032147"/>
          </a:xfrm>
          <a:prstGeom prst="rect">
            <a:avLst/>
          </a:prstGeom>
        </p:spPr>
        <p:txBody>
          <a:bodyPr wrap="square">
            <a:spAutoFit/>
          </a:bodyPr>
          <a:lstStyle/>
          <a:p>
            <a:pPr algn="just"/>
            <a:r>
              <a:rPr lang="es-CO" sz="2000" b="1" dirty="0" smtClean="0">
                <a:latin typeface="Arial" panose="020B0604020202020204" pitchFamily="34" charset="0"/>
                <a:cs typeface="Arial" panose="020B0604020202020204" pitchFamily="34" charset="0"/>
              </a:rPr>
              <a:t>¿</a:t>
            </a:r>
            <a:r>
              <a:rPr lang="es-CO" sz="2000" b="1" dirty="0">
                <a:latin typeface="Arial" panose="020B0604020202020204" pitchFamily="34" charset="0"/>
                <a:cs typeface="Arial" panose="020B0604020202020204" pitchFamily="34" charset="0"/>
              </a:rPr>
              <a:t>Qué debe hacer el aportante que recibe una liquidación parcial</a:t>
            </a:r>
            <a:r>
              <a:rPr lang="es-CO" sz="2000" b="1" dirty="0" smtClean="0">
                <a:latin typeface="Arial" panose="020B0604020202020204" pitchFamily="34" charset="0"/>
                <a:cs typeface="Arial" panose="020B0604020202020204" pitchFamily="34" charset="0"/>
              </a:rPr>
              <a:t>?</a:t>
            </a:r>
          </a:p>
          <a:p>
            <a:pPr marL="342900" indent="-342900" algn="just">
              <a:buFont typeface="Arial" panose="020B0604020202020204" pitchFamily="34" charset="0"/>
              <a:buChar char="•"/>
            </a:pPr>
            <a:endParaRPr lang="es-CO" sz="1200" dirty="0">
              <a:solidFill>
                <a:prstClr val="black"/>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CO" sz="2000" dirty="0" smtClean="0">
                <a:solidFill>
                  <a:prstClr val="black"/>
                </a:solidFill>
                <a:latin typeface="Arial" panose="020B0604020202020204" pitchFamily="34" charset="0"/>
                <a:cs typeface="Arial" panose="020B0604020202020204" pitchFamily="34" charset="0"/>
              </a:rPr>
              <a:t>Verificar </a:t>
            </a:r>
            <a:r>
              <a:rPr lang="es-CO" sz="2000" dirty="0">
                <a:solidFill>
                  <a:prstClr val="black"/>
                </a:solidFill>
                <a:latin typeface="Arial" panose="020B0604020202020204" pitchFamily="34" charset="0"/>
                <a:cs typeface="Arial" panose="020B0604020202020204" pitchFamily="34" charset="0"/>
              </a:rPr>
              <a:t>si </a:t>
            </a:r>
            <a:r>
              <a:rPr lang="es-CO" sz="2000" dirty="0" smtClean="0">
                <a:solidFill>
                  <a:prstClr val="black"/>
                </a:solidFill>
                <a:latin typeface="Arial" panose="020B0604020202020204" pitchFamily="34" charset="0"/>
                <a:cs typeface="Arial" panose="020B0604020202020204" pitchFamily="34" charset="0"/>
              </a:rPr>
              <a:t>entregó </a:t>
            </a:r>
            <a:r>
              <a:rPr lang="es-CO" sz="2000" dirty="0">
                <a:solidFill>
                  <a:prstClr val="black"/>
                </a:solidFill>
                <a:latin typeface="Arial" panose="020B0604020202020204" pitchFamily="34" charset="0"/>
                <a:cs typeface="Arial" panose="020B0604020202020204" pitchFamily="34" charset="0"/>
              </a:rPr>
              <a:t>la información </a:t>
            </a:r>
            <a:r>
              <a:rPr lang="es-CO" sz="2000" dirty="0" smtClean="0">
                <a:solidFill>
                  <a:prstClr val="black"/>
                </a:solidFill>
                <a:latin typeface="Arial" panose="020B0604020202020204" pitchFamily="34" charset="0"/>
                <a:cs typeface="Arial" panose="020B0604020202020204" pitchFamily="34" charset="0"/>
              </a:rPr>
              <a:t>completa y oportunamente. </a:t>
            </a:r>
            <a:endParaRPr lang="es-CO" sz="2000" dirty="0">
              <a:solidFill>
                <a:prstClr val="black"/>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endParaRPr lang="es-CO" sz="1000" dirty="0" smtClean="0">
              <a:solidFill>
                <a:prstClr val="black"/>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CO" sz="2000" dirty="0" smtClean="0">
                <a:solidFill>
                  <a:prstClr val="black"/>
                </a:solidFill>
                <a:latin typeface="Arial" panose="020B0604020202020204" pitchFamily="34" charset="0"/>
                <a:cs typeface="Arial" panose="020B0604020202020204" pitchFamily="34" charset="0"/>
              </a:rPr>
              <a:t>Si </a:t>
            </a:r>
            <a:r>
              <a:rPr lang="es-CO" sz="2000" dirty="0">
                <a:solidFill>
                  <a:prstClr val="black"/>
                </a:solidFill>
                <a:latin typeface="Arial" panose="020B0604020202020204" pitchFamily="34" charset="0"/>
                <a:cs typeface="Arial" panose="020B0604020202020204" pitchFamily="34" charset="0"/>
              </a:rPr>
              <a:t>no la ha suministrado o la </a:t>
            </a:r>
            <a:r>
              <a:rPr lang="es-CO" sz="2000" dirty="0" smtClean="0">
                <a:solidFill>
                  <a:prstClr val="black"/>
                </a:solidFill>
                <a:latin typeface="Arial" panose="020B0604020202020204" pitchFamily="34" charset="0"/>
                <a:cs typeface="Arial" panose="020B0604020202020204" pitchFamily="34" charset="0"/>
              </a:rPr>
              <a:t>entregó parcialmente</a:t>
            </a:r>
            <a:r>
              <a:rPr lang="es-CO" sz="2000" dirty="0">
                <a:solidFill>
                  <a:prstClr val="black"/>
                </a:solidFill>
                <a:latin typeface="Arial" panose="020B0604020202020204" pitchFamily="34" charset="0"/>
                <a:cs typeface="Arial" panose="020B0604020202020204" pitchFamily="34" charset="0"/>
              </a:rPr>
              <a:t>, debe </a:t>
            </a:r>
            <a:r>
              <a:rPr lang="es-CO" sz="2000" b="1" dirty="0" smtClean="0">
                <a:solidFill>
                  <a:srgbClr val="C00000"/>
                </a:solidFill>
                <a:latin typeface="Arial" panose="020B0604020202020204" pitchFamily="34" charset="0"/>
                <a:cs typeface="Arial" panose="020B0604020202020204" pitchFamily="34" charset="0"/>
              </a:rPr>
              <a:t>completarla </a:t>
            </a:r>
            <a:r>
              <a:rPr lang="es-CO" sz="2000" dirty="0" smtClean="0">
                <a:solidFill>
                  <a:prstClr val="black"/>
                </a:solidFill>
                <a:latin typeface="Arial" panose="020B0604020202020204" pitchFamily="34" charset="0"/>
                <a:cs typeface="Arial" panose="020B0604020202020204" pitchFamily="34" charset="0"/>
              </a:rPr>
              <a:t>para </a:t>
            </a:r>
            <a:r>
              <a:rPr lang="es-CO" sz="2000" b="1" dirty="0">
                <a:solidFill>
                  <a:srgbClr val="C00000"/>
                </a:solidFill>
                <a:latin typeface="Arial" panose="020B0604020202020204" pitchFamily="34" charset="0"/>
                <a:cs typeface="Arial" panose="020B0604020202020204" pitchFamily="34" charset="0"/>
              </a:rPr>
              <a:t>evitar que la sanción </a:t>
            </a:r>
            <a:r>
              <a:rPr lang="es-CO" sz="2000" b="1" dirty="0" smtClean="0">
                <a:solidFill>
                  <a:srgbClr val="C00000"/>
                </a:solidFill>
                <a:latin typeface="Arial" panose="020B0604020202020204" pitchFamily="34" charset="0"/>
                <a:cs typeface="Arial" panose="020B0604020202020204" pitchFamily="34" charset="0"/>
              </a:rPr>
              <a:t> se incremente.</a:t>
            </a:r>
            <a:endParaRPr lang="es-CO" sz="2000" dirty="0" smtClean="0">
              <a:solidFill>
                <a:prstClr val="black"/>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endParaRPr lang="es-CO" sz="1100" dirty="0">
              <a:solidFill>
                <a:prstClr val="black"/>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CO" sz="2000" dirty="0" smtClean="0">
                <a:latin typeface="Arial" panose="020B0604020202020204" pitchFamily="34" charset="0"/>
                <a:cs typeface="Arial" panose="020B0604020202020204" pitchFamily="34" charset="0"/>
              </a:rPr>
              <a:t>Si la aportó completa </a:t>
            </a:r>
            <a:r>
              <a:rPr lang="es-CO" sz="2000" dirty="0">
                <a:latin typeface="Arial" panose="020B0604020202020204" pitchFamily="34" charset="0"/>
                <a:cs typeface="Arial" panose="020B0604020202020204" pitchFamily="34" charset="0"/>
              </a:rPr>
              <a:t>y </a:t>
            </a:r>
            <a:r>
              <a:rPr lang="es-CO" sz="2000" dirty="0" smtClean="0">
                <a:latin typeface="Arial" panose="020B0604020202020204" pitchFamily="34" charset="0"/>
                <a:cs typeface="Arial" panose="020B0604020202020204" pitchFamily="34" charset="0"/>
              </a:rPr>
              <a:t>oportunamente, puede </a:t>
            </a:r>
            <a:r>
              <a:rPr lang="es-CO" sz="2000" dirty="0">
                <a:latin typeface="Arial" panose="020B0604020202020204" pitchFamily="34" charset="0"/>
                <a:cs typeface="Arial" panose="020B0604020202020204" pitchFamily="34" charset="0"/>
              </a:rPr>
              <a:t>hacer caso omiso de la liquidación </a:t>
            </a:r>
            <a:r>
              <a:rPr lang="es-CO" sz="2000" dirty="0" smtClean="0">
                <a:latin typeface="Arial" panose="020B0604020202020204" pitchFamily="34" charset="0"/>
                <a:cs typeface="Arial" panose="020B0604020202020204" pitchFamily="34" charset="0"/>
              </a:rPr>
              <a:t>parcial.</a:t>
            </a:r>
            <a:endParaRPr lang="es-CO" sz="2000" dirty="0">
              <a:latin typeface="Arial" panose="020B0604020202020204" pitchFamily="34" charset="0"/>
              <a:cs typeface="Arial" panose="020B0604020202020204" pitchFamily="34" charset="0"/>
            </a:endParaRPr>
          </a:p>
          <a:p>
            <a:pPr algn="just"/>
            <a:endParaRPr lang="es-CO" sz="2000" dirty="0" smtClean="0">
              <a:latin typeface="Arial" panose="020B0604020202020204" pitchFamily="34" charset="0"/>
              <a:cs typeface="Arial" panose="020B0604020202020204" pitchFamily="34" charset="0"/>
            </a:endParaRPr>
          </a:p>
          <a:p>
            <a:pPr algn="just"/>
            <a:r>
              <a:rPr lang="es-CO" sz="2000" dirty="0">
                <a:latin typeface="Arial" panose="020B0604020202020204" pitchFamily="34" charset="0"/>
                <a:cs typeface="Arial" panose="020B0604020202020204" pitchFamily="34" charset="0"/>
              </a:rPr>
              <a:t/>
            </a:r>
            <a:br>
              <a:rPr lang="es-CO" sz="2000" dirty="0">
                <a:latin typeface="Arial" panose="020B0604020202020204" pitchFamily="34" charset="0"/>
                <a:cs typeface="Arial" panose="020B0604020202020204" pitchFamily="34" charset="0"/>
              </a:rPr>
            </a:br>
            <a:r>
              <a:rPr lang="es-CO" sz="2000" b="1" dirty="0">
                <a:latin typeface="Arial" panose="020B0604020202020204" pitchFamily="34" charset="0"/>
                <a:cs typeface="Arial" panose="020B0604020202020204" pitchFamily="34" charset="0"/>
              </a:rPr>
              <a:t>¿Qué pasa si el aportante </a:t>
            </a:r>
            <a:r>
              <a:rPr lang="es-CO" sz="2000" b="1" dirty="0" smtClean="0">
                <a:latin typeface="Arial" panose="020B0604020202020204" pitchFamily="34" charset="0"/>
                <a:cs typeface="Arial" panose="020B0604020202020204" pitchFamily="34" charset="0"/>
              </a:rPr>
              <a:t>NO </a:t>
            </a:r>
            <a:r>
              <a:rPr lang="es-CO" sz="2000" b="1" dirty="0">
                <a:latin typeface="Arial" panose="020B0604020202020204" pitchFamily="34" charset="0"/>
                <a:cs typeface="Arial" panose="020B0604020202020204" pitchFamily="34" charset="0"/>
              </a:rPr>
              <a:t>envía la información después de recibir la liquidación parcial?</a:t>
            </a:r>
          </a:p>
          <a:p>
            <a:pPr marL="342900" indent="-342900" algn="just">
              <a:buFont typeface="Arial" panose="020B0604020202020204" pitchFamily="34" charset="0"/>
              <a:buChar char="•"/>
            </a:pPr>
            <a:endParaRPr lang="es-CO" sz="1200" dirty="0" smtClean="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ES" sz="2000" dirty="0" smtClean="0">
                <a:latin typeface="Arial" panose="020B0604020202020204" pitchFamily="34" charset="0"/>
                <a:cs typeface="Arial" panose="020B0604020202020204" pitchFamily="34" charset="0"/>
              </a:rPr>
              <a:t>La Unidad expedirá cada </a:t>
            </a:r>
            <a:r>
              <a:rPr lang="es-ES" sz="2000" dirty="0">
                <a:latin typeface="Arial" panose="020B0604020202020204" pitchFamily="34" charset="0"/>
                <a:cs typeface="Arial" panose="020B0604020202020204" pitchFamily="34" charset="0"/>
              </a:rPr>
              <a:t>6 meses una nueva liquidación parcial hasta que entregue la información y </a:t>
            </a:r>
            <a:r>
              <a:rPr lang="es-ES" sz="2000" dirty="0" smtClean="0">
                <a:latin typeface="Arial" panose="020B0604020202020204" pitchFamily="34" charset="0"/>
                <a:cs typeface="Arial" panose="020B0604020202020204" pitchFamily="34" charset="0"/>
              </a:rPr>
              <a:t>emita </a:t>
            </a:r>
            <a:r>
              <a:rPr lang="es-ES" sz="2000" dirty="0">
                <a:latin typeface="Arial" panose="020B0604020202020204" pitchFamily="34" charset="0"/>
                <a:cs typeface="Arial" panose="020B0604020202020204" pitchFamily="34" charset="0"/>
              </a:rPr>
              <a:t>un Pliego de </a:t>
            </a:r>
            <a:r>
              <a:rPr lang="es-ES" sz="2000" dirty="0" smtClean="0">
                <a:latin typeface="Arial" panose="020B0604020202020204" pitchFamily="34" charset="0"/>
                <a:cs typeface="Arial" panose="020B0604020202020204" pitchFamily="34" charset="0"/>
              </a:rPr>
              <a:t>Cargos </a:t>
            </a:r>
            <a:r>
              <a:rPr lang="es-ES" b="1" i="1" dirty="0" smtClean="0">
                <a:latin typeface="Arial" panose="020B0604020202020204" pitchFamily="34" charset="0"/>
                <a:cs typeface="Arial" panose="020B0604020202020204" pitchFamily="34" charset="0"/>
              </a:rPr>
              <a:t>(Art. 5</a:t>
            </a:r>
            <a:r>
              <a:rPr lang="es-ES" b="1" i="1" dirty="0">
                <a:latin typeface="Arial" panose="020B0604020202020204" pitchFamily="34" charset="0"/>
                <a:cs typeface="Arial" panose="020B0604020202020204" pitchFamily="34" charset="0"/>
              </a:rPr>
              <a:t>° del </a:t>
            </a:r>
            <a:r>
              <a:rPr lang="es-ES" b="1" i="1" dirty="0" err="1" smtClean="0">
                <a:latin typeface="Arial" panose="020B0604020202020204" pitchFamily="34" charset="0"/>
                <a:cs typeface="Arial" panose="020B0604020202020204" pitchFamily="34" charset="0"/>
              </a:rPr>
              <a:t>Dec</a:t>
            </a:r>
            <a:r>
              <a:rPr lang="es-ES" b="1" i="1" dirty="0" smtClean="0">
                <a:latin typeface="Arial" panose="020B0604020202020204" pitchFamily="34" charset="0"/>
                <a:cs typeface="Arial" panose="020B0604020202020204" pitchFamily="34" charset="0"/>
              </a:rPr>
              <a:t>. 3033 </a:t>
            </a:r>
            <a:r>
              <a:rPr lang="es-ES" b="1" i="1" dirty="0">
                <a:latin typeface="Arial" panose="020B0604020202020204" pitchFamily="34" charset="0"/>
                <a:cs typeface="Arial" panose="020B0604020202020204" pitchFamily="34" charset="0"/>
              </a:rPr>
              <a:t>de 2013, en concordancia con </a:t>
            </a:r>
            <a:r>
              <a:rPr lang="es-ES" b="1" i="1" dirty="0" smtClean="0">
                <a:latin typeface="Arial" panose="020B0604020202020204" pitchFamily="34" charset="0"/>
                <a:cs typeface="Arial" panose="020B0604020202020204" pitchFamily="34" charset="0"/>
              </a:rPr>
              <a:t>lo arts. 179 </a:t>
            </a:r>
            <a:r>
              <a:rPr lang="es-ES" b="1" i="1" dirty="0">
                <a:latin typeface="Arial" panose="020B0604020202020204" pitchFamily="34" charset="0"/>
                <a:cs typeface="Arial" panose="020B0604020202020204" pitchFamily="34" charset="0"/>
              </a:rPr>
              <a:t>y 180 de la Ley 1607 de </a:t>
            </a:r>
            <a:r>
              <a:rPr lang="es-ES" b="1" i="1" dirty="0" smtClean="0">
                <a:latin typeface="Arial" panose="020B0604020202020204" pitchFamily="34" charset="0"/>
                <a:cs typeface="Arial" panose="020B0604020202020204" pitchFamily="34" charset="0"/>
              </a:rPr>
              <a:t>2012).</a:t>
            </a:r>
            <a:endParaRPr lang="es-CO"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783328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6" descr="data:image/jpg;base64,/9j/4AAQSkZJRgABAQAAAQABAAD/2wCEAAkGBhQSEBQUEhQUFRQUFxQUFBYXFRQUFBUUFRQWFRQQFBYXHCYeGBojGRQUHy8gIycpLCwsFR4xNTAqNSYrLCkBCQoKDgwOFw8PGikcGBwpKSkpKSkpKSkpKSkpKSkpKSkpKSkpKSkpKSkpKSwpKSkpKSkpLCksKSksLCwpKSkpKf/AABEIAOQA3QMBIgACEQEDEQH/xAAcAAABBQEBAQAAAAAAAAAAAAAAAQMEBQYCBwj/xABAEAABAwIEAwUFBQcDBAMAAAABAAIDBBEFEiExBkFREyJhcYEHMpGhsRQjQlLBM2JyktHh8IKishZj0vFDc5P/xAAYAQEBAQEBAAAAAAAAAAAAAAAAAgMBBP/EACIRAQEAAgIDAQACAwAAAAAAAAABAhESMQMhQVETYSIyQv/aAAwDAQACEQMRAD8A9xQhCAQhCAQhCAQhCAQhCATUs4ba+l/h1ThVRijLvHPa4vp3b/Ozz8Fy3Udk2dmxYDYZtHHTqCNL/H4JaTFQ7R2h0vb3RfYX5/3UZjLBcuiB+vqNljzqtReApVXYfUE92ws2wvfXbpZWF1tLtNhUi5fIALnZVUmIOO1hryv7t9fkVy3RJtZS1Aba/O/yt/UKO7Em6eJAPhc21+fwUAMOtyTcc99QL6+JF0rYgFHNXFLlxQAXAJ1/2ixzfC/qE6zEGkN373hsoBajRc501FuyYHUG48F1mVODpYHf/PJO09RY3cSTbny8APFXM9ucVqhNxyXXYKtJUiVIgVCEIBCEIBCEIBCEIBCEIBV+JaWPPX/0p5VdiztvJRn07O0ZpSpmmkuLdE+sJ7XozDNYkjcH0Hj+ilzYgbiwOrfMXNrfBV0R++cPIqWAqmV0XQ7RxOuwOnU21B+bvkka2wsukJsIlSLiWYNC4CWSyjmZRpam5TfaqbVaTmSp5kir2SJ5sqSuJ8cpbcg9NOthYC52CnUM5LddxufHwVUyROiYtuQfLztbRa45OWLtImKSoDmix5C/wT62ZlQhCAQhCAQhCAQhCAQhCBCqnEzcnwsrYqpnN3HzKz8nWnZ2rKWWz7dVYqom7sg81bArDFrkhRazv8AApyrsON5JT+9b4KxXY5kEIKannyhdTBNOGhVE9Xcriqq7qnrsVDNN3HYfqVNaSLN84G5Qye6oYJXPNyraLQLld0mtkUhj1BY5SGFccTY5FKY6+igxFTIWq45U2gnAcW6AHa9hqOis0xBTADUC/NP2XoxmoypUIQqcCEIQCEIQCEIQCEIQIVTkq4cqZZeRWKtxRtiCrCE90FRcVbdl+ifpj3G+Sx+1p8iFg2oeerz9VZquwUfdnxcfqrFdx6cy7NTTZQqWsrLlS8RlWOxrFjm7KLV/4jyaP6rnapCYxjuTuM1f8m+fioFBTOcczrkne6dw/BAO883O/r4q3YwDZc3Ip1TxWCkNKr5sUY3S9z0ChvxFz/Loklrm14ato53SNrCVV00JKvqLDuq7pxLoLlaHDabmeWyhUFFfT4q9jZYWC0wxZ5V0EJUi3QVCEIBCEIBCEIBCEIBCEIEKy+IVZZIWnk648itOVn8VMT5QdC61hzBPWyy8k9Lw7E5zxG3MXCWlP3Y8lGje8j3XC+libadW87LifOBZoLhz7wuD0ubLFZ7B22iHmfqpt1namomDrZJAR0sQfI8/RQ3cSOae+7IL2IeC3XprbVN6d47R+K8bLXiGLWV/+wc3FQ6LDxG0czuTzJ5kqbTUlO6V0oAD3buzOcSPJxsPRQ8bwapkt2BBjO59149Do4fwkqe1SaMVuNRx7m56BUtRjr5NB3W+H9VPpOCzu99z4D9Sryi4SjHInzK7NFZmkpSeq0OHYITa4WloeHwNmq7psItvotNWs7VFRYUG8lc0uGE76fVWcVK1uwTwCuYfqbkbihDRYJ1FkLVASJUiBUIQgEIQgEIQgEISXQKhcufbdMOr2jqfJc3IHKh1mk+B+ixr6rIwvY0ueS7RouXWJAB5C4t8Vo6quuDewbzv08VjMb4rOYQ0+rnHKCOp0sF5/LnG3jxtNUuI1sr8rYWRtFs2Z5eWnf8ADYei44txySjDGtcx8shHdINrDnob+q1WFUHYxNZe53ceZcdys5jHBTqmq7aWYBo0Y0C5A9SpVLun8NqKuSISPZGXb2aT6XDr6+N1xUcWxA5Ktrob6ESAOYfUAtI8DZXmGU3ZDs75rAEHw2WI47rBLWww6ZWEF3meXwT0d3UWc/DlJUNElP3b6h0D8jfhYt38ApWE0s8N2vIlYNWkAZtfwv1te4BuE5jPD0TYu0jblLLOOTukt5kW581XMr54Y2yMH2mB1jnBtI1vS2xI8bea59O42OG0LZQXOvfY+e5VrHQsGwUDh2vErCWm7bgg+atwvRhJpjd70QNS2SoWiQhCEAhCEAkSpECoQhAIQhAIQkKAuos9aBoNfomamqvoNvqoyzyzVp1JITuUxU1TWNu4rmqqcg8VnaqCWd1th15DxXmzzs9NsMN99KziDiN0l2s0H6dSneA8HzE1L9Rq2O/+54+gUB+HCacU8Pu7yv8A3RurvHccbCwQw2AaMunTos8J/wBZN8uuGKZjXE7Y7tZqevRUWHV8tRKA0k9TyA6qBg2CSVjySS2Me863yHivQMOwuOBmWMWHM8z4krSby9s7xw9fXMYyytG/ct8CvPuK6bLXud1s76L0Ko0mjPmFlOOaP76N/wCYZUy6c8f+zV4bKJIGE7ObY/CxWRwKc0ldJSP/AGUhLo77DNrorng2pvCWndp/soPH+Gm0VQz3onWJH5SdPmu/Nk9ZXGthTuye6AB0tYFWVPVB3n/myosLrO1hY/qNfPmpsTrOB8R8ytccmFi3QkCVboCEIQCEIQCRKkQKhCEAhCECKHjFTkhcRvoB5uNrqYszxdW6sjB377vTRo+p9FOV1HZN07RTXbZSVT4fNsrcG6wXpy6IHdUPEmI5W9lH7ztDbx5K6q58jSefJU0NIGXmk1drlB+qjJpj/asa0UcJA/bSavPQcmhUdBhr6qbKNr3ceg5lTqpjppOpcfqthg+FNgjAHvH3j1KiTbW5cZ/dSaKibFG1jBYNFv7lPqo4uxs0lFNOBcsaAy+xe5wY3zte/osrh/Hcs09BTxuvJURsmmcGxuyNdmeY9NAWxsN7D8S9Ex9PLa3NWz3T+UhVHF9Nmja78rlfOFwoeKw5oiFnlGmOXuKDBX9lUlvJ4Dh/qF/qtPVU4kY5jtQ4WKzmLwZDDIOQDT9QtLBJmaD1C5j+O5/Kq8BpXQ5ojsNW+StnbJcqHDQq+ozt2k0eIX94jz8eisAVjaisLHttzNrddFqMNqA+NpH+eC0wy36TlNJaEIWqQhCEAkSpECoQhAIQhAhWAxWp7Soe7lfK3ybp+hPqtxXzZI3u/K0n1A0+a8+jasvJfi8J9T6RyuaaTRUkJVlTPWS6mvhBNzy2VTjJLjlGwVwHaKK2lu65XLDG6QKCjZAwyykNAF7u0ACx3F/tMma0tomhv/deLuPiyM6Dzdc+C64wxozVLogfu4XZQORkGjnnrroOgHiq7D8CNXKImWGl3OOoa0bm3Pe1vFb4eOSbrLLO2vNcRxWaofnnlklf1e4ut4AbN8hZR4pC0hzSWuGoLSWkHqCLEL0fFOC6SHEo4u++GGGWorC51s2Rjnhoy2y6ZBYfmCpML4H+0YTPWtLhJFJIQzdroY2sL2jmHDM4g3/DbxWm4loOAParIJGU9a/OxxDWTu99jjoBKfxtO2Y6i/MXt69J4r5TsvoXgPGTUYbTvebvDTE8ncuicWZj5gNPqsvJNLxq0xaHPG4c9x5hd4FPmjA6Lp7lEw89m8jlf5LHqtfml4uZHWBPRKCoWI1NhYb811Gmbxqr+/haOpJ8tlc4RiZjdbkeSx01X2lfpswZf1KtG1Hf0XN6aWenpNPUB4uE8sphWIkWK00EwcLhejHLbGzR1CEK0hIlSIFQhCAQhIggY20mFzRu7T9VjXRWK2mIO1A9VUV9BnFx7318CsM+2mNU8RUyJ6gkEGxTscihdXEEuikKphmUplQidPGuM5HU2IVDH6ZnmVh6sk7wI9cw82lN4Fxw6ll7RoDgRle0mwc0m9rjY6br0zjPhGLEYg1xySsv2UoFy2+7HjdzDppyIuPHxDH+F6iiflnjIF7NkF3RP8Wv29DY+C9GOUs0ys0vKzitj4ayRzvv6mRjMtj3YC4yyWNralkbLdAvW+DcGEeFwQuFu0hLpBzJnBe75Pt6L5yWk4Y9oFXREBjzJCDrDIS5n+g7xn+HTwKZY2wlei1PsRpCO5NUM8zG/wCrRyV/wvw4KCm7BshkGd78xaGnv20sCdrfNSuGuLIa+DtISQRpJG62eN29nW3B5OGht5gS5XLHK3qtJIZkcmi7VD3JhzlCz/2ggaEqFW1OVjnHkCV06RUfE9TaHKN3kD03K47IrOHGkufIedz8Vawu7yYw6Ds4PEp6lbzXK6taOosVp8Kr7LGMcrKjrCOarG6TZtvw5dKlwzFQRYq4Drr0y7jGzTpIlSKnCoQhAJClSFBW1ju+fRMpyp98/wCck2vPe1xX4nR3GYbqlc4grUOFwqPEKXVcXEWOdYbif2i1FJXPjY2J8QbGQ1zSD3mBx77SDuT1Wuk0XmftMoyKlkv4ZGBt/wB6PcfylpVYat9uZ+o2/CntKbWTCF0Lo5C1zgQ4PYQ0XPQg+hSe1fEsmHOaD+1kjZ5hpMh/4D4ryjAcWNNUxzAXyOuW/maRlc31BPrZbDjHiCCtkoo45AYzJmkJ7uTM5jbPv7vdzq7jq+kS7ijr+Fr17aSD3+yiLs7u72v2cSy627rb6eCoaukfE90cjS17Dlc07gjkt3w1XsfjVVUvc1rG9uQ4uaGgFzYm6n90Kk9oONRVNZnhOZrY2R5wLB5aXG4vqQMwAPgrlu9Js9IvBuPOpK2KUHulwjlHJ0TyA4HyvmHiF79K5fNdLTmSRjG6ue5rB5ucAPqvpFv+ePis/KrBHlKjvcpNQyxUKQrCtXDnKjxBna1DW8mC58yrl5UKlhtmcd3G/p0XFQtSNAAhjbBdOZc+WqWyBAU/EVHGpsN+fgpUUSCfSzELR4XifJ2yzUMadoa7PLlZqB7x/QKsbpFm25a5KomHk5f86KWvVLuMSoQhdCFRJq6xsBspZWZqqq0rx0cVGV1HZE4vuSUKDLXhgzu93TMfy/vHwUxjwQCCCDqCNisV6dKLWw3ClLlzbhCM1VUyoMewNlTCY36c2uGpY4bPHXxHMEraVNMqyakRTwnGeHJqYntGks5SNBLD68j4FVdl78+kXnX/AEtK+orpH0xtkk+zsLWhrnuOWNzLd24Azeq1xz/WeWH4w1kW/t/TzXpHDHAUf2cGqh+9LnGzi4Frb2a3uutrYn1Wnw7h2CA3ihjYfzBve/mNz812+SQmDL+z7gx8cgqahpa4fsYz7wJFu1eORsTYeN+i9KieoDHDqPipcDh1HxCyyy5NJNJUjLhQZYlawtXMlIosFI+JNuiV19gXJoQNyB52XNO7U5gTT4iTlG/M9FYzPbsHNaOpIHwTkU0DBrI3xJP6pp3cRYKLKLBS4qRNjieiBt27PTM7/iCun8Y0o0j7SU9I43m/q4NCqYVPKFraZxAYzd256NUvD4oqdh7ze6LvNxf1VYykq60kBrqaF3va3lcOhcLBo8B8VZ4d7NqeJwdqSLHUkgkcyFpPH+pufxo8LlzRh1rA6gHfXqpi5jjAAA2C6WzMqEIQI5YfiPtYpi4sc5h/E3UjzHNblcPjB3F1yyXsYCgxuN3dzNN9C0mzvEFrrH5Ln7NPTHPS9+E6mF17DrkPJarEOEqeb3owqST2etZrDPLF/DI4Ael7KL4/yrmZzDuJY5NHAxP5tfp8HbFW4N9llKjBKgG325jv/sEL/mWkpaajxC1oqimd5Rxn0s2y5/Fkco1LmXTL6QFUhgxXrTf/AJH/AM0fZMVP46dvlFf6uK5wrnJZvw/xFlS4hicEV7vBPQIq+F8RnFpKhoHRrGtCgH2TynUza+Tf6Lv8bvNWVvGsY0bZUtVxgT+JbBvsiPOX5N/on2eyQc5nfT6Kpg5zebycSu5EoZxHLyD/AIFeoR+yWHnI8/6nf1UuL2WUo3BPmSV3hDlXl0XFtS3bMPMgfUqYzjqs2zfMO+l16pB7PaRv/wAYPorKDhqnZtG34JxjnKvH249Xy85D/Cw/rZTKfBK6Xdkh8XvIH8rR+q9hjoWN2a0eieDV3jDdeSycHTRgGaUMvewY0ZtN+865HndOU2B0w1cx0p6veST8QvRsXwVs7QCS1wvle21xflY6EaDQrNy8N17L9lLTO6FzZo3euR1lc4xF2apn07Wa0zAdQAHg/EWuAkixax+7ijb07hJ+Z/RMf9C1spHa1UMbQQfuYiXfzPJVjLwxVx/sZ4nj/uNkY7+aJwB+CreLmqdpuJ5ADnbHpyBLXemlld4JjkdUwujPuudG8Hdr2mzmlY1/BuIyGzp6aIHd0bJHv9DIStTwrwxHQwdkwucS4ve93vPe7dxU5a+Oza5QlSKVAlQqzFo42klwJ6AguPpdVnFccpY0sDiwXzhmruVnZRq4b7X8ljX4lThutQxjhc2dlaQeQc11iR1AAKqSVNtaw8ZXOkYt/Hr8gpFNxdG73muZ42uP6/JYai4ppy7LbtDveNs0sZt4sAI9QibieMZhGJnk7sjhnueg7wHzV6xc/wAnqkMwe0OaQWnUEG4PiCqbiillfG3swXAE5mAjMehAOjra6Kt9m1FUMp5XVDTH2sr5Y4jvGxxvbwvvZa4hZ9K7eb08sZuD2l2+81zTGRfrmb4HZL22mlrbiwF/iNVtMawUTtFnFj23yusCNdw5p3Gg+CzcuB17P2baV/jmfGT5gtNvir5z6i4fiTw1jboadjKlzpHC47TS5HK7b30Gl1p6GtZNG2SNwexwu1wNwQsC/g3EJu6+Wnp2nRxjD5JLHeznGwK2fD2BspKaOCMktjFrncnckqLr4ubWVkJULjqJiVaIo3PIvl5bXJIA15brMv4kncTlFvJt/qtfJGHAggEHQg6gg8iFnKvghhJMUs0N/wALXNcz0ZICAqlk7csQ48fqGuIe5vgMgOvQlpVhw7xayqlmhtaSHKX21YQ8XFjyI5hVkvs4z6SVtU5p3aHMjB8O40K+wDhiCjYW07MuY3c4klzj1c46lLZSSrWyVCFLoQhCASWSoQJZFkqEBZCEIBIlSIEKakpGOPeY13m0H6hCECx0zW+61rfIAfRdhoSIQd2SoQgRCEIBCEIFQhCAQhCBEBCECoQhAIQhAIQhAIQhAIQhAJEIQf/Z"/>
          <p:cNvSpPr>
            <a:spLocks noChangeAspect="1" noChangeArrowheads="1"/>
          </p:cNvSpPr>
          <p:nvPr/>
        </p:nvSpPr>
        <p:spPr bwMode="auto">
          <a:xfrm>
            <a:off x="368300" y="-403225"/>
            <a:ext cx="1409700" cy="1447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dirty="0"/>
          </a:p>
        </p:txBody>
      </p:sp>
      <p:sp>
        <p:nvSpPr>
          <p:cNvPr id="4" name="3 Título"/>
          <p:cNvSpPr>
            <a:spLocks noGrp="1"/>
          </p:cNvSpPr>
          <p:nvPr>
            <p:ph type="ctrTitle"/>
          </p:nvPr>
        </p:nvSpPr>
        <p:spPr/>
        <p:txBody>
          <a:bodyPr>
            <a:normAutofit/>
          </a:bodyPr>
          <a:lstStyle/>
          <a:p>
            <a:r>
              <a:rPr lang="es-CO" sz="2400" dirty="0">
                <a:effectLst/>
                <a:latin typeface="Arial" panose="020B0604020202020204" pitchFamily="34" charset="0"/>
                <a:cs typeface="Arial" panose="020B0604020202020204" pitchFamily="34" charset="0"/>
              </a:rPr>
              <a:t/>
            </a:r>
            <a:br>
              <a:rPr lang="es-CO" sz="2400" dirty="0">
                <a:effectLst/>
                <a:latin typeface="Arial" panose="020B0604020202020204" pitchFamily="34" charset="0"/>
                <a:cs typeface="Arial" panose="020B0604020202020204" pitchFamily="34" charset="0"/>
              </a:rPr>
            </a:br>
            <a:endParaRPr lang="es-CO" sz="2400" b="0" dirty="0">
              <a:effectLst/>
              <a:latin typeface="Arial" panose="020B0604020202020204" pitchFamily="34" charset="0"/>
              <a:cs typeface="Arial" panose="020B0604020202020204" pitchFamily="34" charset="0"/>
            </a:endParaRPr>
          </a:p>
        </p:txBody>
      </p:sp>
      <p:sp>
        <p:nvSpPr>
          <p:cNvPr id="2" name="1 Subtítulo"/>
          <p:cNvSpPr>
            <a:spLocks noGrp="1"/>
          </p:cNvSpPr>
          <p:nvPr>
            <p:ph type="subTitle" idx="1"/>
          </p:nvPr>
        </p:nvSpPr>
        <p:spPr>
          <a:xfrm>
            <a:off x="368301" y="1626747"/>
            <a:ext cx="8502568" cy="4310029"/>
          </a:xfrm>
        </p:spPr>
        <p:txBody>
          <a:bodyPr>
            <a:noAutofit/>
          </a:bodyPr>
          <a:lstStyle/>
          <a:p>
            <a:pPr algn="just"/>
            <a:r>
              <a:rPr lang="es-CO" sz="2000" b="1" dirty="0" smtClean="0">
                <a:solidFill>
                  <a:schemeClr val="tx1"/>
                </a:solidFill>
                <a:latin typeface="Arial" panose="020B0604020202020204" pitchFamily="34" charset="0"/>
                <a:cs typeface="Arial" panose="020B0604020202020204" pitchFamily="34" charset="0"/>
              </a:rPr>
              <a:t>¿Qué es un pliego de cargos? </a:t>
            </a:r>
          </a:p>
          <a:p>
            <a:pPr algn="just"/>
            <a:endParaRPr lang="es-CO" sz="2000" b="1" dirty="0">
              <a:solidFill>
                <a:schemeClr val="tx1"/>
              </a:solidFill>
              <a:latin typeface="Arial" panose="020B0604020202020204" pitchFamily="34" charset="0"/>
              <a:cs typeface="Arial" panose="020B0604020202020204" pitchFamily="34" charset="0"/>
            </a:endParaRPr>
          </a:p>
          <a:p>
            <a:pPr algn="just"/>
            <a:r>
              <a:rPr lang="es-CO" sz="2000" dirty="0" smtClean="0">
                <a:solidFill>
                  <a:schemeClr val="tx1"/>
                </a:solidFill>
                <a:latin typeface="Arial" panose="020B0604020202020204" pitchFamily="34" charset="0"/>
                <a:cs typeface="Arial" panose="020B0604020202020204" pitchFamily="34" charset="0"/>
              </a:rPr>
              <a:t>Es un acto administrativo a </a:t>
            </a:r>
            <a:r>
              <a:rPr lang="es-CO" sz="2000" dirty="0">
                <a:solidFill>
                  <a:schemeClr val="tx1"/>
                </a:solidFill>
                <a:latin typeface="Arial" panose="020B0604020202020204" pitchFamily="34" charset="0"/>
                <a:cs typeface="Arial" panose="020B0604020202020204" pitchFamily="34" charset="0"/>
              </a:rPr>
              <a:t>través del </a:t>
            </a:r>
            <a:r>
              <a:rPr lang="es-CO" sz="2000" dirty="0" smtClean="0">
                <a:solidFill>
                  <a:schemeClr val="tx1"/>
                </a:solidFill>
                <a:latin typeface="Arial" panose="020B0604020202020204" pitchFamily="34" charset="0"/>
                <a:cs typeface="Arial" panose="020B0604020202020204" pitchFamily="34" charset="0"/>
              </a:rPr>
              <a:t>cual le  propone al investigado la sanción por no envío de información.</a:t>
            </a:r>
          </a:p>
          <a:p>
            <a:pPr algn="just"/>
            <a:endParaRPr lang="es-CO" sz="2000" dirty="0" smtClean="0">
              <a:solidFill>
                <a:schemeClr val="tx1"/>
              </a:solidFill>
              <a:latin typeface="Arial" panose="020B0604020202020204" pitchFamily="34" charset="0"/>
              <a:cs typeface="Arial" panose="020B0604020202020204" pitchFamily="34" charset="0"/>
            </a:endParaRPr>
          </a:p>
          <a:p>
            <a:pPr algn="just"/>
            <a:endParaRPr lang="es-CO" sz="2000" dirty="0">
              <a:solidFill>
                <a:schemeClr val="tx1"/>
              </a:solidFill>
              <a:latin typeface="Arial" panose="020B0604020202020204" pitchFamily="34" charset="0"/>
              <a:cs typeface="Arial" panose="020B0604020202020204" pitchFamily="34" charset="0"/>
            </a:endParaRPr>
          </a:p>
          <a:p>
            <a:pPr algn="just"/>
            <a:r>
              <a:rPr lang="es-CO" sz="2000" b="1" dirty="0" smtClean="0">
                <a:solidFill>
                  <a:schemeClr val="tx1"/>
                </a:solidFill>
                <a:latin typeface="Arial" panose="020B0604020202020204" pitchFamily="34" charset="0"/>
                <a:cs typeface="Arial" panose="020B0604020202020204" pitchFamily="34" charset="0"/>
              </a:rPr>
              <a:t>¿Qué debe hacer un aportante que recibe un pliego de cargos?</a:t>
            </a:r>
          </a:p>
          <a:p>
            <a:pPr algn="just"/>
            <a:endParaRPr lang="es-CO" sz="2000" b="1" dirty="0">
              <a:solidFill>
                <a:schemeClr val="tx1"/>
              </a:solidFill>
              <a:latin typeface="Arial" panose="020B0604020202020204" pitchFamily="34" charset="0"/>
              <a:cs typeface="Arial" panose="020B0604020202020204" pitchFamily="34" charset="0"/>
            </a:endParaRPr>
          </a:p>
          <a:p>
            <a:pPr algn="just"/>
            <a:r>
              <a:rPr lang="es-CO" sz="2000" dirty="0" smtClean="0">
                <a:solidFill>
                  <a:schemeClr val="tx1"/>
                </a:solidFill>
                <a:latin typeface="Arial" panose="020B0604020202020204" pitchFamily="34" charset="0"/>
                <a:cs typeface="Arial" panose="020B0604020202020204" pitchFamily="34" charset="0"/>
              </a:rPr>
              <a:t>El investigado tiene 1 mes </a:t>
            </a:r>
            <a:r>
              <a:rPr lang="es-CO" sz="2000" dirty="0">
                <a:solidFill>
                  <a:schemeClr val="tx1"/>
                </a:solidFill>
                <a:latin typeface="Arial" panose="020B0604020202020204" pitchFamily="34" charset="0"/>
                <a:cs typeface="Arial" panose="020B0604020202020204" pitchFamily="34" charset="0"/>
              </a:rPr>
              <a:t>para dar respuesta al Pliego de Cargos, contado a partir de la fecha de su </a:t>
            </a:r>
            <a:r>
              <a:rPr lang="es-CO" sz="2000" dirty="0" smtClean="0">
                <a:solidFill>
                  <a:schemeClr val="tx1"/>
                </a:solidFill>
                <a:latin typeface="Arial" panose="020B0604020202020204" pitchFamily="34" charset="0"/>
                <a:cs typeface="Arial" panose="020B0604020202020204" pitchFamily="34" charset="0"/>
              </a:rPr>
              <a:t>notificación. Este término es improrrogable. </a:t>
            </a:r>
            <a:r>
              <a:rPr lang="es-CO" sz="1800" dirty="0" smtClean="0">
                <a:solidFill>
                  <a:schemeClr val="tx1"/>
                </a:solidFill>
                <a:latin typeface="Arial" panose="020B0604020202020204" pitchFamily="34" charset="0"/>
                <a:cs typeface="Arial" panose="020B0604020202020204" pitchFamily="34" charset="0"/>
              </a:rPr>
              <a:t> </a:t>
            </a:r>
          </a:p>
        </p:txBody>
      </p:sp>
      <p:cxnSp>
        <p:nvCxnSpPr>
          <p:cNvPr id="6" name="Conector recto de flecha 20"/>
          <p:cNvCxnSpPr/>
          <p:nvPr/>
        </p:nvCxnSpPr>
        <p:spPr>
          <a:xfrm flipV="1">
            <a:off x="450376" y="698047"/>
            <a:ext cx="8229600" cy="17167"/>
          </a:xfrm>
          <a:prstGeom prst="straightConnector1">
            <a:avLst/>
          </a:prstGeom>
          <a:ln>
            <a:solidFill>
              <a:schemeClr val="tx1">
                <a:lumMod val="85000"/>
                <a:lumOff val="1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7" name="Elipse 23"/>
          <p:cNvSpPr/>
          <p:nvPr/>
        </p:nvSpPr>
        <p:spPr>
          <a:xfrm>
            <a:off x="3698240" y="528480"/>
            <a:ext cx="325120" cy="339134"/>
          </a:xfrm>
          <a:prstGeom prst="ellipse">
            <a:avLst/>
          </a:prstGeom>
          <a:solidFill>
            <a:srgbClr val="AFC6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solidFill>
                <a:prstClr val="white"/>
              </a:solidFill>
            </a:endParaRPr>
          </a:p>
        </p:txBody>
      </p:sp>
      <p:sp>
        <p:nvSpPr>
          <p:cNvPr id="8" name="Marcador de contenido 2"/>
          <p:cNvSpPr txBox="1">
            <a:spLocks/>
          </p:cNvSpPr>
          <p:nvPr/>
        </p:nvSpPr>
        <p:spPr>
          <a:xfrm>
            <a:off x="3982719" y="336141"/>
            <a:ext cx="4806439" cy="396240"/>
          </a:xfrm>
          <a:prstGeom prst="rect">
            <a:avLst/>
          </a:prstGeom>
        </p:spPr>
        <p:txBody>
          <a:bodyPr vert="horz" lIns="91440" tIns="45720" rIns="91440" bIns="45720" rtlCol="0">
            <a:noAutofit/>
          </a:bodyPr>
          <a:lstStyle>
            <a:lvl1pPr indent="0">
              <a:spcBef>
                <a:spcPct val="20000"/>
              </a:spcBef>
              <a:buFont typeface="Arial"/>
              <a:buNone/>
              <a:defRPr sz="2400">
                <a:solidFill>
                  <a:schemeClr val="tx1">
                    <a:lumMod val="85000"/>
                    <a:lumOff val="15000"/>
                  </a:schemeClr>
                </a:solidFill>
                <a:latin typeface="Helvetica Neue Light"/>
                <a:cs typeface="Helvetica Neue Light"/>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s-ES" sz="2000" dirty="0" smtClean="0">
                <a:solidFill>
                  <a:prstClr val="black">
                    <a:lumMod val="85000"/>
                    <a:lumOff val="15000"/>
                  </a:prstClr>
                </a:solidFill>
                <a:latin typeface="Helvetica Neue "/>
              </a:rPr>
              <a:t>PROCESO SANCIONATORIO</a:t>
            </a:r>
            <a:endParaRPr lang="es-ES" sz="2000" dirty="0">
              <a:solidFill>
                <a:prstClr val="black">
                  <a:lumMod val="85000"/>
                  <a:lumOff val="15000"/>
                </a:prstClr>
              </a:solidFill>
              <a:latin typeface="Helvetica Neue "/>
            </a:endParaRPr>
          </a:p>
        </p:txBody>
      </p:sp>
      <p:sp>
        <p:nvSpPr>
          <p:cNvPr id="9" name="Elipse 9"/>
          <p:cNvSpPr/>
          <p:nvPr/>
        </p:nvSpPr>
        <p:spPr>
          <a:xfrm>
            <a:off x="3695865" y="530666"/>
            <a:ext cx="325120" cy="339134"/>
          </a:xfrm>
          <a:prstGeom prst="ellipse">
            <a:avLst/>
          </a:prstGeom>
          <a:solidFill>
            <a:srgbClr val="C00000"/>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s-ES" dirty="0">
              <a:solidFill>
                <a:prstClr val="white"/>
              </a:solidFill>
            </a:endParaRPr>
          </a:p>
        </p:txBody>
      </p:sp>
    </p:spTree>
    <p:extLst>
      <p:ext uri="{BB962C8B-B14F-4D97-AF65-F5344CB8AC3E}">
        <p14:creationId xmlns:p14="http://schemas.microsoft.com/office/powerpoint/2010/main" val="334180464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normAutofit/>
          </a:bodyPr>
          <a:lstStyle/>
          <a:p>
            <a:r>
              <a:rPr lang="es-CO" sz="2400" dirty="0">
                <a:effectLst/>
                <a:latin typeface="Arial" panose="020B0604020202020204" pitchFamily="34" charset="0"/>
                <a:cs typeface="Arial" panose="020B0604020202020204" pitchFamily="34" charset="0"/>
              </a:rPr>
              <a:t/>
            </a:r>
            <a:br>
              <a:rPr lang="es-CO" sz="2400" dirty="0">
                <a:effectLst/>
                <a:latin typeface="Arial" panose="020B0604020202020204" pitchFamily="34" charset="0"/>
                <a:cs typeface="Arial" panose="020B0604020202020204" pitchFamily="34" charset="0"/>
              </a:rPr>
            </a:br>
            <a:endParaRPr lang="es-CO" sz="2400" b="0" dirty="0">
              <a:effectLst/>
              <a:latin typeface="Arial" panose="020B0604020202020204" pitchFamily="34" charset="0"/>
              <a:cs typeface="Arial" panose="020B0604020202020204" pitchFamily="34" charset="0"/>
            </a:endParaRPr>
          </a:p>
        </p:txBody>
      </p:sp>
      <p:sp>
        <p:nvSpPr>
          <p:cNvPr id="2" name="1 Subtítulo"/>
          <p:cNvSpPr>
            <a:spLocks noGrp="1"/>
          </p:cNvSpPr>
          <p:nvPr>
            <p:ph type="subTitle" idx="1"/>
          </p:nvPr>
        </p:nvSpPr>
        <p:spPr>
          <a:xfrm>
            <a:off x="368300" y="1331183"/>
            <a:ext cx="8466942" cy="4940135"/>
          </a:xfrm>
        </p:spPr>
        <p:txBody>
          <a:bodyPr>
            <a:noAutofit/>
          </a:bodyPr>
          <a:lstStyle/>
          <a:p>
            <a:pPr algn="l"/>
            <a:r>
              <a:rPr lang="es-CO" sz="2200" b="1" dirty="0" smtClean="0">
                <a:solidFill>
                  <a:schemeClr val="tx1"/>
                </a:solidFill>
                <a:latin typeface="Arial" panose="020B0604020202020204" pitchFamily="34" charset="0"/>
                <a:cs typeface="Arial" panose="020B0604020202020204" pitchFamily="34" charset="0"/>
              </a:rPr>
              <a:t>¿Qué </a:t>
            </a:r>
            <a:r>
              <a:rPr lang="es-CO" sz="2200" b="1" dirty="0">
                <a:solidFill>
                  <a:schemeClr val="tx1"/>
                </a:solidFill>
                <a:latin typeface="Arial" panose="020B0604020202020204" pitchFamily="34" charset="0"/>
                <a:cs typeface="Arial" panose="020B0604020202020204" pitchFamily="34" charset="0"/>
              </a:rPr>
              <a:t>es la </a:t>
            </a:r>
            <a:r>
              <a:rPr lang="es-CO" sz="2200" b="1" dirty="0" smtClean="0">
                <a:solidFill>
                  <a:schemeClr val="tx1"/>
                </a:solidFill>
                <a:latin typeface="Arial" panose="020B0604020202020204" pitchFamily="34" charset="0"/>
                <a:cs typeface="Arial" panose="020B0604020202020204" pitchFamily="34" charset="0"/>
              </a:rPr>
              <a:t>Resolución Sancionatoria?</a:t>
            </a:r>
            <a:endParaRPr lang="es-CO" sz="2200" b="1" dirty="0">
              <a:solidFill>
                <a:schemeClr val="tx1"/>
              </a:solidFill>
              <a:latin typeface="Arial" panose="020B0604020202020204" pitchFamily="34" charset="0"/>
              <a:cs typeface="Arial" panose="020B0604020202020204" pitchFamily="34" charset="0"/>
            </a:endParaRPr>
          </a:p>
          <a:p>
            <a:pPr marL="342900" lvl="0" indent="-342900" algn="just">
              <a:buFont typeface="Arial" panose="020B0604020202020204" pitchFamily="34" charset="0"/>
              <a:buChar char="•"/>
            </a:pPr>
            <a:r>
              <a:rPr lang="es-CO" sz="2200" dirty="0" smtClean="0">
                <a:solidFill>
                  <a:schemeClr val="tx1"/>
                </a:solidFill>
                <a:latin typeface="Arial" panose="020B0604020202020204" pitchFamily="34" charset="0"/>
                <a:cs typeface="Arial" panose="020B0604020202020204" pitchFamily="34" charset="0"/>
              </a:rPr>
              <a:t>Es </a:t>
            </a:r>
            <a:r>
              <a:rPr lang="es-CO" sz="2200" dirty="0">
                <a:solidFill>
                  <a:schemeClr val="tx1"/>
                </a:solidFill>
                <a:latin typeface="Arial" panose="020B0604020202020204" pitchFamily="34" charset="0"/>
                <a:cs typeface="Arial" panose="020B0604020202020204" pitchFamily="34" charset="0"/>
              </a:rPr>
              <a:t>un acto </a:t>
            </a:r>
            <a:r>
              <a:rPr lang="es-CO" sz="2200" dirty="0" smtClean="0">
                <a:solidFill>
                  <a:schemeClr val="tx1"/>
                </a:solidFill>
                <a:latin typeface="Arial" panose="020B0604020202020204" pitchFamily="34" charset="0"/>
                <a:cs typeface="Arial" panose="020B0604020202020204" pitchFamily="34" charset="0"/>
              </a:rPr>
              <a:t>definitivo mediante </a:t>
            </a:r>
            <a:r>
              <a:rPr lang="es-CO" sz="2200" dirty="0">
                <a:solidFill>
                  <a:schemeClr val="tx1"/>
                </a:solidFill>
                <a:latin typeface="Arial" panose="020B0604020202020204" pitchFamily="34" charset="0"/>
                <a:cs typeface="Arial" panose="020B0604020202020204" pitchFamily="34" charset="0"/>
              </a:rPr>
              <a:t>el cual </a:t>
            </a:r>
            <a:r>
              <a:rPr lang="es-CO" sz="2200" dirty="0" smtClean="0">
                <a:solidFill>
                  <a:schemeClr val="tx1"/>
                </a:solidFill>
                <a:latin typeface="Arial" panose="020B0604020202020204" pitchFamily="34" charset="0"/>
                <a:cs typeface="Arial" panose="020B0604020202020204" pitchFamily="34" charset="0"/>
              </a:rPr>
              <a:t>se impone la sanción porque  </a:t>
            </a:r>
            <a:r>
              <a:rPr lang="es-CO" sz="2200" dirty="0">
                <a:solidFill>
                  <a:schemeClr val="tx1"/>
                </a:solidFill>
                <a:latin typeface="Arial" panose="020B0604020202020204" pitchFamily="34" charset="0"/>
                <a:cs typeface="Arial" panose="020B0604020202020204" pitchFamily="34" charset="0"/>
              </a:rPr>
              <a:t>demuestra el </a:t>
            </a:r>
            <a:r>
              <a:rPr lang="es-CO" sz="22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incumplimiento del investigado </a:t>
            </a:r>
            <a:r>
              <a:rPr lang="es-CO" sz="2200" dirty="0">
                <a:solidFill>
                  <a:schemeClr val="tx1"/>
                </a:solidFill>
                <a:latin typeface="Arial" panose="020B0604020202020204" pitchFamily="34" charset="0"/>
                <a:cs typeface="Arial" panose="020B0604020202020204" pitchFamily="34" charset="0"/>
              </a:rPr>
              <a:t>del deber de </a:t>
            </a:r>
            <a:r>
              <a:rPr lang="es-CO" sz="2200" dirty="0" smtClean="0">
                <a:solidFill>
                  <a:schemeClr val="tx1"/>
                </a:solidFill>
                <a:latin typeface="Arial" panose="020B0604020202020204" pitchFamily="34" charset="0"/>
                <a:cs typeface="Arial" panose="020B0604020202020204" pitchFamily="34" charset="0"/>
              </a:rPr>
              <a:t>colaborar oportunamente </a:t>
            </a:r>
            <a:r>
              <a:rPr lang="es-CO" sz="2200" dirty="0">
                <a:solidFill>
                  <a:schemeClr val="tx1"/>
                </a:solidFill>
                <a:latin typeface="Arial" panose="020B0604020202020204" pitchFamily="34" charset="0"/>
                <a:cs typeface="Arial" panose="020B0604020202020204" pitchFamily="34" charset="0"/>
              </a:rPr>
              <a:t>con las autoridades en el ejercicio de sus funciones administrativas</a:t>
            </a:r>
            <a:r>
              <a:rPr lang="es-CO" sz="22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no entregando la información solicitada. </a:t>
            </a:r>
          </a:p>
          <a:p>
            <a:endParaRPr lang="es-CO" sz="2200" dirty="0" smtClean="0">
              <a:solidFill>
                <a:schemeClr val="tx1"/>
              </a:solidFill>
              <a:latin typeface="Arial" panose="020B0604020202020204" pitchFamily="34" charset="0"/>
              <a:cs typeface="Arial" panose="020B0604020202020204" pitchFamily="34" charset="0"/>
            </a:endParaRPr>
          </a:p>
          <a:p>
            <a:pPr algn="just"/>
            <a:r>
              <a:rPr lang="es-CO" sz="2200" b="1" dirty="0" smtClean="0">
                <a:solidFill>
                  <a:schemeClr val="tx1"/>
                </a:solidFill>
                <a:latin typeface="Arial" panose="020B0604020202020204" pitchFamily="34" charset="0"/>
                <a:cs typeface="Arial" panose="020B0604020202020204" pitchFamily="34" charset="0"/>
              </a:rPr>
              <a:t>¿Qué </a:t>
            </a:r>
            <a:r>
              <a:rPr lang="es-CO" sz="2200" b="1" dirty="0">
                <a:solidFill>
                  <a:schemeClr val="tx1"/>
                </a:solidFill>
                <a:latin typeface="Arial" panose="020B0604020202020204" pitchFamily="34" charset="0"/>
                <a:cs typeface="Arial" panose="020B0604020202020204" pitchFamily="34" charset="0"/>
              </a:rPr>
              <a:t>puede hacer el sancionado si está inconforme con la </a:t>
            </a:r>
            <a:r>
              <a:rPr lang="es-CO" sz="2200" b="1" dirty="0" smtClean="0">
                <a:solidFill>
                  <a:schemeClr val="tx1"/>
                </a:solidFill>
                <a:latin typeface="Arial" panose="020B0604020202020204" pitchFamily="34" charset="0"/>
                <a:cs typeface="Arial" panose="020B0604020202020204" pitchFamily="34" charset="0"/>
              </a:rPr>
              <a:t>sanción?</a:t>
            </a:r>
            <a:endParaRPr lang="es-CO" sz="2200" b="1" dirty="0">
              <a:solidFill>
                <a:schemeClr val="tx1"/>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CO" sz="2200" dirty="0" smtClean="0">
                <a:solidFill>
                  <a:schemeClr val="tx1"/>
                </a:solidFill>
                <a:latin typeface="Arial" panose="020B0604020202020204" pitchFamily="34" charset="0"/>
                <a:cs typeface="Arial" panose="020B0604020202020204" pitchFamily="34" charset="0"/>
              </a:rPr>
              <a:t>Una </a:t>
            </a:r>
            <a:r>
              <a:rPr lang="es-CO" sz="2200" dirty="0">
                <a:solidFill>
                  <a:schemeClr val="tx1"/>
                </a:solidFill>
                <a:latin typeface="Arial" panose="020B0604020202020204" pitchFamily="34" charset="0"/>
                <a:cs typeface="Arial" panose="020B0604020202020204" pitchFamily="34" charset="0"/>
              </a:rPr>
              <a:t>vez notificada la </a:t>
            </a:r>
            <a:r>
              <a:rPr lang="es-CO" sz="2200" dirty="0" smtClean="0">
                <a:solidFill>
                  <a:schemeClr val="tx1"/>
                </a:solidFill>
                <a:latin typeface="Arial" panose="020B0604020202020204" pitchFamily="34" charset="0"/>
                <a:cs typeface="Arial" panose="020B0604020202020204" pitchFamily="34" charset="0"/>
              </a:rPr>
              <a:t>Resolución Sanción, el sancionado cuenta </a:t>
            </a:r>
            <a:r>
              <a:rPr lang="es-CO" sz="2200" dirty="0">
                <a:solidFill>
                  <a:schemeClr val="tx1"/>
                </a:solidFill>
                <a:latin typeface="Arial" panose="020B0604020202020204" pitchFamily="34" charset="0"/>
                <a:cs typeface="Arial" panose="020B0604020202020204" pitchFamily="34" charset="0"/>
              </a:rPr>
              <a:t>con </a:t>
            </a:r>
            <a:r>
              <a:rPr lang="es-CO" sz="2200" dirty="0" smtClean="0">
                <a:solidFill>
                  <a:schemeClr val="tx1"/>
                </a:solidFill>
                <a:latin typeface="Arial" panose="020B0604020202020204" pitchFamily="34" charset="0"/>
                <a:cs typeface="Arial" panose="020B0604020202020204" pitchFamily="34" charset="0"/>
              </a:rPr>
              <a:t>10 </a:t>
            </a:r>
            <a:r>
              <a:rPr lang="es-CO" sz="2200" dirty="0">
                <a:solidFill>
                  <a:schemeClr val="tx1"/>
                </a:solidFill>
                <a:latin typeface="Arial" panose="020B0604020202020204" pitchFamily="34" charset="0"/>
                <a:cs typeface="Arial" panose="020B0604020202020204" pitchFamily="34" charset="0"/>
              </a:rPr>
              <a:t>días hábiles para </a:t>
            </a:r>
            <a:r>
              <a:rPr lang="es-CO" sz="2200" dirty="0" smtClean="0">
                <a:solidFill>
                  <a:schemeClr val="tx1"/>
                </a:solidFill>
                <a:latin typeface="Arial" panose="020B0604020202020204" pitchFamily="34" charset="0"/>
                <a:cs typeface="Arial" panose="020B0604020202020204" pitchFamily="34" charset="0"/>
              </a:rPr>
              <a:t>interponer el Recurso </a:t>
            </a:r>
            <a:r>
              <a:rPr lang="es-CO" sz="2200" dirty="0">
                <a:solidFill>
                  <a:schemeClr val="tx1"/>
                </a:solidFill>
                <a:latin typeface="Arial" panose="020B0604020202020204" pitchFamily="34" charset="0"/>
                <a:cs typeface="Arial" panose="020B0604020202020204" pitchFamily="34" charset="0"/>
              </a:rPr>
              <a:t>de </a:t>
            </a:r>
            <a:r>
              <a:rPr lang="es-CO" sz="2200" dirty="0" smtClean="0">
                <a:solidFill>
                  <a:schemeClr val="tx1"/>
                </a:solidFill>
                <a:latin typeface="Arial" panose="020B0604020202020204" pitchFamily="34" charset="0"/>
                <a:cs typeface="Arial" panose="020B0604020202020204" pitchFamily="34" charset="0"/>
              </a:rPr>
              <a:t>Reconsideración para explicar los </a:t>
            </a:r>
            <a:r>
              <a:rPr lang="es-CO" sz="2200" dirty="0">
                <a:solidFill>
                  <a:schemeClr val="tx1"/>
                </a:solidFill>
                <a:latin typeface="Arial" panose="020B0604020202020204" pitchFamily="34" charset="0"/>
                <a:cs typeface="Arial" panose="020B0604020202020204" pitchFamily="34" charset="0"/>
              </a:rPr>
              <a:t>motivos de inconformidad respecto de la sanción </a:t>
            </a:r>
            <a:r>
              <a:rPr lang="es-CO" sz="2200" dirty="0" smtClean="0">
                <a:solidFill>
                  <a:schemeClr val="tx1"/>
                </a:solidFill>
                <a:latin typeface="Arial" panose="020B0604020202020204" pitchFamily="34" charset="0"/>
                <a:cs typeface="Arial" panose="020B0604020202020204" pitchFamily="34" charset="0"/>
              </a:rPr>
              <a:t>determinada</a:t>
            </a:r>
            <a:r>
              <a:rPr lang="es-CO" sz="2200" dirty="0">
                <a:solidFill>
                  <a:schemeClr val="tx1"/>
                </a:solidFill>
                <a:latin typeface="Arial" panose="020B0604020202020204" pitchFamily="34" charset="0"/>
                <a:cs typeface="Arial" panose="020B0604020202020204" pitchFamily="34" charset="0"/>
              </a:rPr>
              <a:t>.</a:t>
            </a:r>
            <a:endParaRPr lang="es-CO" sz="2200" dirty="0" smtClean="0">
              <a:solidFill>
                <a:schemeClr val="tx1"/>
              </a:solidFill>
              <a:latin typeface="Arial" panose="020B0604020202020204" pitchFamily="34" charset="0"/>
              <a:cs typeface="Arial" panose="020B0604020202020204" pitchFamily="34" charset="0"/>
            </a:endParaRPr>
          </a:p>
          <a:p>
            <a:pPr algn="just"/>
            <a:r>
              <a:rPr lang="es-CO" sz="2200" dirty="0">
                <a:solidFill>
                  <a:schemeClr val="tx1"/>
                </a:solidFill>
                <a:latin typeface="Arial" panose="020B0604020202020204" pitchFamily="34" charset="0"/>
                <a:cs typeface="Arial" panose="020B0604020202020204" pitchFamily="34" charset="0"/>
              </a:rPr>
              <a:t/>
            </a:r>
            <a:br>
              <a:rPr lang="es-CO" sz="2200" dirty="0">
                <a:solidFill>
                  <a:schemeClr val="tx1"/>
                </a:solidFill>
                <a:latin typeface="Arial" panose="020B0604020202020204" pitchFamily="34" charset="0"/>
                <a:cs typeface="Arial" panose="020B0604020202020204" pitchFamily="34" charset="0"/>
              </a:rPr>
            </a:br>
            <a:endParaRPr lang="es-CO" sz="2200" dirty="0">
              <a:solidFill>
                <a:schemeClr val="tx1"/>
              </a:solidFill>
              <a:latin typeface="Arial" panose="020B0604020202020204" pitchFamily="34" charset="0"/>
              <a:cs typeface="Arial" panose="020B0604020202020204" pitchFamily="34" charset="0"/>
            </a:endParaRPr>
          </a:p>
        </p:txBody>
      </p:sp>
      <p:cxnSp>
        <p:nvCxnSpPr>
          <p:cNvPr id="6" name="Conector recto de flecha 20"/>
          <p:cNvCxnSpPr/>
          <p:nvPr/>
        </p:nvCxnSpPr>
        <p:spPr>
          <a:xfrm flipV="1">
            <a:off x="450376" y="698047"/>
            <a:ext cx="8229600" cy="17167"/>
          </a:xfrm>
          <a:prstGeom prst="straightConnector1">
            <a:avLst/>
          </a:prstGeom>
          <a:ln>
            <a:solidFill>
              <a:schemeClr val="tx1">
                <a:lumMod val="85000"/>
                <a:lumOff val="1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7" name="Elipse 23"/>
          <p:cNvSpPr/>
          <p:nvPr/>
        </p:nvSpPr>
        <p:spPr>
          <a:xfrm>
            <a:off x="3698240" y="528480"/>
            <a:ext cx="325120" cy="339134"/>
          </a:xfrm>
          <a:prstGeom prst="ellipse">
            <a:avLst/>
          </a:prstGeom>
          <a:solidFill>
            <a:srgbClr val="AFC6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solidFill>
                <a:prstClr val="white"/>
              </a:solidFill>
            </a:endParaRPr>
          </a:p>
        </p:txBody>
      </p:sp>
      <p:sp>
        <p:nvSpPr>
          <p:cNvPr id="8" name="Marcador de contenido 2"/>
          <p:cNvSpPr txBox="1">
            <a:spLocks/>
          </p:cNvSpPr>
          <p:nvPr/>
        </p:nvSpPr>
        <p:spPr>
          <a:xfrm>
            <a:off x="3982719" y="336141"/>
            <a:ext cx="4806439" cy="396240"/>
          </a:xfrm>
          <a:prstGeom prst="rect">
            <a:avLst/>
          </a:prstGeom>
        </p:spPr>
        <p:txBody>
          <a:bodyPr vert="horz" lIns="91440" tIns="45720" rIns="91440" bIns="45720" rtlCol="0">
            <a:noAutofit/>
          </a:bodyPr>
          <a:lstStyle>
            <a:lvl1pPr indent="0">
              <a:spcBef>
                <a:spcPct val="20000"/>
              </a:spcBef>
              <a:buFont typeface="Arial"/>
              <a:buNone/>
              <a:defRPr sz="2400">
                <a:solidFill>
                  <a:schemeClr val="tx1">
                    <a:lumMod val="85000"/>
                    <a:lumOff val="15000"/>
                  </a:schemeClr>
                </a:solidFill>
                <a:latin typeface="Helvetica Neue Light"/>
                <a:cs typeface="Helvetica Neue Light"/>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s-ES" sz="2000" dirty="0" smtClean="0">
                <a:solidFill>
                  <a:prstClr val="black">
                    <a:lumMod val="85000"/>
                    <a:lumOff val="15000"/>
                  </a:prstClr>
                </a:solidFill>
                <a:latin typeface="Helvetica Neue "/>
              </a:rPr>
              <a:t>PROCESO SANCIONATORIO</a:t>
            </a:r>
            <a:endParaRPr lang="es-ES" sz="2000" dirty="0">
              <a:solidFill>
                <a:prstClr val="black">
                  <a:lumMod val="85000"/>
                  <a:lumOff val="15000"/>
                </a:prstClr>
              </a:solidFill>
              <a:latin typeface="Helvetica Neue "/>
            </a:endParaRPr>
          </a:p>
        </p:txBody>
      </p:sp>
      <p:sp>
        <p:nvSpPr>
          <p:cNvPr id="9" name="Elipse 9"/>
          <p:cNvSpPr/>
          <p:nvPr/>
        </p:nvSpPr>
        <p:spPr>
          <a:xfrm>
            <a:off x="3695865" y="530666"/>
            <a:ext cx="325120" cy="339134"/>
          </a:xfrm>
          <a:prstGeom prst="ellipse">
            <a:avLst/>
          </a:prstGeom>
          <a:solidFill>
            <a:srgbClr val="C00000"/>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s-ES" dirty="0">
              <a:solidFill>
                <a:prstClr val="white"/>
              </a:solidFill>
            </a:endParaRPr>
          </a:p>
        </p:txBody>
      </p:sp>
    </p:spTree>
    <p:extLst>
      <p:ext uri="{BB962C8B-B14F-4D97-AF65-F5344CB8AC3E}">
        <p14:creationId xmlns:p14="http://schemas.microsoft.com/office/powerpoint/2010/main" val="297152018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4 CuadroTexto"/>
          <p:cNvSpPr txBox="1"/>
          <p:nvPr/>
        </p:nvSpPr>
        <p:spPr>
          <a:xfrm>
            <a:off x="496571" y="1069469"/>
            <a:ext cx="8342627" cy="5355312"/>
          </a:xfrm>
          <a:prstGeom prst="rect">
            <a:avLst/>
          </a:prstGeom>
          <a:noFill/>
        </p:spPr>
        <p:txBody>
          <a:bodyPr wrap="square" rtlCol="0">
            <a:spAutoFit/>
          </a:bodyPr>
          <a:lstStyle/>
          <a:p>
            <a:pPr marL="457200" indent="-457200" algn="just">
              <a:buClr>
                <a:schemeClr val="bg1">
                  <a:lumMod val="85000"/>
                </a:schemeClr>
              </a:buClr>
              <a:buSzPct val="150000"/>
              <a:buFont typeface="+mj-lt"/>
              <a:buAutoNum type="arabicPeriod"/>
            </a:pPr>
            <a:r>
              <a:rPr lang="es-CO" b="1" dirty="0" smtClean="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rPr>
              <a:t>Aspectos Relevantes de la Unidad</a:t>
            </a:r>
          </a:p>
          <a:p>
            <a:pPr marL="457200" indent="-457200" algn="just">
              <a:buClr>
                <a:schemeClr val="bg1">
                  <a:lumMod val="85000"/>
                </a:schemeClr>
              </a:buClr>
              <a:buSzPct val="150000"/>
              <a:buFont typeface="+mj-lt"/>
              <a:buAutoNum type="arabicPeriod"/>
            </a:pPr>
            <a:endParaRPr lang="es-CO" b="1" dirty="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endParaRPr>
          </a:p>
          <a:p>
            <a:pPr marL="457200" indent="-457200" algn="just">
              <a:buClr>
                <a:schemeClr val="bg1">
                  <a:lumMod val="85000"/>
                </a:schemeClr>
              </a:buClr>
              <a:buSzPct val="150000"/>
              <a:buFont typeface="+mj-lt"/>
              <a:buAutoNum type="arabicPeriod"/>
            </a:pPr>
            <a:r>
              <a:rPr lang="es-CO" b="1" dirty="0" smtClean="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rPr>
              <a:t>Facultades </a:t>
            </a:r>
            <a:r>
              <a:rPr lang="es-CO" b="1" dirty="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rPr>
              <a:t>y Competencias Legales</a:t>
            </a:r>
          </a:p>
          <a:p>
            <a:pPr marL="457200" indent="-457200" algn="just">
              <a:buClr>
                <a:schemeClr val="bg1">
                  <a:lumMod val="85000"/>
                </a:schemeClr>
              </a:buClr>
              <a:buSzPct val="150000"/>
              <a:buFont typeface="+mj-lt"/>
              <a:buAutoNum type="arabicPeriod"/>
            </a:pPr>
            <a:endParaRPr lang="es-CO" b="1" dirty="0" smtClean="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endParaRPr>
          </a:p>
          <a:p>
            <a:pPr marL="457200" indent="-457200" algn="just">
              <a:buClr>
                <a:schemeClr val="bg1">
                  <a:lumMod val="85000"/>
                </a:schemeClr>
              </a:buClr>
              <a:buSzPct val="150000"/>
              <a:buFont typeface="+mj-lt"/>
              <a:buAutoNum type="arabicPeriod"/>
            </a:pPr>
            <a:r>
              <a:rPr lang="es-CO" b="1" dirty="0" smtClean="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rPr>
              <a:t>Proceso de Determinación y discusión</a:t>
            </a:r>
          </a:p>
          <a:p>
            <a:pPr marL="457200" indent="-457200" algn="just">
              <a:buClr>
                <a:schemeClr val="bg1">
                  <a:lumMod val="85000"/>
                </a:schemeClr>
              </a:buClr>
              <a:buSzPct val="150000"/>
              <a:buFont typeface="+mj-lt"/>
              <a:buAutoNum type="arabicPeriod"/>
            </a:pPr>
            <a:endParaRPr lang="es-CO" b="1" dirty="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endParaRPr>
          </a:p>
          <a:p>
            <a:pPr marL="457200" indent="-457200" algn="just">
              <a:buClr>
                <a:schemeClr val="bg1">
                  <a:lumMod val="85000"/>
                </a:schemeClr>
              </a:buClr>
              <a:buSzPct val="150000"/>
              <a:buFont typeface="+mj-lt"/>
              <a:buAutoNum type="arabicPeriod"/>
            </a:pPr>
            <a:r>
              <a:rPr lang="es-CO" b="1" dirty="0" smtClean="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rPr>
              <a:t>Proceso Sancionatorio</a:t>
            </a:r>
          </a:p>
          <a:p>
            <a:pPr marL="457200" indent="-457200" algn="just">
              <a:buClr>
                <a:schemeClr val="accent3">
                  <a:lumMod val="50000"/>
                </a:schemeClr>
              </a:buClr>
              <a:buSzPct val="150000"/>
              <a:buFont typeface="+mj-lt"/>
              <a:buAutoNum type="arabicPeriod"/>
            </a:pPr>
            <a:endParaRPr lang="es-CO" b="1" dirty="0">
              <a:effectLst>
                <a:outerShdw blurRad="38100" dist="38100" dir="2700000" algn="tl">
                  <a:srgbClr val="000000">
                    <a:alpha val="43137"/>
                  </a:srgbClr>
                </a:outerShdw>
              </a:effectLst>
              <a:latin typeface="Arial" pitchFamily="34" charset="0"/>
              <a:cs typeface="Arial" pitchFamily="34" charset="0"/>
            </a:endParaRPr>
          </a:p>
          <a:p>
            <a:pPr marL="457200" indent="-457200" algn="just">
              <a:buClr>
                <a:schemeClr val="accent3">
                  <a:lumMod val="50000"/>
                </a:schemeClr>
              </a:buClr>
              <a:buSzPct val="150000"/>
              <a:buFont typeface="+mj-lt"/>
              <a:buAutoNum type="arabicPeriod"/>
            </a:pPr>
            <a:r>
              <a:rPr lang="es-CO" b="1" dirty="0">
                <a:effectLst>
                  <a:outerShdw blurRad="38100" dist="38100" dir="2700000" algn="tl">
                    <a:srgbClr val="000000">
                      <a:alpha val="43137"/>
                    </a:srgbClr>
                  </a:outerShdw>
                </a:effectLst>
                <a:latin typeface="Arial" pitchFamily="34" charset="0"/>
                <a:cs typeface="Arial" pitchFamily="34" charset="0"/>
              </a:rPr>
              <a:t>Notificaciones de las Actuaciones</a:t>
            </a:r>
          </a:p>
          <a:p>
            <a:pPr marL="457200" indent="-457200" algn="just">
              <a:buClr>
                <a:schemeClr val="accent3">
                  <a:lumMod val="50000"/>
                </a:schemeClr>
              </a:buClr>
              <a:buSzPct val="150000"/>
              <a:buFont typeface="+mj-lt"/>
              <a:buAutoNum type="arabicPeriod"/>
            </a:pPr>
            <a:endParaRPr lang="es-CO" b="1" dirty="0" smtClean="0">
              <a:effectLst>
                <a:outerShdw blurRad="38100" dist="38100" dir="2700000" algn="tl">
                  <a:srgbClr val="000000">
                    <a:alpha val="43137"/>
                  </a:srgbClr>
                </a:outerShdw>
              </a:effectLst>
              <a:latin typeface="Arial" pitchFamily="34" charset="0"/>
              <a:cs typeface="Arial" pitchFamily="34" charset="0"/>
            </a:endParaRPr>
          </a:p>
          <a:p>
            <a:pPr marL="457200" indent="-457200" algn="just">
              <a:buClr>
                <a:schemeClr val="bg1">
                  <a:lumMod val="85000"/>
                </a:schemeClr>
              </a:buClr>
              <a:buSzPct val="150000"/>
              <a:buFont typeface="+mj-lt"/>
              <a:buAutoNum type="arabicPeriod"/>
            </a:pPr>
            <a:r>
              <a:rPr lang="es-CO" b="1" dirty="0" smtClean="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rPr>
              <a:t>Proceso de Cobro</a:t>
            </a:r>
          </a:p>
          <a:p>
            <a:pPr marL="457200" indent="-457200" algn="just">
              <a:buClr>
                <a:schemeClr val="bg1">
                  <a:lumMod val="85000"/>
                </a:schemeClr>
              </a:buClr>
              <a:buSzPct val="150000"/>
              <a:buFont typeface="+mj-lt"/>
              <a:buAutoNum type="arabicPeriod"/>
            </a:pPr>
            <a:endParaRPr lang="es-CO" b="1" dirty="0" smtClean="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endParaRPr>
          </a:p>
          <a:p>
            <a:pPr marL="457200" indent="-457200" algn="just">
              <a:buClr>
                <a:schemeClr val="bg1">
                  <a:lumMod val="85000"/>
                </a:schemeClr>
              </a:buClr>
              <a:buSzPct val="150000"/>
              <a:buFont typeface="+mj-lt"/>
              <a:buAutoNum type="arabicPeriod"/>
            </a:pPr>
            <a:r>
              <a:rPr lang="es-CO" b="1" dirty="0" smtClean="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rPr>
              <a:t>Situaciones detectadas por la Unidad</a:t>
            </a:r>
          </a:p>
          <a:p>
            <a:pPr marL="457200" indent="-457200" algn="just">
              <a:buClr>
                <a:schemeClr val="bg1">
                  <a:lumMod val="85000"/>
                </a:schemeClr>
              </a:buClr>
              <a:buSzPct val="150000"/>
              <a:buFont typeface="+mj-lt"/>
              <a:buAutoNum type="arabicPeriod"/>
            </a:pPr>
            <a:endParaRPr lang="es-CO" b="1" dirty="0" smtClean="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endParaRPr>
          </a:p>
          <a:p>
            <a:pPr marL="457200" indent="-457200" algn="just">
              <a:buClr>
                <a:schemeClr val="bg1">
                  <a:lumMod val="85000"/>
                </a:schemeClr>
              </a:buClr>
              <a:buSzPct val="150000"/>
              <a:buFont typeface="+mj-lt"/>
              <a:buAutoNum type="arabicPeriod"/>
            </a:pPr>
            <a:r>
              <a:rPr lang="es-CO" b="1" dirty="0" smtClean="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rPr>
              <a:t>Beneficios de cumplir con el pago de aportes</a:t>
            </a:r>
          </a:p>
          <a:p>
            <a:pPr marL="457200" indent="-457200" algn="just">
              <a:buClr>
                <a:schemeClr val="bg1">
                  <a:lumMod val="85000"/>
                </a:schemeClr>
              </a:buClr>
              <a:buSzPct val="150000"/>
              <a:buFont typeface="+mj-lt"/>
              <a:buAutoNum type="arabicPeriod"/>
            </a:pPr>
            <a:endParaRPr lang="es-CO" b="1" dirty="0" smtClean="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endParaRPr>
          </a:p>
          <a:p>
            <a:pPr marL="457200" indent="-457200" algn="just">
              <a:buClr>
                <a:schemeClr val="bg1">
                  <a:lumMod val="85000"/>
                </a:schemeClr>
              </a:buClr>
              <a:buSzPct val="150000"/>
              <a:buFont typeface="+mj-lt"/>
              <a:buAutoNum type="arabicPeriod"/>
            </a:pPr>
            <a:r>
              <a:rPr lang="es-CO" b="1" dirty="0" smtClean="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rPr>
              <a:t>Canales de Atención Integral al Ciudadano </a:t>
            </a:r>
          </a:p>
          <a:p>
            <a:pPr marL="457200" indent="-457200" algn="just">
              <a:buClr>
                <a:schemeClr val="bg1">
                  <a:lumMod val="85000"/>
                </a:schemeClr>
              </a:buClr>
              <a:buSzPct val="150000"/>
              <a:buFont typeface="+mj-lt"/>
              <a:buAutoNum type="arabicPeriod"/>
            </a:pPr>
            <a:endParaRPr lang="es-CO" b="1" dirty="0" smtClean="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endParaRPr>
          </a:p>
          <a:p>
            <a:pPr marL="457200" indent="-457200" algn="just">
              <a:buClr>
                <a:schemeClr val="bg1">
                  <a:lumMod val="85000"/>
                </a:schemeClr>
              </a:buClr>
              <a:buSzPct val="150000"/>
              <a:buFont typeface="+mj-lt"/>
              <a:buAutoNum type="arabicPeriod"/>
            </a:pPr>
            <a:r>
              <a:rPr lang="es-CO" b="1" dirty="0" smtClean="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rPr>
              <a:t>Sesión de Preguntas y Respuestas </a:t>
            </a:r>
          </a:p>
        </p:txBody>
      </p:sp>
      <p:sp>
        <p:nvSpPr>
          <p:cNvPr id="31" name="Title 1"/>
          <p:cNvSpPr txBox="1">
            <a:spLocks/>
          </p:cNvSpPr>
          <p:nvPr/>
        </p:nvSpPr>
        <p:spPr>
          <a:xfrm>
            <a:off x="128712" y="0"/>
            <a:ext cx="7128792" cy="836712"/>
          </a:xfrm>
          <a:prstGeom prst="rect">
            <a:avLst/>
          </a:prstGeom>
        </p:spPr>
        <p:txBody>
          <a:bodyPr vert="horz" lIns="91440" tIns="45720" rIns="91440" bIns="45720" rtlCol="0" anchor="ctr">
            <a:normAutofit/>
          </a:bodyPr>
          <a:lstStyle>
            <a:lvl1pPr>
              <a:spcBef>
                <a:spcPct val="0"/>
              </a:spcBef>
              <a:buNone/>
              <a:defRPr sz="2800" b="1">
                <a:solidFill>
                  <a:srgbClr val="4F6228"/>
                </a:solidFill>
                <a:effectLst/>
                <a:latin typeface="Arial Narrow" pitchFamily="34" charset="0"/>
                <a:ea typeface="+mj-ea"/>
                <a:cs typeface="+mj-cs"/>
              </a:defRPr>
            </a:lvl1pPr>
          </a:lstStyle>
          <a:p>
            <a:r>
              <a:rPr lang="es-CO" sz="3200" dirty="0" smtClean="0">
                <a:effectLst>
                  <a:outerShdw blurRad="38100" dist="38100" dir="2700000" algn="tl">
                    <a:srgbClr val="000000">
                      <a:alpha val="43137"/>
                    </a:srgbClr>
                  </a:outerShdw>
                </a:effectLst>
              </a:rPr>
              <a:t>Agenda Primera Jornada de Capacitación</a:t>
            </a:r>
          </a:p>
        </p:txBody>
      </p:sp>
    </p:spTree>
    <p:extLst>
      <p:ext uri="{BB962C8B-B14F-4D97-AF65-F5344CB8AC3E}">
        <p14:creationId xmlns:p14="http://schemas.microsoft.com/office/powerpoint/2010/main" val="14890368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96"/>
            <a:ext cx="9169236" cy="6859896"/>
          </a:xfrm>
          <a:prstGeom prst="rect">
            <a:avLst/>
          </a:prstGeom>
        </p:spPr>
      </p:pic>
      <p:sp>
        <p:nvSpPr>
          <p:cNvPr id="4" name="Título 2"/>
          <p:cNvSpPr txBox="1">
            <a:spLocks/>
          </p:cNvSpPr>
          <p:nvPr/>
        </p:nvSpPr>
        <p:spPr>
          <a:xfrm>
            <a:off x="1141482" y="3908378"/>
            <a:ext cx="7704856" cy="2533650"/>
          </a:xfrm>
          <a:prstGeom prst="rect">
            <a:avLst/>
          </a:prstGeom>
        </p:spPr>
        <p:txBody>
          <a:bodyPr vert="horz" lIns="91440" tIns="45720" rIns="91440" bIns="45720" rtlCol="0" anchor="b">
            <a:noAutofit/>
          </a:bodyPr>
          <a:lstStyle>
            <a:lvl1pPr algn="l" defTabSz="457200" rtl="0" eaLnBrk="1" latinLnBrk="0" hangingPunct="1">
              <a:spcBef>
                <a:spcPct val="0"/>
              </a:spcBef>
              <a:buNone/>
              <a:defRPr sz="3000" b="0" i="0" kern="1200">
                <a:solidFill>
                  <a:schemeClr val="bg1"/>
                </a:solidFill>
                <a:latin typeface="Helvetica Neue"/>
                <a:ea typeface="+mj-ea"/>
                <a:cs typeface="Helvetica Neue"/>
              </a:defRPr>
            </a:lvl1pPr>
          </a:lstStyle>
          <a:p>
            <a:pPr algn="r"/>
            <a:r>
              <a:rPr lang="es-CO" sz="4800" b="1" dirty="0" smtClean="0">
                <a:effectLst>
                  <a:outerShdw blurRad="38100" dist="38100" dir="2700000" algn="tl">
                    <a:srgbClr val="000000">
                      <a:alpha val="43137"/>
                    </a:srgbClr>
                  </a:outerShdw>
                </a:effectLst>
              </a:rPr>
              <a:t>Notificación de las Actuaciones</a:t>
            </a:r>
            <a:endParaRPr lang="es-CO" sz="4800" b="1" dirty="0">
              <a:effectLst>
                <a:outerShdw blurRad="38100" dist="38100" dir="2700000" algn="tl">
                  <a:srgbClr val="000000">
                    <a:alpha val="43137"/>
                  </a:srgbClr>
                </a:outerShdw>
              </a:effectLst>
            </a:endParaRPr>
          </a:p>
        </p:txBody>
      </p:sp>
      <p:sp>
        <p:nvSpPr>
          <p:cNvPr id="3" name="Título 2"/>
          <p:cNvSpPr txBox="1">
            <a:spLocks/>
          </p:cNvSpPr>
          <p:nvPr/>
        </p:nvSpPr>
        <p:spPr>
          <a:xfrm>
            <a:off x="418281" y="299481"/>
            <a:ext cx="2857500" cy="3154338"/>
          </a:xfrm>
          <a:prstGeom prst="rect">
            <a:avLst/>
          </a:prstGeom>
        </p:spPr>
        <p:txBody>
          <a:bodyPr vert="horz" lIns="91440" tIns="45720" rIns="91440" bIns="45720" rtlCol="0" anchor="b">
            <a:noAutofit/>
          </a:bodyPr>
          <a:lstStyle>
            <a:lvl1pPr algn="l" defTabSz="457200" rtl="0" eaLnBrk="1" latinLnBrk="0" hangingPunct="1">
              <a:spcBef>
                <a:spcPct val="0"/>
              </a:spcBef>
              <a:buNone/>
              <a:defRPr sz="3000" b="0" i="0" kern="1200">
                <a:solidFill>
                  <a:schemeClr val="bg1"/>
                </a:solidFill>
                <a:latin typeface="Helvetica Neue"/>
                <a:ea typeface="+mj-ea"/>
                <a:cs typeface="Helvetica Neue"/>
              </a:defRPr>
            </a:lvl1pPr>
          </a:lstStyle>
          <a:p>
            <a:r>
              <a:rPr lang="es-ES_tradnl" sz="23900" b="1" dirty="0" smtClean="0">
                <a:effectLst>
                  <a:outerShdw blurRad="38100" dist="38100" dir="2700000" algn="tl">
                    <a:srgbClr val="000000">
                      <a:alpha val="43137"/>
                    </a:srgbClr>
                  </a:outerShdw>
                </a:effectLst>
              </a:rPr>
              <a:t>5</a:t>
            </a:r>
            <a:endParaRPr lang="es-ES_tradnl" sz="239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0056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0"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800" decel="100000"/>
                                        <p:tgtEl>
                                          <p:spTgt spid="4"/>
                                        </p:tgtEl>
                                      </p:cBhvr>
                                    </p:animEffect>
                                    <p:anim calcmode="lin" valueType="num">
                                      <p:cBhvr>
                                        <p:cTn id="14" dur="800" decel="100000" fill="hold"/>
                                        <p:tgtEl>
                                          <p:spTgt spid="4"/>
                                        </p:tgtEl>
                                        <p:attrNameLst>
                                          <p:attrName>style.rotation</p:attrName>
                                        </p:attrNameLst>
                                      </p:cBhvr>
                                      <p:tavLst>
                                        <p:tav tm="0">
                                          <p:val>
                                            <p:fltVal val="-90"/>
                                          </p:val>
                                        </p:tav>
                                        <p:tav tm="100000">
                                          <p:val>
                                            <p:fltVal val="0"/>
                                          </p:val>
                                        </p:tav>
                                      </p:tavLst>
                                    </p:anim>
                                    <p:anim calcmode="lin" valueType="num">
                                      <p:cBhvr>
                                        <p:cTn id="15" dur="800" decel="100000" fill="hold"/>
                                        <p:tgtEl>
                                          <p:spTgt spid="4"/>
                                        </p:tgtEl>
                                        <p:attrNameLst>
                                          <p:attrName>ppt_x</p:attrName>
                                        </p:attrNameLst>
                                      </p:cBhvr>
                                      <p:tavLst>
                                        <p:tav tm="0">
                                          <p:val>
                                            <p:strVal val="#ppt_x+0.4"/>
                                          </p:val>
                                        </p:tav>
                                        <p:tav tm="100000">
                                          <p:val>
                                            <p:strVal val="#ppt_x-0.05"/>
                                          </p:val>
                                        </p:tav>
                                      </p:tavLst>
                                    </p:anim>
                                    <p:anim calcmode="lin" valueType="num">
                                      <p:cBhvr>
                                        <p:cTn id="16" dur="800" decel="100000" fill="hold"/>
                                        <p:tgtEl>
                                          <p:spTgt spid="4"/>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normAutofit/>
          </a:bodyPr>
          <a:lstStyle/>
          <a:p>
            <a:r>
              <a:rPr lang="es-CO" sz="2400" dirty="0">
                <a:effectLst/>
                <a:latin typeface="Arial" panose="020B0604020202020204" pitchFamily="34" charset="0"/>
                <a:cs typeface="Arial" panose="020B0604020202020204" pitchFamily="34" charset="0"/>
              </a:rPr>
              <a:t/>
            </a:r>
            <a:br>
              <a:rPr lang="es-CO" sz="2400" dirty="0">
                <a:effectLst/>
                <a:latin typeface="Arial" panose="020B0604020202020204" pitchFamily="34" charset="0"/>
                <a:cs typeface="Arial" panose="020B0604020202020204" pitchFamily="34" charset="0"/>
              </a:rPr>
            </a:br>
            <a:endParaRPr lang="es-CO" sz="2400" b="0" dirty="0">
              <a:effectLst/>
              <a:latin typeface="Arial" panose="020B0604020202020204" pitchFamily="34" charset="0"/>
              <a:cs typeface="Arial" panose="020B0604020202020204" pitchFamily="34" charset="0"/>
            </a:endParaRPr>
          </a:p>
        </p:txBody>
      </p:sp>
      <p:sp>
        <p:nvSpPr>
          <p:cNvPr id="2" name="1 Subtítulo"/>
          <p:cNvSpPr>
            <a:spLocks noGrp="1"/>
          </p:cNvSpPr>
          <p:nvPr>
            <p:ph type="subTitle" idx="1"/>
          </p:nvPr>
        </p:nvSpPr>
        <p:spPr>
          <a:xfrm>
            <a:off x="368300" y="1331183"/>
            <a:ext cx="8466942" cy="4940135"/>
          </a:xfrm>
        </p:spPr>
        <p:txBody>
          <a:bodyPr>
            <a:noAutofit/>
          </a:bodyPr>
          <a:lstStyle/>
          <a:p>
            <a:pPr algn="just"/>
            <a:r>
              <a:rPr lang="es-CO" sz="2200" dirty="0">
                <a:solidFill>
                  <a:schemeClr val="tx1"/>
                </a:solidFill>
                <a:latin typeface="Arial" panose="020B0604020202020204" pitchFamily="34" charset="0"/>
                <a:cs typeface="Arial" panose="020B0604020202020204" pitchFamily="34" charset="0"/>
              </a:rPr>
              <a:t/>
            </a:r>
            <a:br>
              <a:rPr lang="es-CO" sz="2200" dirty="0">
                <a:solidFill>
                  <a:schemeClr val="tx1"/>
                </a:solidFill>
                <a:latin typeface="Arial" panose="020B0604020202020204" pitchFamily="34" charset="0"/>
                <a:cs typeface="Arial" panose="020B0604020202020204" pitchFamily="34" charset="0"/>
              </a:rPr>
            </a:br>
            <a:endParaRPr lang="es-CO" sz="2200" dirty="0">
              <a:solidFill>
                <a:schemeClr val="tx1"/>
              </a:solidFill>
              <a:latin typeface="Arial" panose="020B0604020202020204" pitchFamily="34" charset="0"/>
              <a:cs typeface="Arial" panose="020B0604020202020204" pitchFamily="34" charset="0"/>
            </a:endParaRPr>
          </a:p>
        </p:txBody>
      </p:sp>
      <p:cxnSp>
        <p:nvCxnSpPr>
          <p:cNvPr id="6" name="Conector recto de flecha 20"/>
          <p:cNvCxnSpPr/>
          <p:nvPr/>
        </p:nvCxnSpPr>
        <p:spPr>
          <a:xfrm flipV="1">
            <a:off x="450376" y="698047"/>
            <a:ext cx="8229600" cy="17167"/>
          </a:xfrm>
          <a:prstGeom prst="straightConnector1">
            <a:avLst/>
          </a:prstGeom>
          <a:ln>
            <a:solidFill>
              <a:schemeClr val="tx1">
                <a:lumMod val="85000"/>
                <a:lumOff val="1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8" name="Marcador de contenido 2"/>
          <p:cNvSpPr txBox="1">
            <a:spLocks/>
          </p:cNvSpPr>
          <p:nvPr/>
        </p:nvSpPr>
        <p:spPr>
          <a:xfrm>
            <a:off x="1480457" y="336141"/>
            <a:ext cx="7308701" cy="396240"/>
          </a:xfrm>
          <a:prstGeom prst="rect">
            <a:avLst/>
          </a:prstGeom>
        </p:spPr>
        <p:txBody>
          <a:bodyPr vert="horz" lIns="91440" tIns="45720" rIns="91440" bIns="45720" rtlCol="0">
            <a:noAutofit/>
          </a:bodyPr>
          <a:lstStyle>
            <a:lvl1pPr indent="0">
              <a:spcBef>
                <a:spcPct val="20000"/>
              </a:spcBef>
              <a:buFont typeface="Arial"/>
              <a:buNone/>
              <a:defRPr sz="2400">
                <a:solidFill>
                  <a:schemeClr val="tx1">
                    <a:lumMod val="85000"/>
                    <a:lumOff val="15000"/>
                  </a:schemeClr>
                </a:solidFill>
                <a:latin typeface="Helvetica Neue Light"/>
                <a:cs typeface="Helvetica Neue Light"/>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s-ES" sz="2000" dirty="0" smtClean="0">
                <a:solidFill>
                  <a:prstClr val="black">
                    <a:lumMod val="85000"/>
                    <a:lumOff val="15000"/>
                  </a:prstClr>
                </a:solidFill>
                <a:latin typeface="Helvetica Neue "/>
              </a:rPr>
              <a:t>NOTIFICACIÓN DE LAS ACTUACIONES</a:t>
            </a:r>
            <a:endParaRPr lang="es-ES" sz="2000" dirty="0">
              <a:solidFill>
                <a:prstClr val="black">
                  <a:lumMod val="85000"/>
                  <a:lumOff val="15000"/>
                </a:prstClr>
              </a:solidFill>
              <a:latin typeface="Helvetica Neue "/>
            </a:endParaRPr>
          </a:p>
        </p:txBody>
      </p:sp>
      <p:sp>
        <p:nvSpPr>
          <p:cNvPr id="9" name="Elipse 9"/>
          <p:cNvSpPr/>
          <p:nvPr/>
        </p:nvSpPr>
        <p:spPr>
          <a:xfrm>
            <a:off x="967180" y="528480"/>
            <a:ext cx="325120" cy="339134"/>
          </a:xfrm>
          <a:prstGeom prst="ellipse">
            <a:avLst/>
          </a:prstGeom>
          <a:solidFill>
            <a:srgbClr val="FFC000"/>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s-ES" dirty="0">
              <a:solidFill>
                <a:prstClr val="white"/>
              </a:solidFill>
            </a:endParaRPr>
          </a:p>
        </p:txBody>
      </p:sp>
      <p:sp>
        <p:nvSpPr>
          <p:cNvPr id="10" name="9 CuadroTexto"/>
          <p:cNvSpPr txBox="1"/>
          <p:nvPr/>
        </p:nvSpPr>
        <p:spPr>
          <a:xfrm>
            <a:off x="368300" y="1160325"/>
            <a:ext cx="8311676" cy="5209118"/>
          </a:xfrm>
          <a:prstGeom prst="rect">
            <a:avLst/>
          </a:prstGeom>
          <a:noFill/>
        </p:spPr>
        <p:txBody>
          <a:bodyPr wrap="square" rtlCol="0">
            <a:spAutoFit/>
          </a:bodyPr>
          <a:lstStyle/>
          <a:p>
            <a:pPr algn="just"/>
            <a:r>
              <a:rPr lang="es-CO" sz="2000" b="1" dirty="0"/>
              <a:t>¿</a:t>
            </a:r>
            <a:r>
              <a:rPr lang="es-CO" sz="2400" b="1" dirty="0">
                <a:latin typeface="Arial" panose="020B0604020202020204" pitchFamily="34" charset="0"/>
                <a:cs typeface="Arial" panose="020B0604020202020204" pitchFamily="34" charset="0"/>
              </a:rPr>
              <a:t>Una vez la Unidad emite un Acto Administrativo cómo se notifica?</a:t>
            </a:r>
          </a:p>
          <a:p>
            <a:endParaRPr lang="es-CO" sz="1050" dirty="0" smtClean="0">
              <a:latin typeface="Arial" panose="020B0604020202020204" pitchFamily="34" charset="0"/>
              <a:cs typeface="Arial" panose="020B0604020202020204" pitchFamily="34" charset="0"/>
            </a:endParaRPr>
          </a:p>
          <a:p>
            <a:endParaRPr lang="es-CO" sz="1400" dirty="0" smtClean="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CO" sz="2000" dirty="0" smtClean="0">
                <a:latin typeface="Arial" panose="020B0604020202020204" pitchFamily="34" charset="0"/>
                <a:cs typeface="Arial" panose="020B0604020202020204" pitchFamily="34" charset="0"/>
              </a:rPr>
              <a:t>Todos </a:t>
            </a:r>
            <a:r>
              <a:rPr lang="es-CO" sz="2000" dirty="0">
                <a:latin typeface="Arial" panose="020B0604020202020204" pitchFamily="34" charset="0"/>
                <a:cs typeface="Arial" panose="020B0604020202020204" pitchFamily="34" charset="0"/>
              </a:rPr>
              <a:t>los actos administrativos de la </a:t>
            </a:r>
            <a:r>
              <a:rPr lang="es-CO" sz="2000" dirty="0" smtClean="0">
                <a:latin typeface="Arial" panose="020B0604020202020204" pitchFamily="34" charset="0"/>
                <a:cs typeface="Arial" panose="020B0604020202020204" pitchFamily="34" charset="0"/>
              </a:rPr>
              <a:t>Unidad se </a:t>
            </a:r>
            <a:r>
              <a:rPr lang="es-CO" sz="2000" b="1" dirty="0">
                <a:latin typeface="Arial" panose="020B0604020202020204" pitchFamily="34" charset="0"/>
                <a:cs typeface="Arial" panose="020B0604020202020204" pitchFamily="34" charset="0"/>
              </a:rPr>
              <a:t>notifican </a:t>
            </a:r>
            <a:r>
              <a:rPr lang="es-CO" sz="2000" b="1" dirty="0">
                <a:solidFill>
                  <a:srgbClr val="FFC000"/>
                </a:solidFill>
                <a:latin typeface="Arial" panose="020B0604020202020204" pitchFamily="34" charset="0"/>
                <a:cs typeface="Arial" panose="020B0604020202020204" pitchFamily="34" charset="0"/>
              </a:rPr>
              <a:t>personalmente o por </a:t>
            </a:r>
            <a:r>
              <a:rPr lang="es-CO" sz="2000" b="1" dirty="0" smtClean="0">
                <a:solidFill>
                  <a:srgbClr val="FFC000"/>
                </a:solidFill>
                <a:latin typeface="Arial" panose="020B0604020202020204" pitchFamily="34" charset="0"/>
                <a:cs typeface="Arial" panose="020B0604020202020204" pitchFamily="34" charset="0"/>
              </a:rPr>
              <a:t>correo certificado</a:t>
            </a:r>
            <a:r>
              <a:rPr lang="es-CO" sz="2000" b="1" dirty="0" smtClean="0">
                <a:latin typeface="Arial" panose="020B0604020202020204" pitchFamily="34" charset="0"/>
                <a:cs typeface="Arial" panose="020B0604020202020204" pitchFamily="34" charset="0"/>
              </a:rPr>
              <a:t>,</a:t>
            </a:r>
            <a:r>
              <a:rPr lang="es-CO" sz="2000" dirty="0" smtClean="0">
                <a:latin typeface="Arial" panose="020B0604020202020204" pitchFamily="34" charset="0"/>
                <a:cs typeface="Arial" panose="020B0604020202020204" pitchFamily="34" charset="0"/>
              </a:rPr>
              <a:t> </a:t>
            </a:r>
            <a:r>
              <a:rPr lang="es-CO" sz="2000" dirty="0">
                <a:latin typeface="Arial" panose="020B0604020202020204" pitchFamily="34" charset="0"/>
                <a:cs typeface="Arial" panose="020B0604020202020204" pitchFamily="34" charset="0"/>
              </a:rPr>
              <a:t>esta última, mediante envío de una copia del Acto Administrativo emitido a </a:t>
            </a:r>
            <a:r>
              <a:rPr lang="es-CO" sz="2000" dirty="0" smtClean="0">
                <a:latin typeface="Arial" panose="020B0604020202020204" pitchFamily="34" charset="0"/>
                <a:cs typeface="Arial" panose="020B0604020202020204" pitchFamily="34" charset="0"/>
              </a:rPr>
              <a:t>la dirección </a:t>
            </a:r>
            <a:r>
              <a:rPr lang="es-CO" sz="2000" dirty="0">
                <a:latin typeface="Arial" panose="020B0604020202020204" pitchFamily="34" charset="0"/>
                <a:cs typeface="Arial" panose="020B0604020202020204" pitchFamily="34" charset="0"/>
              </a:rPr>
              <a:t>que el aportante tenga en el Registro Único Tributario RUT</a:t>
            </a:r>
            <a:r>
              <a:rPr lang="es-CO" sz="2000" dirty="0" smtClean="0">
                <a:latin typeface="Arial" panose="020B0604020202020204" pitchFamily="34" charset="0"/>
                <a:cs typeface="Arial" panose="020B0604020202020204" pitchFamily="34" charset="0"/>
              </a:rPr>
              <a:t>.</a:t>
            </a:r>
          </a:p>
          <a:p>
            <a:pPr marL="342900" indent="-342900" algn="just">
              <a:buFont typeface="Arial" panose="020B0604020202020204" pitchFamily="34" charset="0"/>
              <a:buChar char="•"/>
            </a:pPr>
            <a:endParaRPr lang="es-CO" sz="2000" dirty="0">
              <a:latin typeface="Arial" panose="020B0604020202020204" pitchFamily="34" charset="0"/>
              <a:cs typeface="Arial" panose="020B0604020202020204" pitchFamily="34" charset="0"/>
            </a:endParaRPr>
          </a:p>
          <a:p>
            <a:pPr algn="just"/>
            <a:r>
              <a:rPr lang="es-CO" sz="2000" dirty="0" smtClean="0">
                <a:latin typeface="Arial" panose="020B0604020202020204" pitchFamily="34" charset="0"/>
                <a:cs typeface="Arial" panose="020B0604020202020204" pitchFamily="34" charset="0"/>
              </a:rPr>
              <a:t>	Las </a:t>
            </a:r>
            <a:r>
              <a:rPr lang="es-CO" sz="2000" dirty="0">
                <a:latin typeface="Arial" panose="020B0604020202020204" pitchFamily="34" charset="0"/>
                <a:cs typeface="Arial" panose="020B0604020202020204" pitchFamily="34" charset="0"/>
              </a:rPr>
              <a:t>comunicaciones </a:t>
            </a:r>
            <a:r>
              <a:rPr lang="es-CO" sz="2000" dirty="0" smtClean="0">
                <a:latin typeface="Arial" panose="020B0604020202020204" pitchFamily="34" charset="0"/>
                <a:cs typeface="Arial" panose="020B0604020202020204" pitchFamily="34" charset="0"/>
              </a:rPr>
              <a:t>para notificación que se devuelvan por datos 	de ubicación, </a:t>
            </a:r>
            <a:r>
              <a:rPr lang="es-CO" sz="2000" dirty="0">
                <a:latin typeface="Arial" panose="020B0604020202020204" pitchFamily="34" charset="0"/>
                <a:cs typeface="Arial" panose="020B0604020202020204" pitchFamily="34" charset="0"/>
              </a:rPr>
              <a:t>se notifican por </a:t>
            </a:r>
            <a:r>
              <a:rPr lang="es-CO" sz="2000" dirty="0" smtClean="0">
                <a:latin typeface="Arial" panose="020B0604020202020204" pitchFamily="34" charset="0"/>
                <a:cs typeface="Arial" panose="020B0604020202020204" pitchFamily="34" charset="0"/>
              </a:rPr>
              <a:t>	aviso </a:t>
            </a:r>
            <a:r>
              <a:rPr lang="es-CO" sz="2000" dirty="0">
                <a:latin typeface="Arial" panose="020B0604020202020204" pitchFamily="34" charset="0"/>
                <a:cs typeface="Arial" panose="020B0604020202020204" pitchFamily="34" charset="0"/>
              </a:rPr>
              <a:t>en </a:t>
            </a:r>
            <a:r>
              <a:rPr lang="es-CO" sz="2000" dirty="0" smtClean="0">
                <a:latin typeface="Arial" panose="020B0604020202020204" pitchFamily="34" charset="0"/>
                <a:cs typeface="Arial" panose="020B0604020202020204" pitchFamily="34" charset="0"/>
              </a:rPr>
              <a:t>nuestro sitio web 	</a:t>
            </a:r>
            <a:r>
              <a:rPr lang="es-CO" sz="2000" dirty="0" smtClean="0">
                <a:latin typeface="Arial" panose="020B0604020202020204" pitchFamily="34" charset="0"/>
                <a:cs typeface="Arial" panose="020B0604020202020204" pitchFamily="34" charset="0"/>
                <a:hlinkClick r:id="rId3"/>
              </a:rPr>
              <a:t>www.ugpp.gov.co</a:t>
            </a:r>
            <a:endParaRPr lang="es-CO" sz="2000" dirty="0" smtClean="0">
              <a:latin typeface="Arial" panose="020B0604020202020204" pitchFamily="34" charset="0"/>
              <a:cs typeface="Arial" panose="020B0604020202020204" pitchFamily="34" charset="0"/>
            </a:endParaRPr>
          </a:p>
          <a:p>
            <a:pPr algn="just"/>
            <a:endParaRPr lang="es-CO" sz="1600" b="1" dirty="0">
              <a:latin typeface="Arial" panose="020B0604020202020204" pitchFamily="34" charset="0"/>
              <a:cs typeface="Arial" panose="020B0604020202020204" pitchFamily="34" charset="0"/>
            </a:endParaRPr>
          </a:p>
          <a:p>
            <a:pPr algn="just"/>
            <a:r>
              <a:rPr lang="es-CO" sz="2000" dirty="0" smtClean="0">
                <a:latin typeface="Arial" panose="020B0604020202020204" pitchFamily="34" charset="0"/>
                <a:cs typeface="Arial" panose="020B0604020202020204" pitchFamily="34" charset="0"/>
              </a:rPr>
              <a:t>	La </a:t>
            </a:r>
            <a:r>
              <a:rPr lang="es-CO" sz="2000" dirty="0">
                <a:latin typeface="Arial" panose="020B0604020202020204" pitchFamily="34" charset="0"/>
                <a:cs typeface="Arial" panose="020B0604020202020204" pitchFamily="34" charset="0"/>
              </a:rPr>
              <a:t>notificación se entiende </a:t>
            </a:r>
            <a:r>
              <a:rPr lang="es-CO" sz="2000" dirty="0" smtClean="0">
                <a:latin typeface="Arial" panose="020B0604020202020204" pitchFamily="34" charset="0"/>
                <a:cs typeface="Arial" panose="020B0604020202020204" pitchFamily="34" charset="0"/>
              </a:rPr>
              <a:t>surtida:</a:t>
            </a:r>
          </a:p>
          <a:p>
            <a:pPr marL="800100" lvl="1" indent="-342900" algn="just">
              <a:buFont typeface="Wingdings" panose="05000000000000000000" pitchFamily="2" charset="2"/>
              <a:buChar char="ü"/>
            </a:pPr>
            <a:r>
              <a:rPr lang="es-CO" sz="2000" b="1" dirty="0" smtClean="0">
                <a:latin typeface="Arial" panose="020B0604020202020204" pitchFamily="34" charset="0"/>
                <a:cs typeface="Arial" panose="020B0604020202020204" pitchFamily="34" charset="0"/>
              </a:rPr>
              <a:t>Para la Unidad: </a:t>
            </a:r>
            <a:r>
              <a:rPr lang="es-CO" sz="2000" dirty="0" smtClean="0">
                <a:latin typeface="Arial" panose="020B0604020202020204" pitchFamily="34" charset="0"/>
                <a:cs typeface="Arial" panose="020B0604020202020204" pitchFamily="34" charset="0"/>
              </a:rPr>
              <a:t>En </a:t>
            </a:r>
            <a:r>
              <a:rPr lang="es-CO" sz="2000" dirty="0">
                <a:latin typeface="Arial" panose="020B0604020202020204" pitchFamily="34" charset="0"/>
                <a:cs typeface="Arial" panose="020B0604020202020204" pitchFamily="34" charset="0"/>
              </a:rPr>
              <a:t>la primera fecha de </a:t>
            </a:r>
            <a:r>
              <a:rPr lang="es-CO" sz="2000" dirty="0" smtClean="0">
                <a:latin typeface="Arial" panose="020B0604020202020204" pitchFamily="34" charset="0"/>
                <a:cs typeface="Arial" panose="020B0604020202020204" pitchFamily="34" charset="0"/>
              </a:rPr>
              <a:t>introducción </a:t>
            </a:r>
            <a:r>
              <a:rPr lang="es-CO" sz="2000" dirty="0">
                <a:latin typeface="Arial" panose="020B0604020202020204" pitchFamily="34" charset="0"/>
                <a:cs typeface="Arial" panose="020B0604020202020204" pitchFamily="34" charset="0"/>
              </a:rPr>
              <a:t>al </a:t>
            </a:r>
            <a:r>
              <a:rPr lang="es-CO" sz="2000" dirty="0" smtClean="0">
                <a:latin typeface="Arial" panose="020B0604020202020204" pitchFamily="34" charset="0"/>
                <a:cs typeface="Arial" panose="020B0604020202020204" pitchFamily="34" charset="0"/>
              </a:rPr>
              <a:t>correo</a:t>
            </a:r>
          </a:p>
          <a:p>
            <a:pPr marL="800100" lvl="1" indent="-342900" algn="just">
              <a:buFont typeface="Wingdings" panose="05000000000000000000" pitchFamily="2" charset="2"/>
              <a:buChar char="ü"/>
            </a:pPr>
            <a:r>
              <a:rPr lang="es-CO" sz="2000" b="1" dirty="0" smtClean="0">
                <a:latin typeface="Arial" panose="020B0604020202020204" pitchFamily="34" charset="0"/>
                <a:cs typeface="Arial" panose="020B0604020202020204" pitchFamily="34" charset="0"/>
              </a:rPr>
              <a:t>Para el 	aportante: </a:t>
            </a:r>
            <a:r>
              <a:rPr lang="es-CO" sz="2000" dirty="0" smtClean="0">
                <a:latin typeface="Arial" panose="020B0604020202020204" pitchFamily="34" charset="0"/>
                <a:cs typeface="Arial" panose="020B0604020202020204" pitchFamily="34" charset="0"/>
              </a:rPr>
              <a:t>Desde la </a:t>
            </a:r>
            <a:r>
              <a:rPr lang="es-CO" sz="2000" dirty="0">
                <a:latin typeface="Arial" panose="020B0604020202020204" pitchFamily="34" charset="0"/>
                <a:cs typeface="Arial" panose="020B0604020202020204" pitchFamily="34" charset="0"/>
              </a:rPr>
              <a:t>publicación del aviso o de la corrección de la notificación</a:t>
            </a:r>
            <a:r>
              <a:rPr lang="es-CO" sz="2000" dirty="0" smtClean="0">
                <a:latin typeface="Arial" panose="020B0604020202020204" pitchFamily="34" charset="0"/>
                <a:cs typeface="Arial" panose="020B0604020202020204" pitchFamily="34" charset="0"/>
              </a:rPr>
              <a:t>.</a:t>
            </a:r>
            <a:endParaRPr lang="es-CO"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745295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normAutofit/>
          </a:bodyPr>
          <a:lstStyle/>
          <a:p>
            <a:r>
              <a:rPr lang="es-CO" sz="2400" dirty="0">
                <a:effectLst/>
                <a:latin typeface="Arial" panose="020B0604020202020204" pitchFamily="34" charset="0"/>
                <a:cs typeface="Arial" panose="020B0604020202020204" pitchFamily="34" charset="0"/>
              </a:rPr>
              <a:t/>
            </a:r>
            <a:br>
              <a:rPr lang="es-CO" sz="2400" dirty="0">
                <a:effectLst/>
                <a:latin typeface="Arial" panose="020B0604020202020204" pitchFamily="34" charset="0"/>
                <a:cs typeface="Arial" panose="020B0604020202020204" pitchFamily="34" charset="0"/>
              </a:rPr>
            </a:br>
            <a:endParaRPr lang="es-CO" sz="2400" b="0" dirty="0">
              <a:effectLst/>
              <a:latin typeface="Arial" panose="020B0604020202020204" pitchFamily="34" charset="0"/>
              <a:cs typeface="Arial" panose="020B0604020202020204" pitchFamily="34" charset="0"/>
            </a:endParaRPr>
          </a:p>
        </p:txBody>
      </p:sp>
      <p:sp>
        <p:nvSpPr>
          <p:cNvPr id="2" name="1 Subtítulo"/>
          <p:cNvSpPr>
            <a:spLocks noGrp="1"/>
          </p:cNvSpPr>
          <p:nvPr>
            <p:ph type="subTitle" idx="1"/>
          </p:nvPr>
        </p:nvSpPr>
        <p:spPr>
          <a:xfrm>
            <a:off x="368300" y="1331183"/>
            <a:ext cx="8466942" cy="4940135"/>
          </a:xfrm>
        </p:spPr>
        <p:txBody>
          <a:bodyPr>
            <a:noAutofit/>
          </a:bodyPr>
          <a:lstStyle/>
          <a:p>
            <a:pPr algn="just"/>
            <a:r>
              <a:rPr lang="es-CO" sz="2200" dirty="0">
                <a:solidFill>
                  <a:schemeClr val="tx1"/>
                </a:solidFill>
                <a:latin typeface="Arial" panose="020B0604020202020204" pitchFamily="34" charset="0"/>
                <a:cs typeface="Arial" panose="020B0604020202020204" pitchFamily="34" charset="0"/>
              </a:rPr>
              <a:t/>
            </a:r>
            <a:br>
              <a:rPr lang="es-CO" sz="2200" dirty="0">
                <a:solidFill>
                  <a:schemeClr val="tx1"/>
                </a:solidFill>
                <a:latin typeface="Arial" panose="020B0604020202020204" pitchFamily="34" charset="0"/>
                <a:cs typeface="Arial" panose="020B0604020202020204" pitchFamily="34" charset="0"/>
              </a:rPr>
            </a:br>
            <a:endParaRPr lang="es-CO" sz="2200" dirty="0">
              <a:solidFill>
                <a:schemeClr val="tx1"/>
              </a:solidFill>
              <a:latin typeface="Arial" panose="020B0604020202020204" pitchFamily="34" charset="0"/>
              <a:cs typeface="Arial" panose="020B0604020202020204" pitchFamily="34" charset="0"/>
            </a:endParaRPr>
          </a:p>
        </p:txBody>
      </p:sp>
      <p:sp>
        <p:nvSpPr>
          <p:cNvPr id="11" name="10 Rectángulo"/>
          <p:cNvSpPr/>
          <p:nvPr/>
        </p:nvSpPr>
        <p:spPr>
          <a:xfrm>
            <a:off x="368300" y="892035"/>
            <a:ext cx="8355217" cy="5755422"/>
          </a:xfrm>
          <a:prstGeom prst="rect">
            <a:avLst/>
          </a:prstGeom>
        </p:spPr>
        <p:txBody>
          <a:bodyPr wrap="square">
            <a:spAutoFit/>
          </a:bodyPr>
          <a:lstStyle/>
          <a:p>
            <a:pPr marL="342900" indent="-342900" algn="just">
              <a:buFont typeface="Arial" panose="020B0604020202020204" pitchFamily="34" charset="0"/>
              <a:buChar char="•"/>
            </a:pPr>
            <a:endParaRPr lang="es-CO" sz="2000" b="1" dirty="0" smtClean="0">
              <a:latin typeface="Arial" panose="020B0604020202020204" pitchFamily="34" charset="0"/>
              <a:cs typeface="Arial" panose="020B0604020202020204" pitchFamily="34" charset="0"/>
            </a:endParaRPr>
          </a:p>
          <a:p>
            <a:pPr algn="just"/>
            <a:r>
              <a:rPr lang="es-CO" sz="2400" b="1" dirty="0" smtClean="0">
                <a:latin typeface="Arial" panose="020B0604020202020204" pitchFamily="34" charset="0"/>
                <a:cs typeface="Arial" panose="020B0604020202020204" pitchFamily="34" charset="0"/>
              </a:rPr>
              <a:t>¿ Cómo se notifican las Resoluciones que resuelven los Recursos de Reconsideración?</a:t>
            </a:r>
          </a:p>
          <a:p>
            <a:pPr algn="just"/>
            <a:endParaRPr lang="es-CO" sz="20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CO" sz="2000" dirty="0">
                <a:latin typeface="Arial" panose="020B0604020202020204" pitchFamily="34" charset="0"/>
                <a:cs typeface="Arial" panose="020B0604020202020204" pitchFamily="34" charset="0"/>
              </a:rPr>
              <a:t>Las providencias que decidan </a:t>
            </a:r>
            <a:r>
              <a:rPr lang="es-CO" sz="2000" b="1" dirty="0">
                <a:solidFill>
                  <a:srgbClr val="FFC000"/>
                </a:solidFill>
                <a:latin typeface="Arial" panose="020B0604020202020204" pitchFamily="34" charset="0"/>
                <a:cs typeface="Arial" panose="020B0604020202020204" pitchFamily="34" charset="0"/>
              </a:rPr>
              <a:t>Recursos se notificarán personalmente en el </a:t>
            </a:r>
            <a:r>
              <a:rPr lang="es-CO" sz="2000" b="1" dirty="0">
                <a:solidFill>
                  <a:schemeClr val="bg1">
                    <a:lumMod val="50000"/>
                  </a:schemeClr>
                </a:solidFill>
                <a:latin typeface="Arial" panose="020B0604020202020204" pitchFamily="34" charset="0"/>
                <a:cs typeface="Arial" panose="020B0604020202020204" pitchFamily="34" charset="0"/>
              </a:rPr>
              <a:t>Centro de Atención al Ciudadano </a:t>
            </a:r>
            <a:r>
              <a:rPr lang="es-CO" sz="2000" b="1" dirty="0">
                <a:solidFill>
                  <a:srgbClr val="FFC000"/>
                </a:solidFill>
                <a:latin typeface="Arial" panose="020B0604020202020204" pitchFamily="34" charset="0"/>
                <a:cs typeface="Arial" panose="020B0604020202020204" pitchFamily="34" charset="0"/>
              </a:rPr>
              <a:t>de la Unidad, </a:t>
            </a:r>
            <a:r>
              <a:rPr lang="es-CO" sz="2000" b="1" dirty="0">
                <a:solidFill>
                  <a:schemeClr val="bg1">
                    <a:lumMod val="50000"/>
                  </a:schemeClr>
                </a:solidFill>
                <a:latin typeface="Arial" panose="020B0604020202020204" pitchFamily="34" charset="0"/>
                <a:cs typeface="Arial" panose="020B0604020202020204" pitchFamily="34" charset="0"/>
              </a:rPr>
              <a:t>Calle 19 No. 68A-18 en </a:t>
            </a:r>
            <a:r>
              <a:rPr lang="es-CO" sz="2000" b="1" dirty="0" smtClean="0">
                <a:solidFill>
                  <a:schemeClr val="bg1">
                    <a:lumMod val="50000"/>
                  </a:schemeClr>
                </a:solidFill>
                <a:latin typeface="Arial" panose="020B0604020202020204" pitchFamily="34" charset="0"/>
                <a:cs typeface="Arial" panose="020B0604020202020204" pitchFamily="34" charset="0"/>
              </a:rPr>
              <a:t>Bogotá.</a:t>
            </a:r>
            <a:r>
              <a:rPr lang="es-CO" sz="2000" dirty="0" smtClean="0">
                <a:latin typeface="Arial" panose="020B0604020202020204" pitchFamily="34" charset="0"/>
                <a:cs typeface="Arial" panose="020B0604020202020204" pitchFamily="34" charset="0"/>
              </a:rPr>
              <a:t> </a:t>
            </a:r>
          </a:p>
          <a:p>
            <a:pPr marL="342900" indent="-342900" algn="just">
              <a:buFont typeface="Arial" panose="020B0604020202020204" pitchFamily="34" charset="0"/>
              <a:buChar char="•"/>
            </a:pPr>
            <a:endParaRPr lang="es-CO" sz="1200" dirty="0">
              <a:latin typeface="Arial" panose="020B0604020202020204" pitchFamily="34" charset="0"/>
              <a:cs typeface="Arial" panose="020B0604020202020204" pitchFamily="34" charset="0"/>
            </a:endParaRPr>
          </a:p>
          <a:p>
            <a:pPr algn="just"/>
            <a:r>
              <a:rPr lang="es-CO" sz="2000" dirty="0" smtClean="0">
                <a:latin typeface="Arial" panose="020B0604020202020204" pitchFamily="34" charset="0"/>
                <a:cs typeface="Arial" panose="020B0604020202020204" pitchFamily="34" charset="0"/>
              </a:rPr>
              <a:t>	Para ello se citará al </a:t>
            </a:r>
            <a:r>
              <a:rPr lang="es-CO" sz="2000" dirty="0">
                <a:latin typeface="Arial" panose="020B0604020202020204" pitchFamily="34" charset="0"/>
                <a:cs typeface="Arial" panose="020B0604020202020204" pitchFamily="34" charset="0"/>
              </a:rPr>
              <a:t>aportante para que </a:t>
            </a:r>
            <a:r>
              <a:rPr lang="es-CO" sz="2000" dirty="0" smtClean="0">
                <a:latin typeface="Arial" panose="020B0604020202020204" pitchFamily="34" charset="0"/>
                <a:cs typeface="Arial" panose="020B0604020202020204" pitchFamily="34" charset="0"/>
              </a:rPr>
              <a:t>se notifique 	dentro </a:t>
            </a:r>
            <a:r>
              <a:rPr lang="es-CO" sz="2000" dirty="0">
                <a:latin typeface="Arial" panose="020B0604020202020204" pitchFamily="34" charset="0"/>
                <a:cs typeface="Arial" panose="020B0604020202020204" pitchFamily="34" charset="0"/>
              </a:rPr>
              <a:t>de </a:t>
            </a:r>
            <a:r>
              <a:rPr lang="es-CO" sz="2000" dirty="0" smtClean="0">
                <a:latin typeface="Arial" panose="020B0604020202020204" pitchFamily="34" charset="0"/>
                <a:cs typeface="Arial" panose="020B0604020202020204" pitchFamily="34" charset="0"/>
              </a:rPr>
              <a:t>	los </a:t>
            </a:r>
            <a:r>
              <a:rPr lang="es-CO" sz="2000" dirty="0">
                <a:latin typeface="Arial" panose="020B0604020202020204" pitchFamily="34" charset="0"/>
                <a:cs typeface="Arial" panose="020B0604020202020204" pitchFamily="34" charset="0"/>
              </a:rPr>
              <a:t>diez (10) días  siguientes, contados a partir de la fecha de </a:t>
            </a:r>
            <a:r>
              <a:rPr lang="es-CO" sz="2000" dirty="0" smtClean="0">
                <a:latin typeface="Arial" panose="020B0604020202020204" pitchFamily="34" charset="0"/>
                <a:cs typeface="Arial" panose="020B0604020202020204" pitchFamily="34" charset="0"/>
              </a:rPr>
              <a:t>	introducción </a:t>
            </a:r>
            <a:r>
              <a:rPr lang="es-CO" sz="2000" dirty="0">
                <a:latin typeface="Arial" panose="020B0604020202020204" pitchFamily="34" charset="0"/>
                <a:cs typeface="Arial" panose="020B0604020202020204" pitchFamily="34" charset="0"/>
              </a:rPr>
              <a:t>al correo del aviso de citación</a:t>
            </a:r>
            <a:r>
              <a:rPr lang="es-CO" sz="2000" dirty="0" smtClean="0">
                <a:latin typeface="Arial" panose="020B0604020202020204" pitchFamily="34" charset="0"/>
                <a:cs typeface="Arial" panose="020B0604020202020204" pitchFamily="34" charset="0"/>
              </a:rPr>
              <a:t>. Entregándole un 	ejemplar de la notificación.</a:t>
            </a:r>
            <a:endParaRPr lang="es-CO" sz="20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endParaRPr lang="es-CO" sz="20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CO" sz="2000" b="1" dirty="0" smtClean="0">
                <a:solidFill>
                  <a:srgbClr val="FFC000"/>
                </a:solidFill>
                <a:latin typeface="Arial" panose="020B0604020202020204" pitchFamily="34" charset="0"/>
                <a:cs typeface="Arial" panose="020B0604020202020204" pitchFamily="34" charset="0"/>
              </a:rPr>
              <a:t>Si </a:t>
            </a:r>
            <a:r>
              <a:rPr lang="es-CO" sz="2000" b="1" dirty="0">
                <a:solidFill>
                  <a:srgbClr val="FFC000"/>
                </a:solidFill>
                <a:latin typeface="Arial" panose="020B0604020202020204" pitchFamily="34" charset="0"/>
                <a:cs typeface="Arial" panose="020B0604020202020204" pitchFamily="34" charset="0"/>
              </a:rPr>
              <a:t>el aportante no se notifica</a:t>
            </a:r>
            <a:r>
              <a:rPr lang="es-CO" sz="2000" dirty="0">
                <a:latin typeface="Arial" panose="020B0604020202020204" pitchFamily="34" charset="0"/>
                <a:cs typeface="Arial" panose="020B0604020202020204" pitchFamily="34" charset="0"/>
              </a:rPr>
              <a:t> personalmente de la actuación administrativa se realizará la </a:t>
            </a:r>
            <a:r>
              <a:rPr lang="es-CO" sz="2000" b="1" dirty="0">
                <a:solidFill>
                  <a:srgbClr val="FFC000"/>
                </a:solidFill>
                <a:latin typeface="Arial" panose="020B0604020202020204" pitchFamily="34" charset="0"/>
                <a:cs typeface="Arial" panose="020B0604020202020204" pitchFamily="34" charset="0"/>
              </a:rPr>
              <a:t>notificación por edicto</a:t>
            </a:r>
            <a:r>
              <a:rPr lang="es-CO" sz="2000" dirty="0">
                <a:latin typeface="Arial" panose="020B0604020202020204" pitchFamily="34" charset="0"/>
                <a:cs typeface="Arial" panose="020B0604020202020204" pitchFamily="34" charset="0"/>
              </a:rPr>
              <a:t>, que se fijará en un lugar visible al público, </a:t>
            </a:r>
            <a:r>
              <a:rPr lang="es-CO" sz="2000" b="1" dirty="0">
                <a:solidFill>
                  <a:schemeClr val="bg1">
                    <a:lumMod val="50000"/>
                  </a:schemeClr>
                </a:solidFill>
                <a:latin typeface="Arial" panose="020B0604020202020204" pitchFamily="34" charset="0"/>
                <a:cs typeface="Arial" panose="020B0604020202020204" pitchFamily="34" charset="0"/>
              </a:rPr>
              <a:t>Centro de  tención al Ciudadano de la Unidad, durante diez (10) días, </a:t>
            </a:r>
            <a:r>
              <a:rPr lang="es-CO" sz="2000" dirty="0">
                <a:latin typeface="Arial" panose="020B0604020202020204" pitchFamily="34" charset="0"/>
                <a:cs typeface="Arial" panose="020B0604020202020204" pitchFamily="34" charset="0"/>
              </a:rPr>
              <a:t>dicho edicto contiene la parte resolutiva del respectivo acto administrativo.</a:t>
            </a:r>
          </a:p>
        </p:txBody>
      </p:sp>
      <p:cxnSp>
        <p:nvCxnSpPr>
          <p:cNvPr id="10" name="Conector recto de flecha 20"/>
          <p:cNvCxnSpPr/>
          <p:nvPr/>
        </p:nvCxnSpPr>
        <p:spPr>
          <a:xfrm flipV="1">
            <a:off x="450376" y="698047"/>
            <a:ext cx="8229600" cy="17167"/>
          </a:xfrm>
          <a:prstGeom prst="straightConnector1">
            <a:avLst/>
          </a:prstGeom>
          <a:ln>
            <a:solidFill>
              <a:schemeClr val="tx1">
                <a:lumMod val="85000"/>
                <a:lumOff val="1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12" name="Marcador de contenido 2"/>
          <p:cNvSpPr txBox="1">
            <a:spLocks/>
          </p:cNvSpPr>
          <p:nvPr/>
        </p:nvSpPr>
        <p:spPr>
          <a:xfrm>
            <a:off x="1480457" y="336141"/>
            <a:ext cx="7308701" cy="396240"/>
          </a:xfrm>
          <a:prstGeom prst="rect">
            <a:avLst/>
          </a:prstGeom>
        </p:spPr>
        <p:txBody>
          <a:bodyPr vert="horz" lIns="91440" tIns="45720" rIns="91440" bIns="45720" rtlCol="0">
            <a:noAutofit/>
          </a:bodyPr>
          <a:lstStyle>
            <a:lvl1pPr indent="0">
              <a:spcBef>
                <a:spcPct val="20000"/>
              </a:spcBef>
              <a:buFont typeface="Arial"/>
              <a:buNone/>
              <a:defRPr sz="2400">
                <a:solidFill>
                  <a:schemeClr val="tx1">
                    <a:lumMod val="85000"/>
                    <a:lumOff val="15000"/>
                  </a:schemeClr>
                </a:solidFill>
                <a:latin typeface="Helvetica Neue Light"/>
                <a:cs typeface="Helvetica Neue Light"/>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s-ES" sz="2000" dirty="0" smtClean="0">
                <a:solidFill>
                  <a:prstClr val="black">
                    <a:lumMod val="85000"/>
                    <a:lumOff val="15000"/>
                  </a:prstClr>
                </a:solidFill>
                <a:latin typeface="Helvetica Neue "/>
              </a:rPr>
              <a:t>NOTIFICACIÓN DE LAS ACTUACIONES</a:t>
            </a:r>
            <a:endParaRPr lang="es-ES" sz="2000" dirty="0">
              <a:solidFill>
                <a:prstClr val="black">
                  <a:lumMod val="85000"/>
                  <a:lumOff val="15000"/>
                </a:prstClr>
              </a:solidFill>
              <a:latin typeface="Helvetica Neue "/>
            </a:endParaRPr>
          </a:p>
        </p:txBody>
      </p:sp>
      <p:sp>
        <p:nvSpPr>
          <p:cNvPr id="13" name="Elipse 9"/>
          <p:cNvSpPr/>
          <p:nvPr/>
        </p:nvSpPr>
        <p:spPr>
          <a:xfrm>
            <a:off x="967180" y="528480"/>
            <a:ext cx="325120" cy="339134"/>
          </a:xfrm>
          <a:prstGeom prst="ellipse">
            <a:avLst/>
          </a:prstGeom>
          <a:solidFill>
            <a:srgbClr val="FFC000"/>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s-ES" dirty="0">
              <a:solidFill>
                <a:prstClr val="white"/>
              </a:solidFill>
            </a:endParaRPr>
          </a:p>
        </p:txBody>
      </p:sp>
    </p:spTree>
    <p:extLst>
      <p:ext uri="{BB962C8B-B14F-4D97-AF65-F5344CB8AC3E}">
        <p14:creationId xmlns:p14="http://schemas.microsoft.com/office/powerpoint/2010/main" val="104158219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normAutofit/>
          </a:bodyPr>
          <a:lstStyle/>
          <a:p>
            <a:r>
              <a:rPr lang="es-CO" sz="2400" dirty="0">
                <a:effectLst/>
                <a:latin typeface="Arial" panose="020B0604020202020204" pitchFamily="34" charset="0"/>
                <a:cs typeface="Arial" panose="020B0604020202020204" pitchFamily="34" charset="0"/>
              </a:rPr>
              <a:t/>
            </a:r>
            <a:br>
              <a:rPr lang="es-CO" sz="2400" dirty="0">
                <a:effectLst/>
                <a:latin typeface="Arial" panose="020B0604020202020204" pitchFamily="34" charset="0"/>
                <a:cs typeface="Arial" panose="020B0604020202020204" pitchFamily="34" charset="0"/>
              </a:rPr>
            </a:br>
            <a:endParaRPr lang="es-CO" sz="2400" b="0" dirty="0">
              <a:effectLst/>
              <a:latin typeface="Arial" panose="020B0604020202020204" pitchFamily="34" charset="0"/>
              <a:cs typeface="Arial" panose="020B0604020202020204" pitchFamily="34" charset="0"/>
            </a:endParaRPr>
          </a:p>
        </p:txBody>
      </p:sp>
      <p:sp>
        <p:nvSpPr>
          <p:cNvPr id="2" name="1 Subtítulo"/>
          <p:cNvSpPr>
            <a:spLocks noGrp="1"/>
          </p:cNvSpPr>
          <p:nvPr>
            <p:ph type="subTitle" idx="1"/>
          </p:nvPr>
        </p:nvSpPr>
        <p:spPr>
          <a:xfrm>
            <a:off x="368300" y="1635983"/>
            <a:ext cx="8466942" cy="4940135"/>
          </a:xfrm>
        </p:spPr>
        <p:txBody>
          <a:bodyPr>
            <a:noAutofit/>
          </a:bodyPr>
          <a:lstStyle/>
          <a:p>
            <a:pPr algn="just"/>
            <a:r>
              <a:rPr lang="es-CO" sz="2200" dirty="0">
                <a:solidFill>
                  <a:schemeClr val="tx1"/>
                </a:solidFill>
                <a:latin typeface="Arial" panose="020B0604020202020204" pitchFamily="34" charset="0"/>
                <a:cs typeface="Arial" panose="020B0604020202020204" pitchFamily="34" charset="0"/>
              </a:rPr>
              <a:t/>
            </a:r>
            <a:br>
              <a:rPr lang="es-CO" sz="2200" dirty="0">
                <a:solidFill>
                  <a:schemeClr val="tx1"/>
                </a:solidFill>
                <a:latin typeface="Arial" panose="020B0604020202020204" pitchFamily="34" charset="0"/>
                <a:cs typeface="Arial" panose="020B0604020202020204" pitchFamily="34" charset="0"/>
              </a:rPr>
            </a:br>
            <a:endParaRPr lang="es-CO" sz="2200" dirty="0">
              <a:solidFill>
                <a:schemeClr val="tx1"/>
              </a:solidFill>
              <a:latin typeface="Arial" panose="020B0604020202020204" pitchFamily="34" charset="0"/>
              <a:cs typeface="Arial" panose="020B0604020202020204" pitchFamily="34" charset="0"/>
            </a:endParaRPr>
          </a:p>
        </p:txBody>
      </p:sp>
      <p:sp>
        <p:nvSpPr>
          <p:cNvPr id="11" name="10 Rectángulo"/>
          <p:cNvSpPr/>
          <p:nvPr/>
        </p:nvSpPr>
        <p:spPr>
          <a:xfrm>
            <a:off x="450376" y="1153626"/>
            <a:ext cx="8338782" cy="4893647"/>
          </a:xfrm>
          <a:prstGeom prst="rect">
            <a:avLst/>
          </a:prstGeom>
        </p:spPr>
        <p:txBody>
          <a:bodyPr wrap="square">
            <a:spAutoFit/>
          </a:bodyPr>
          <a:lstStyle/>
          <a:p>
            <a:pPr algn="just"/>
            <a:r>
              <a:rPr lang="es-CO" sz="2400" b="1" dirty="0" smtClean="0">
                <a:latin typeface="Arial" panose="020B0604020202020204" pitchFamily="34" charset="0"/>
                <a:cs typeface="Arial" panose="020B0604020202020204" pitchFamily="34" charset="0"/>
              </a:rPr>
              <a:t>¿ Qué se requiere para surtir la notificación de las actuaciones administrativas por correo electrónico?</a:t>
            </a:r>
          </a:p>
          <a:p>
            <a:pPr algn="just"/>
            <a:endParaRPr lang="es-CO" sz="24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v"/>
            </a:pPr>
            <a:r>
              <a:rPr lang="es-CO" sz="2400" b="1" dirty="0" smtClean="0">
                <a:solidFill>
                  <a:srgbClr val="FFC000"/>
                </a:solidFill>
                <a:latin typeface="Arial" panose="020B0604020202020204" pitchFamily="34" charset="0"/>
                <a:cs typeface="Arial" panose="020B0604020202020204" pitchFamily="34" charset="0"/>
              </a:rPr>
              <a:t>Aceptación por parte del aportante </a:t>
            </a:r>
            <a:r>
              <a:rPr lang="es-CO" sz="2400" dirty="0" smtClean="0">
                <a:latin typeface="Arial" panose="020B0604020202020204" pitchFamily="34" charset="0"/>
                <a:cs typeface="Arial" panose="020B0604020202020204" pitchFamily="34" charset="0"/>
              </a:rPr>
              <a:t>de esta forma de notificación.</a:t>
            </a:r>
          </a:p>
          <a:p>
            <a:pPr marL="342900" indent="-342900" algn="just">
              <a:buFont typeface="Wingdings" panose="05000000000000000000" pitchFamily="2" charset="2"/>
              <a:buChar char="v"/>
            </a:pPr>
            <a:endParaRPr lang="es-CO" sz="24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v"/>
            </a:pPr>
            <a:r>
              <a:rPr lang="es-CO" sz="2400" dirty="0" smtClean="0">
                <a:latin typeface="Arial" panose="020B0604020202020204" pitchFamily="34" charset="0"/>
                <a:cs typeface="Arial" panose="020B0604020202020204" pitchFamily="34" charset="0"/>
              </a:rPr>
              <a:t>Durante el desarrollo de la actuación el </a:t>
            </a:r>
            <a:r>
              <a:rPr lang="es-CO" sz="2400" b="1" dirty="0" smtClean="0">
                <a:solidFill>
                  <a:srgbClr val="FFC000"/>
                </a:solidFill>
                <a:latin typeface="Arial" panose="020B0604020202020204" pitchFamily="34" charset="0"/>
                <a:cs typeface="Arial" panose="020B0604020202020204" pitchFamily="34" charset="0"/>
              </a:rPr>
              <a:t>aportante podrá solicitar que las notificaciones </a:t>
            </a:r>
            <a:r>
              <a:rPr lang="es-CO" sz="2400" dirty="0" smtClean="0">
                <a:latin typeface="Arial" panose="020B0604020202020204" pitchFamily="34" charset="0"/>
                <a:cs typeface="Arial" panose="020B0604020202020204" pitchFamily="34" charset="0"/>
              </a:rPr>
              <a:t>se realicen por los </a:t>
            </a:r>
            <a:r>
              <a:rPr lang="es-CO" sz="2400" b="1" dirty="0" smtClean="0">
                <a:latin typeface="Arial" panose="020B0604020202020204" pitchFamily="34" charset="0"/>
                <a:cs typeface="Arial" panose="020B0604020202020204" pitchFamily="34" charset="0"/>
              </a:rPr>
              <a:t>otros medios </a:t>
            </a:r>
            <a:r>
              <a:rPr lang="es-CO" sz="2400" dirty="0" smtClean="0">
                <a:latin typeface="Arial" panose="020B0604020202020204" pitchFamily="34" charset="0"/>
                <a:cs typeface="Arial" panose="020B0604020202020204" pitchFamily="34" charset="0"/>
              </a:rPr>
              <a:t>previstos en la Ley. </a:t>
            </a:r>
          </a:p>
          <a:p>
            <a:pPr marL="342900" indent="-342900" algn="just">
              <a:buFont typeface="Wingdings" panose="05000000000000000000" pitchFamily="2" charset="2"/>
              <a:buChar char="v"/>
            </a:pPr>
            <a:endParaRPr lang="es-CO" sz="2400" dirty="0" smtClean="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v"/>
            </a:pPr>
            <a:r>
              <a:rPr lang="es-CO" sz="2400" b="1" dirty="0" smtClean="0">
                <a:solidFill>
                  <a:srgbClr val="FFC000"/>
                </a:solidFill>
                <a:latin typeface="Arial" panose="020B0604020202020204" pitchFamily="34" charset="0"/>
                <a:cs typeface="Arial" panose="020B0604020202020204" pitchFamily="34" charset="0"/>
              </a:rPr>
              <a:t>Quedará surtida a partir de la fecha y hora </a:t>
            </a:r>
            <a:r>
              <a:rPr lang="es-CO" sz="2400" dirty="0" smtClean="0">
                <a:latin typeface="Arial" panose="020B0604020202020204" pitchFamily="34" charset="0"/>
                <a:cs typeface="Arial" panose="020B0604020202020204" pitchFamily="34" charset="0"/>
              </a:rPr>
              <a:t>en el que el aportante </a:t>
            </a:r>
            <a:r>
              <a:rPr lang="es-CO" sz="2400" b="1" dirty="0" smtClean="0">
                <a:latin typeface="Arial" panose="020B0604020202020204" pitchFamily="34" charset="0"/>
                <a:cs typeface="Arial" panose="020B0604020202020204" pitchFamily="34" charset="0"/>
              </a:rPr>
              <a:t>acceda al acto administrativo</a:t>
            </a:r>
            <a:r>
              <a:rPr lang="es-CO" sz="2400" dirty="0" smtClean="0">
                <a:latin typeface="Arial" panose="020B0604020202020204" pitchFamily="34" charset="0"/>
                <a:cs typeface="Arial" panose="020B0604020202020204" pitchFamily="34" charset="0"/>
              </a:rPr>
              <a:t>, la cual será certificada por la administración. </a:t>
            </a:r>
          </a:p>
        </p:txBody>
      </p:sp>
      <p:cxnSp>
        <p:nvCxnSpPr>
          <p:cNvPr id="10" name="Conector recto de flecha 20"/>
          <p:cNvCxnSpPr/>
          <p:nvPr/>
        </p:nvCxnSpPr>
        <p:spPr>
          <a:xfrm flipV="1">
            <a:off x="450376" y="698047"/>
            <a:ext cx="8229600" cy="17167"/>
          </a:xfrm>
          <a:prstGeom prst="straightConnector1">
            <a:avLst/>
          </a:prstGeom>
          <a:ln>
            <a:solidFill>
              <a:schemeClr val="tx1">
                <a:lumMod val="85000"/>
                <a:lumOff val="1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12" name="Marcador de contenido 2"/>
          <p:cNvSpPr txBox="1">
            <a:spLocks/>
          </p:cNvSpPr>
          <p:nvPr/>
        </p:nvSpPr>
        <p:spPr>
          <a:xfrm>
            <a:off x="1480457" y="336141"/>
            <a:ext cx="7308701" cy="396240"/>
          </a:xfrm>
          <a:prstGeom prst="rect">
            <a:avLst/>
          </a:prstGeom>
        </p:spPr>
        <p:txBody>
          <a:bodyPr vert="horz" lIns="91440" tIns="45720" rIns="91440" bIns="45720" rtlCol="0">
            <a:noAutofit/>
          </a:bodyPr>
          <a:lstStyle>
            <a:lvl1pPr indent="0">
              <a:spcBef>
                <a:spcPct val="20000"/>
              </a:spcBef>
              <a:buFont typeface="Arial"/>
              <a:buNone/>
              <a:defRPr sz="2400">
                <a:solidFill>
                  <a:schemeClr val="tx1">
                    <a:lumMod val="85000"/>
                    <a:lumOff val="15000"/>
                  </a:schemeClr>
                </a:solidFill>
                <a:latin typeface="Helvetica Neue Light"/>
                <a:cs typeface="Helvetica Neue Light"/>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s-ES" sz="2000" dirty="0" smtClean="0">
                <a:solidFill>
                  <a:prstClr val="black">
                    <a:lumMod val="85000"/>
                    <a:lumOff val="15000"/>
                  </a:prstClr>
                </a:solidFill>
                <a:latin typeface="Helvetica Neue "/>
              </a:rPr>
              <a:t>NOTIFICACIÓN DE LAS ACTUACIONES</a:t>
            </a:r>
            <a:endParaRPr lang="es-ES" sz="2000" dirty="0">
              <a:solidFill>
                <a:prstClr val="black">
                  <a:lumMod val="85000"/>
                  <a:lumOff val="15000"/>
                </a:prstClr>
              </a:solidFill>
              <a:latin typeface="Helvetica Neue "/>
            </a:endParaRPr>
          </a:p>
        </p:txBody>
      </p:sp>
      <p:sp>
        <p:nvSpPr>
          <p:cNvPr id="13" name="Elipse 9"/>
          <p:cNvSpPr/>
          <p:nvPr/>
        </p:nvSpPr>
        <p:spPr>
          <a:xfrm>
            <a:off x="967180" y="528480"/>
            <a:ext cx="325120" cy="339134"/>
          </a:xfrm>
          <a:prstGeom prst="ellipse">
            <a:avLst/>
          </a:prstGeom>
          <a:solidFill>
            <a:srgbClr val="FFC000"/>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s-ES" dirty="0">
              <a:solidFill>
                <a:prstClr val="white"/>
              </a:solidFill>
            </a:endParaRPr>
          </a:p>
        </p:txBody>
      </p:sp>
    </p:spTree>
    <p:extLst>
      <p:ext uri="{BB962C8B-B14F-4D97-AF65-F5344CB8AC3E}">
        <p14:creationId xmlns:p14="http://schemas.microsoft.com/office/powerpoint/2010/main" val="23266708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300130" y="1343443"/>
            <a:ext cx="4018280" cy="619756"/>
          </a:xfrm>
        </p:spPr>
        <p:txBody>
          <a:bodyPr>
            <a:noAutofit/>
          </a:bodyPr>
          <a:lstStyle/>
          <a:p>
            <a:pPr marL="0" indent="0">
              <a:buNone/>
            </a:pPr>
            <a:r>
              <a:rPr lang="es-ES" sz="4100" dirty="0">
                <a:solidFill>
                  <a:schemeClr val="tx1">
                    <a:lumMod val="95000"/>
                    <a:lumOff val="5000"/>
                  </a:schemeClr>
                </a:solidFill>
                <a:latin typeface="Helvetica Neue Light"/>
                <a:cs typeface="Helvetica Neue Light"/>
              </a:rPr>
              <a:t>S</a:t>
            </a:r>
            <a:r>
              <a:rPr lang="es-ES" sz="4100" dirty="0" smtClean="0">
                <a:solidFill>
                  <a:schemeClr val="tx1">
                    <a:lumMod val="95000"/>
                    <a:lumOff val="5000"/>
                  </a:schemeClr>
                </a:solidFill>
                <a:latin typeface="Helvetica Neue Light"/>
                <a:cs typeface="Helvetica Neue Light"/>
              </a:rPr>
              <a:t>ector Hacienda</a:t>
            </a:r>
            <a:endParaRPr lang="es-ES" sz="4100" dirty="0">
              <a:solidFill>
                <a:schemeClr val="tx1">
                  <a:lumMod val="95000"/>
                  <a:lumOff val="5000"/>
                </a:schemeClr>
              </a:solidFill>
              <a:latin typeface="Helvetica Neue Light"/>
              <a:cs typeface="Helvetica Neue Light"/>
            </a:endParaRPr>
          </a:p>
        </p:txBody>
      </p:sp>
      <p:pic>
        <p:nvPicPr>
          <p:cNvPr id="4" name="Picture 2" descr="C:\Users\pacero\Documents\UGPP\Identidad Visual Corporativa\logosimbolo-slogancurvas.png"/>
          <p:cNvPicPr>
            <a:picLocks noChangeAspect="1" noChangeArrowheads="1"/>
          </p:cNvPicPr>
          <p:nvPr/>
        </p:nvPicPr>
        <p:blipFill rotWithShape="1">
          <a:blip r:embed="rId3">
            <a:extLst>
              <a:ext uri="{28A0092B-C50C-407E-A947-70E740481C1C}">
                <a14:useLocalDpi xmlns:a14="http://schemas.microsoft.com/office/drawing/2010/main" val="0"/>
              </a:ext>
            </a:extLst>
          </a:blip>
          <a:srcRect t="10813" b="13698"/>
          <a:stretch/>
        </p:blipFill>
        <p:spPr bwMode="auto">
          <a:xfrm>
            <a:off x="4514581" y="5307938"/>
            <a:ext cx="1168400" cy="48007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Conector recto 4"/>
          <p:cNvCxnSpPr/>
          <p:nvPr/>
        </p:nvCxnSpPr>
        <p:spPr>
          <a:xfrm>
            <a:off x="1054100" y="3353345"/>
            <a:ext cx="4805680" cy="0"/>
          </a:xfrm>
          <a:prstGeom prst="line">
            <a:avLst/>
          </a:prstGeom>
          <a:ln>
            <a:solidFill>
              <a:srgbClr val="262626"/>
            </a:solidFill>
          </a:ln>
          <a:effectLst/>
        </p:spPr>
        <p:style>
          <a:lnRef idx="2">
            <a:schemeClr val="accent1"/>
          </a:lnRef>
          <a:fillRef idx="0">
            <a:schemeClr val="accent1"/>
          </a:fillRef>
          <a:effectRef idx="1">
            <a:schemeClr val="accent1"/>
          </a:effectRef>
          <a:fontRef idx="minor">
            <a:schemeClr val="tx1"/>
          </a:fontRef>
        </p:style>
      </p:cxnSp>
      <p:sp>
        <p:nvSpPr>
          <p:cNvPr id="2" name="Elipse 1"/>
          <p:cNvSpPr/>
          <p:nvPr/>
        </p:nvSpPr>
        <p:spPr>
          <a:xfrm>
            <a:off x="1795780" y="3698785"/>
            <a:ext cx="386080" cy="386080"/>
          </a:xfrm>
          <a:prstGeom prst="ellipse">
            <a:avLst/>
          </a:prstGeom>
          <a:solidFill>
            <a:schemeClr val="tx1">
              <a:lumMod val="95000"/>
              <a:lumOff val="5000"/>
            </a:schemeClr>
          </a:solidFill>
          <a:ln>
            <a:solidFill>
              <a:srgbClr val="26262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solidFill>
                <a:prstClr val="black">
                  <a:lumMod val="95000"/>
                  <a:lumOff val="5000"/>
                </a:prstClr>
              </a:solidFill>
            </a:endParaRPr>
          </a:p>
        </p:txBody>
      </p:sp>
      <p:sp>
        <p:nvSpPr>
          <p:cNvPr id="6" name="Elipse 5"/>
          <p:cNvSpPr/>
          <p:nvPr/>
        </p:nvSpPr>
        <p:spPr>
          <a:xfrm>
            <a:off x="2578100" y="3698785"/>
            <a:ext cx="386080" cy="386080"/>
          </a:xfrm>
          <a:prstGeom prst="ellipse">
            <a:avLst/>
          </a:prstGeom>
          <a:solidFill>
            <a:schemeClr val="tx1">
              <a:lumMod val="95000"/>
              <a:lumOff val="5000"/>
            </a:schemeClr>
          </a:solidFill>
          <a:ln>
            <a:solidFill>
              <a:srgbClr val="26262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solidFill>
                <a:prstClr val="white"/>
              </a:solidFill>
            </a:endParaRPr>
          </a:p>
        </p:txBody>
      </p:sp>
      <p:sp>
        <p:nvSpPr>
          <p:cNvPr id="7" name="Elipse 6"/>
          <p:cNvSpPr/>
          <p:nvPr/>
        </p:nvSpPr>
        <p:spPr>
          <a:xfrm>
            <a:off x="3360420" y="3698785"/>
            <a:ext cx="386080" cy="386080"/>
          </a:xfrm>
          <a:prstGeom prst="ellipse">
            <a:avLst/>
          </a:prstGeom>
          <a:solidFill>
            <a:schemeClr val="tx1">
              <a:lumMod val="95000"/>
              <a:lumOff val="5000"/>
            </a:schemeClr>
          </a:solidFill>
          <a:ln>
            <a:solidFill>
              <a:srgbClr val="26262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solidFill>
                <a:prstClr val="white"/>
              </a:solidFill>
            </a:endParaRPr>
          </a:p>
        </p:txBody>
      </p:sp>
      <p:sp>
        <p:nvSpPr>
          <p:cNvPr id="8" name="Elipse 7"/>
          <p:cNvSpPr/>
          <p:nvPr/>
        </p:nvSpPr>
        <p:spPr>
          <a:xfrm>
            <a:off x="4132580" y="3698785"/>
            <a:ext cx="386080" cy="386080"/>
          </a:xfrm>
          <a:prstGeom prst="ellipse">
            <a:avLst/>
          </a:prstGeom>
          <a:solidFill>
            <a:schemeClr val="tx1">
              <a:lumMod val="95000"/>
              <a:lumOff val="5000"/>
            </a:schemeClr>
          </a:solidFill>
          <a:ln>
            <a:solidFill>
              <a:srgbClr val="26262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solidFill>
                <a:prstClr val="white"/>
              </a:solidFill>
            </a:endParaRPr>
          </a:p>
        </p:txBody>
      </p:sp>
      <p:cxnSp>
        <p:nvCxnSpPr>
          <p:cNvPr id="9" name="Conector recto 8"/>
          <p:cNvCxnSpPr/>
          <p:nvPr/>
        </p:nvCxnSpPr>
        <p:spPr>
          <a:xfrm>
            <a:off x="1988820" y="3353345"/>
            <a:ext cx="0" cy="34544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 name="Conector recto 12"/>
          <p:cNvCxnSpPr/>
          <p:nvPr/>
        </p:nvCxnSpPr>
        <p:spPr>
          <a:xfrm>
            <a:off x="4315460" y="3363505"/>
            <a:ext cx="0" cy="34544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Conector recto 13"/>
          <p:cNvCxnSpPr/>
          <p:nvPr/>
        </p:nvCxnSpPr>
        <p:spPr>
          <a:xfrm>
            <a:off x="3543300" y="3353345"/>
            <a:ext cx="0" cy="34544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 name="Conector recto 14"/>
          <p:cNvCxnSpPr/>
          <p:nvPr/>
        </p:nvCxnSpPr>
        <p:spPr>
          <a:xfrm>
            <a:off x="2771140" y="3353345"/>
            <a:ext cx="0" cy="34544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 name="Elipse 15"/>
          <p:cNvSpPr/>
          <p:nvPr/>
        </p:nvSpPr>
        <p:spPr>
          <a:xfrm>
            <a:off x="4894580" y="4745265"/>
            <a:ext cx="386080" cy="386080"/>
          </a:xfrm>
          <a:prstGeom prst="ellipse">
            <a:avLst/>
          </a:prstGeom>
          <a:solidFill>
            <a:schemeClr val="tx1">
              <a:lumMod val="95000"/>
              <a:lumOff val="5000"/>
            </a:schemeClr>
          </a:solidFill>
          <a:ln>
            <a:solidFill>
              <a:srgbClr val="26262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solidFill>
                <a:prstClr val="white"/>
              </a:solidFill>
            </a:endParaRPr>
          </a:p>
        </p:txBody>
      </p:sp>
      <p:sp>
        <p:nvSpPr>
          <p:cNvPr id="17" name="Elipse 16"/>
          <p:cNvSpPr/>
          <p:nvPr/>
        </p:nvSpPr>
        <p:spPr>
          <a:xfrm>
            <a:off x="5666740" y="3688625"/>
            <a:ext cx="386080" cy="386080"/>
          </a:xfrm>
          <a:prstGeom prst="ellipse">
            <a:avLst/>
          </a:prstGeom>
          <a:solidFill>
            <a:schemeClr val="tx1">
              <a:lumMod val="95000"/>
              <a:lumOff val="5000"/>
            </a:schemeClr>
          </a:solidFill>
          <a:ln>
            <a:solidFill>
              <a:srgbClr val="26262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solidFill>
                <a:prstClr val="white"/>
              </a:solidFill>
            </a:endParaRPr>
          </a:p>
        </p:txBody>
      </p:sp>
      <p:cxnSp>
        <p:nvCxnSpPr>
          <p:cNvPr id="21" name="Conector recto 20"/>
          <p:cNvCxnSpPr>
            <a:endCxn id="16" idx="0"/>
          </p:cNvCxnSpPr>
          <p:nvPr/>
        </p:nvCxnSpPr>
        <p:spPr>
          <a:xfrm>
            <a:off x="5087620" y="3363505"/>
            <a:ext cx="0" cy="138176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7" name="Marcador de contenido 2"/>
          <p:cNvSpPr txBox="1">
            <a:spLocks/>
          </p:cNvSpPr>
          <p:nvPr/>
        </p:nvSpPr>
        <p:spPr>
          <a:xfrm>
            <a:off x="944880" y="874309"/>
            <a:ext cx="3949701" cy="61975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s-ES" sz="2650" dirty="0" smtClean="0">
                <a:solidFill>
                  <a:prstClr val="black">
                    <a:lumMod val="95000"/>
                    <a:lumOff val="5000"/>
                  </a:prstClr>
                </a:solidFill>
                <a:latin typeface="Helvetica Neue Light"/>
                <a:cs typeface="Helvetica Neue Light"/>
              </a:rPr>
              <a:t>Es una entidad adscrita al  </a:t>
            </a:r>
            <a:endParaRPr lang="es-ES" sz="2650" dirty="0">
              <a:solidFill>
                <a:prstClr val="black">
                  <a:lumMod val="95000"/>
                  <a:lumOff val="5000"/>
                </a:prstClr>
              </a:solidFill>
              <a:latin typeface="Helvetica Neue Light"/>
              <a:cs typeface="Helvetica Neue Light"/>
            </a:endParaRPr>
          </a:p>
        </p:txBody>
      </p:sp>
      <p:cxnSp>
        <p:nvCxnSpPr>
          <p:cNvPr id="28" name="Conector recto 27"/>
          <p:cNvCxnSpPr/>
          <p:nvPr/>
        </p:nvCxnSpPr>
        <p:spPr>
          <a:xfrm>
            <a:off x="5859780" y="3343185"/>
            <a:ext cx="0" cy="34544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1" name="Marcador de contenido 2"/>
          <p:cNvSpPr txBox="1">
            <a:spLocks/>
          </p:cNvSpPr>
          <p:nvPr/>
        </p:nvSpPr>
        <p:spPr>
          <a:xfrm>
            <a:off x="942340" y="2703109"/>
            <a:ext cx="4018280" cy="61975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s-ES" sz="4000" b="1" dirty="0" smtClean="0">
                <a:solidFill>
                  <a:prstClr val="black">
                    <a:lumMod val="95000"/>
                    <a:lumOff val="5000"/>
                  </a:prstClr>
                </a:solidFill>
                <a:latin typeface="Helvetica Neue"/>
                <a:cs typeface="Helvetica Neue"/>
              </a:rPr>
              <a:t>MHCP</a:t>
            </a:r>
            <a:endParaRPr lang="es-ES" sz="4000" b="1" dirty="0">
              <a:solidFill>
                <a:prstClr val="black">
                  <a:lumMod val="95000"/>
                  <a:lumOff val="5000"/>
                </a:prstClr>
              </a:solidFill>
              <a:latin typeface="Helvetica Neue"/>
              <a:cs typeface="Helvetica Neue"/>
            </a:endParaRPr>
          </a:p>
        </p:txBody>
      </p:sp>
    </p:spTree>
    <p:extLst>
      <p:ext uri="{BB962C8B-B14F-4D97-AF65-F5344CB8AC3E}">
        <p14:creationId xmlns:p14="http://schemas.microsoft.com/office/powerpoint/2010/main" val="3558592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normAutofit/>
          </a:bodyPr>
          <a:lstStyle/>
          <a:p>
            <a:r>
              <a:rPr lang="es-CO" sz="2400" dirty="0">
                <a:effectLst/>
                <a:latin typeface="Arial" panose="020B0604020202020204" pitchFamily="34" charset="0"/>
                <a:cs typeface="Arial" panose="020B0604020202020204" pitchFamily="34" charset="0"/>
              </a:rPr>
              <a:t/>
            </a:r>
            <a:br>
              <a:rPr lang="es-CO" sz="2400" dirty="0">
                <a:effectLst/>
                <a:latin typeface="Arial" panose="020B0604020202020204" pitchFamily="34" charset="0"/>
                <a:cs typeface="Arial" panose="020B0604020202020204" pitchFamily="34" charset="0"/>
              </a:rPr>
            </a:br>
            <a:endParaRPr lang="es-CO" sz="2400" b="0" dirty="0">
              <a:effectLst/>
              <a:latin typeface="Arial" panose="020B0604020202020204" pitchFamily="34" charset="0"/>
              <a:cs typeface="Arial" panose="020B0604020202020204" pitchFamily="34" charset="0"/>
            </a:endParaRPr>
          </a:p>
        </p:txBody>
      </p:sp>
      <p:sp>
        <p:nvSpPr>
          <p:cNvPr id="2" name="1 Subtítulo"/>
          <p:cNvSpPr>
            <a:spLocks noGrp="1"/>
          </p:cNvSpPr>
          <p:nvPr>
            <p:ph type="subTitle" idx="1"/>
          </p:nvPr>
        </p:nvSpPr>
        <p:spPr>
          <a:xfrm>
            <a:off x="368300" y="1635983"/>
            <a:ext cx="8466942" cy="4940135"/>
          </a:xfrm>
        </p:spPr>
        <p:txBody>
          <a:bodyPr>
            <a:noAutofit/>
          </a:bodyPr>
          <a:lstStyle/>
          <a:p>
            <a:pPr algn="just"/>
            <a:r>
              <a:rPr lang="es-CO" sz="2200" dirty="0">
                <a:solidFill>
                  <a:schemeClr val="tx1"/>
                </a:solidFill>
                <a:latin typeface="Arial" panose="020B0604020202020204" pitchFamily="34" charset="0"/>
                <a:cs typeface="Arial" panose="020B0604020202020204" pitchFamily="34" charset="0"/>
              </a:rPr>
              <a:t/>
            </a:r>
            <a:br>
              <a:rPr lang="es-CO" sz="2200" dirty="0">
                <a:solidFill>
                  <a:schemeClr val="tx1"/>
                </a:solidFill>
                <a:latin typeface="Arial" panose="020B0604020202020204" pitchFamily="34" charset="0"/>
                <a:cs typeface="Arial" panose="020B0604020202020204" pitchFamily="34" charset="0"/>
              </a:rPr>
            </a:br>
            <a:endParaRPr lang="es-CO" sz="2200" dirty="0">
              <a:solidFill>
                <a:schemeClr val="tx1"/>
              </a:solidFill>
              <a:latin typeface="Arial" panose="020B0604020202020204" pitchFamily="34" charset="0"/>
              <a:cs typeface="Arial" panose="020B0604020202020204" pitchFamily="34" charset="0"/>
            </a:endParaRPr>
          </a:p>
        </p:txBody>
      </p:sp>
      <p:cxnSp>
        <p:nvCxnSpPr>
          <p:cNvPr id="10" name="Conector recto de flecha 20"/>
          <p:cNvCxnSpPr/>
          <p:nvPr/>
        </p:nvCxnSpPr>
        <p:spPr>
          <a:xfrm flipV="1">
            <a:off x="450376" y="698047"/>
            <a:ext cx="8229600" cy="17167"/>
          </a:xfrm>
          <a:prstGeom prst="straightConnector1">
            <a:avLst/>
          </a:prstGeom>
          <a:ln>
            <a:solidFill>
              <a:schemeClr val="tx1">
                <a:lumMod val="85000"/>
                <a:lumOff val="1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12" name="Marcador de contenido 2"/>
          <p:cNvSpPr txBox="1">
            <a:spLocks/>
          </p:cNvSpPr>
          <p:nvPr/>
        </p:nvSpPr>
        <p:spPr>
          <a:xfrm>
            <a:off x="1480457" y="336141"/>
            <a:ext cx="7308701" cy="396240"/>
          </a:xfrm>
          <a:prstGeom prst="rect">
            <a:avLst/>
          </a:prstGeom>
        </p:spPr>
        <p:txBody>
          <a:bodyPr vert="horz" lIns="91440" tIns="45720" rIns="91440" bIns="45720" rtlCol="0">
            <a:noAutofit/>
          </a:bodyPr>
          <a:lstStyle>
            <a:lvl1pPr indent="0">
              <a:spcBef>
                <a:spcPct val="20000"/>
              </a:spcBef>
              <a:buFont typeface="Arial"/>
              <a:buNone/>
              <a:defRPr sz="2400">
                <a:solidFill>
                  <a:schemeClr val="tx1">
                    <a:lumMod val="85000"/>
                    <a:lumOff val="15000"/>
                  </a:schemeClr>
                </a:solidFill>
                <a:latin typeface="Helvetica Neue Light"/>
                <a:cs typeface="Helvetica Neue Light"/>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s-ES" sz="2000" dirty="0" smtClean="0">
                <a:solidFill>
                  <a:prstClr val="black">
                    <a:lumMod val="85000"/>
                    <a:lumOff val="15000"/>
                  </a:prstClr>
                </a:solidFill>
                <a:latin typeface="Helvetica Neue "/>
              </a:rPr>
              <a:t>NOTIFICACIÓN DE LAS ACTUACIONES</a:t>
            </a:r>
            <a:endParaRPr lang="es-ES" sz="2000" dirty="0">
              <a:solidFill>
                <a:prstClr val="black">
                  <a:lumMod val="85000"/>
                  <a:lumOff val="15000"/>
                </a:prstClr>
              </a:solidFill>
              <a:latin typeface="Helvetica Neue "/>
            </a:endParaRPr>
          </a:p>
        </p:txBody>
      </p:sp>
      <p:sp>
        <p:nvSpPr>
          <p:cNvPr id="13" name="Elipse 9"/>
          <p:cNvSpPr/>
          <p:nvPr/>
        </p:nvSpPr>
        <p:spPr>
          <a:xfrm>
            <a:off x="967180" y="528480"/>
            <a:ext cx="325120" cy="339134"/>
          </a:xfrm>
          <a:prstGeom prst="ellipse">
            <a:avLst/>
          </a:prstGeom>
          <a:solidFill>
            <a:srgbClr val="FFC000"/>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s-ES" dirty="0">
              <a:solidFill>
                <a:prstClr val="white"/>
              </a:solidFill>
            </a:endParaRPr>
          </a:p>
        </p:txBody>
      </p:sp>
      <p:pic>
        <p:nvPicPr>
          <p:cNvPr id="8"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1906" t="25583" r="35529" b="9661"/>
          <a:stretch/>
        </p:blipFill>
        <p:spPr bwMode="auto">
          <a:xfrm>
            <a:off x="539565" y="1559280"/>
            <a:ext cx="8140411" cy="4737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CuadroTexto"/>
          <p:cNvSpPr txBox="1"/>
          <p:nvPr/>
        </p:nvSpPr>
        <p:spPr>
          <a:xfrm>
            <a:off x="583106" y="1099838"/>
            <a:ext cx="7918635" cy="40011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s-CO" sz="2000" b="1" dirty="0" smtClean="0">
                <a:latin typeface="Arial" panose="020B0604020202020204" pitchFamily="34" charset="0"/>
                <a:cs typeface="Arial" panose="020B0604020202020204" pitchFamily="34" charset="0"/>
              </a:rPr>
              <a:t>Formato para autorización de notificación electrónica</a:t>
            </a:r>
            <a:endParaRPr lang="es-CO"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104396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4 CuadroTexto"/>
          <p:cNvSpPr txBox="1"/>
          <p:nvPr/>
        </p:nvSpPr>
        <p:spPr>
          <a:xfrm>
            <a:off x="496571" y="1069469"/>
            <a:ext cx="8342627" cy="5355312"/>
          </a:xfrm>
          <a:prstGeom prst="rect">
            <a:avLst/>
          </a:prstGeom>
          <a:noFill/>
        </p:spPr>
        <p:txBody>
          <a:bodyPr wrap="square" rtlCol="0">
            <a:spAutoFit/>
          </a:bodyPr>
          <a:lstStyle/>
          <a:p>
            <a:pPr marL="457200" indent="-457200" algn="just">
              <a:buClr>
                <a:schemeClr val="bg1">
                  <a:lumMod val="85000"/>
                </a:schemeClr>
              </a:buClr>
              <a:buSzPct val="150000"/>
              <a:buFont typeface="+mj-lt"/>
              <a:buAutoNum type="arabicPeriod"/>
            </a:pPr>
            <a:r>
              <a:rPr lang="es-CO" b="1" dirty="0" smtClean="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rPr>
              <a:t>Aspectos Relevantes de la Unidad</a:t>
            </a:r>
          </a:p>
          <a:p>
            <a:pPr marL="457200" indent="-457200" algn="just">
              <a:buClr>
                <a:schemeClr val="bg1">
                  <a:lumMod val="85000"/>
                </a:schemeClr>
              </a:buClr>
              <a:buSzPct val="150000"/>
              <a:buFont typeface="+mj-lt"/>
              <a:buAutoNum type="arabicPeriod"/>
            </a:pPr>
            <a:endParaRPr lang="es-CO" b="1" dirty="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endParaRPr>
          </a:p>
          <a:p>
            <a:pPr marL="457200" indent="-457200" algn="just">
              <a:buClr>
                <a:schemeClr val="bg1">
                  <a:lumMod val="85000"/>
                </a:schemeClr>
              </a:buClr>
              <a:buSzPct val="150000"/>
              <a:buFont typeface="+mj-lt"/>
              <a:buAutoNum type="arabicPeriod"/>
            </a:pPr>
            <a:r>
              <a:rPr lang="es-CO" b="1" dirty="0" smtClean="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rPr>
              <a:t>Facultades </a:t>
            </a:r>
            <a:r>
              <a:rPr lang="es-CO" b="1" dirty="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rPr>
              <a:t>y Competencias Legales</a:t>
            </a:r>
          </a:p>
          <a:p>
            <a:pPr marL="457200" indent="-457200" algn="just">
              <a:buClr>
                <a:schemeClr val="bg1">
                  <a:lumMod val="85000"/>
                </a:schemeClr>
              </a:buClr>
              <a:buSzPct val="150000"/>
              <a:buFont typeface="+mj-lt"/>
              <a:buAutoNum type="arabicPeriod"/>
            </a:pPr>
            <a:endParaRPr lang="es-CO" b="1" dirty="0" smtClean="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endParaRPr>
          </a:p>
          <a:p>
            <a:pPr marL="457200" indent="-457200" algn="just">
              <a:buClr>
                <a:schemeClr val="bg1">
                  <a:lumMod val="85000"/>
                </a:schemeClr>
              </a:buClr>
              <a:buSzPct val="150000"/>
              <a:buFont typeface="+mj-lt"/>
              <a:buAutoNum type="arabicPeriod"/>
            </a:pPr>
            <a:r>
              <a:rPr lang="es-CO" b="1" dirty="0" smtClean="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rPr>
              <a:t>Proceso de Determinación y discusión</a:t>
            </a:r>
          </a:p>
          <a:p>
            <a:pPr marL="457200" indent="-457200" algn="just">
              <a:buClr>
                <a:schemeClr val="bg1">
                  <a:lumMod val="85000"/>
                </a:schemeClr>
              </a:buClr>
              <a:buSzPct val="150000"/>
              <a:buFont typeface="+mj-lt"/>
              <a:buAutoNum type="arabicPeriod"/>
            </a:pPr>
            <a:endParaRPr lang="es-CO" b="1" dirty="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endParaRPr>
          </a:p>
          <a:p>
            <a:pPr marL="457200" indent="-457200" algn="just">
              <a:buClr>
                <a:schemeClr val="bg1">
                  <a:lumMod val="85000"/>
                </a:schemeClr>
              </a:buClr>
              <a:buSzPct val="150000"/>
              <a:buFont typeface="+mj-lt"/>
              <a:buAutoNum type="arabicPeriod"/>
            </a:pPr>
            <a:r>
              <a:rPr lang="es-CO" b="1" dirty="0" smtClean="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rPr>
              <a:t>Proceso Sancionatorio</a:t>
            </a:r>
          </a:p>
          <a:p>
            <a:pPr marL="457200" indent="-457200" algn="just">
              <a:buClr>
                <a:schemeClr val="bg1">
                  <a:lumMod val="85000"/>
                </a:schemeClr>
              </a:buClr>
              <a:buSzPct val="150000"/>
              <a:buFont typeface="+mj-lt"/>
              <a:buAutoNum type="arabicPeriod"/>
            </a:pPr>
            <a:endParaRPr lang="es-CO" b="1" dirty="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endParaRPr>
          </a:p>
          <a:p>
            <a:pPr marL="457200" indent="-457200" algn="just">
              <a:buClr>
                <a:schemeClr val="bg1">
                  <a:lumMod val="85000"/>
                </a:schemeClr>
              </a:buClr>
              <a:buSzPct val="150000"/>
              <a:buFont typeface="+mj-lt"/>
              <a:buAutoNum type="arabicPeriod"/>
            </a:pPr>
            <a:r>
              <a:rPr lang="es-CO" b="1" dirty="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rPr>
              <a:t>Notificaciones de las Actuaciones</a:t>
            </a:r>
          </a:p>
          <a:p>
            <a:pPr marL="457200" indent="-457200" algn="just">
              <a:buClr>
                <a:schemeClr val="accent3">
                  <a:lumMod val="50000"/>
                </a:schemeClr>
              </a:buClr>
              <a:buSzPct val="150000"/>
              <a:buFont typeface="+mj-lt"/>
              <a:buAutoNum type="arabicPeriod"/>
            </a:pPr>
            <a:endParaRPr lang="es-CO" b="1" dirty="0" smtClean="0">
              <a:effectLst>
                <a:outerShdw blurRad="38100" dist="38100" dir="2700000" algn="tl">
                  <a:srgbClr val="000000">
                    <a:alpha val="43137"/>
                  </a:srgbClr>
                </a:outerShdw>
              </a:effectLst>
              <a:latin typeface="Arial" pitchFamily="34" charset="0"/>
              <a:cs typeface="Arial" pitchFamily="34" charset="0"/>
            </a:endParaRPr>
          </a:p>
          <a:p>
            <a:pPr marL="457200" indent="-457200" algn="just">
              <a:buClr>
                <a:schemeClr val="accent3">
                  <a:lumMod val="50000"/>
                </a:schemeClr>
              </a:buClr>
              <a:buSzPct val="150000"/>
              <a:buFont typeface="+mj-lt"/>
              <a:buAutoNum type="arabicPeriod"/>
            </a:pPr>
            <a:r>
              <a:rPr lang="es-CO" b="1" dirty="0" smtClean="0">
                <a:effectLst>
                  <a:outerShdw blurRad="38100" dist="38100" dir="2700000" algn="tl">
                    <a:srgbClr val="000000">
                      <a:alpha val="43137"/>
                    </a:srgbClr>
                  </a:outerShdw>
                </a:effectLst>
                <a:latin typeface="Arial" pitchFamily="34" charset="0"/>
                <a:cs typeface="Arial" pitchFamily="34" charset="0"/>
              </a:rPr>
              <a:t>Proceso de Cobro</a:t>
            </a:r>
          </a:p>
          <a:p>
            <a:pPr marL="457200" indent="-457200" algn="just">
              <a:buClr>
                <a:schemeClr val="accent3">
                  <a:lumMod val="50000"/>
                </a:schemeClr>
              </a:buClr>
              <a:buSzPct val="150000"/>
              <a:buFont typeface="+mj-lt"/>
              <a:buAutoNum type="arabicPeriod"/>
            </a:pPr>
            <a:endParaRPr lang="es-CO" b="1" dirty="0" smtClean="0">
              <a:effectLst>
                <a:outerShdw blurRad="38100" dist="38100" dir="2700000" algn="tl">
                  <a:srgbClr val="000000">
                    <a:alpha val="43137"/>
                  </a:srgbClr>
                </a:outerShdw>
              </a:effectLst>
              <a:latin typeface="Arial" pitchFamily="34" charset="0"/>
              <a:cs typeface="Arial" pitchFamily="34" charset="0"/>
            </a:endParaRPr>
          </a:p>
          <a:p>
            <a:pPr marL="457200" indent="-457200" algn="just">
              <a:buClr>
                <a:schemeClr val="bg1">
                  <a:lumMod val="85000"/>
                </a:schemeClr>
              </a:buClr>
              <a:buSzPct val="150000"/>
              <a:buFont typeface="+mj-lt"/>
              <a:buAutoNum type="arabicPeriod"/>
            </a:pPr>
            <a:r>
              <a:rPr lang="es-CO" b="1" dirty="0" smtClean="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rPr>
              <a:t>Situaciones detectadas por la Unidad</a:t>
            </a:r>
          </a:p>
          <a:p>
            <a:pPr marL="457200" indent="-457200" algn="just">
              <a:buClr>
                <a:schemeClr val="bg1">
                  <a:lumMod val="85000"/>
                </a:schemeClr>
              </a:buClr>
              <a:buSzPct val="150000"/>
              <a:buFont typeface="+mj-lt"/>
              <a:buAutoNum type="arabicPeriod"/>
            </a:pPr>
            <a:endParaRPr lang="es-CO" b="1" dirty="0" smtClean="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endParaRPr>
          </a:p>
          <a:p>
            <a:pPr marL="457200" indent="-457200" algn="just">
              <a:buClr>
                <a:schemeClr val="bg1">
                  <a:lumMod val="85000"/>
                </a:schemeClr>
              </a:buClr>
              <a:buSzPct val="150000"/>
              <a:buFont typeface="+mj-lt"/>
              <a:buAutoNum type="arabicPeriod"/>
            </a:pPr>
            <a:r>
              <a:rPr lang="es-CO" b="1" dirty="0" smtClean="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rPr>
              <a:t>Beneficios de cumplir con el pago de aportes</a:t>
            </a:r>
          </a:p>
          <a:p>
            <a:pPr marL="457200" indent="-457200" algn="just">
              <a:buClr>
                <a:schemeClr val="bg1">
                  <a:lumMod val="85000"/>
                </a:schemeClr>
              </a:buClr>
              <a:buSzPct val="150000"/>
              <a:buFont typeface="+mj-lt"/>
              <a:buAutoNum type="arabicPeriod"/>
            </a:pPr>
            <a:endParaRPr lang="es-CO" b="1" dirty="0" smtClean="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endParaRPr>
          </a:p>
          <a:p>
            <a:pPr marL="457200" indent="-457200" algn="just">
              <a:buClr>
                <a:schemeClr val="bg1">
                  <a:lumMod val="85000"/>
                </a:schemeClr>
              </a:buClr>
              <a:buSzPct val="150000"/>
              <a:buFont typeface="+mj-lt"/>
              <a:buAutoNum type="arabicPeriod"/>
            </a:pPr>
            <a:r>
              <a:rPr lang="es-CO" b="1" dirty="0" smtClean="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rPr>
              <a:t>Canales de Atención Integral al Ciudadano </a:t>
            </a:r>
          </a:p>
          <a:p>
            <a:pPr marL="457200" indent="-457200" algn="just">
              <a:buClr>
                <a:schemeClr val="bg1">
                  <a:lumMod val="85000"/>
                </a:schemeClr>
              </a:buClr>
              <a:buSzPct val="150000"/>
              <a:buFont typeface="+mj-lt"/>
              <a:buAutoNum type="arabicPeriod"/>
            </a:pPr>
            <a:endParaRPr lang="es-CO" b="1" dirty="0" smtClean="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endParaRPr>
          </a:p>
          <a:p>
            <a:pPr marL="457200" indent="-457200" algn="just">
              <a:buClr>
                <a:schemeClr val="bg1">
                  <a:lumMod val="85000"/>
                </a:schemeClr>
              </a:buClr>
              <a:buSzPct val="150000"/>
              <a:buFont typeface="+mj-lt"/>
              <a:buAutoNum type="arabicPeriod"/>
            </a:pPr>
            <a:r>
              <a:rPr lang="es-CO" b="1" dirty="0" smtClean="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rPr>
              <a:t>Sesión de Preguntas y Respuestas </a:t>
            </a:r>
          </a:p>
        </p:txBody>
      </p:sp>
      <p:sp>
        <p:nvSpPr>
          <p:cNvPr id="31" name="Title 1"/>
          <p:cNvSpPr txBox="1">
            <a:spLocks/>
          </p:cNvSpPr>
          <p:nvPr/>
        </p:nvSpPr>
        <p:spPr>
          <a:xfrm>
            <a:off x="128712" y="0"/>
            <a:ext cx="7128792" cy="836712"/>
          </a:xfrm>
          <a:prstGeom prst="rect">
            <a:avLst/>
          </a:prstGeom>
        </p:spPr>
        <p:txBody>
          <a:bodyPr vert="horz" lIns="91440" tIns="45720" rIns="91440" bIns="45720" rtlCol="0" anchor="ctr">
            <a:normAutofit/>
          </a:bodyPr>
          <a:lstStyle>
            <a:lvl1pPr>
              <a:spcBef>
                <a:spcPct val="0"/>
              </a:spcBef>
              <a:buNone/>
              <a:defRPr sz="2800" b="1">
                <a:solidFill>
                  <a:srgbClr val="4F6228"/>
                </a:solidFill>
                <a:effectLst/>
                <a:latin typeface="Arial Narrow" pitchFamily="34" charset="0"/>
                <a:ea typeface="+mj-ea"/>
                <a:cs typeface="+mj-cs"/>
              </a:defRPr>
            </a:lvl1pPr>
          </a:lstStyle>
          <a:p>
            <a:r>
              <a:rPr lang="es-CO" sz="3200" dirty="0" smtClean="0">
                <a:effectLst>
                  <a:outerShdw blurRad="38100" dist="38100" dir="2700000" algn="tl">
                    <a:srgbClr val="000000">
                      <a:alpha val="43137"/>
                    </a:srgbClr>
                  </a:outerShdw>
                </a:effectLst>
              </a:rPr>
              <a:t>Agenda Primera Jornada de Capacitación</a:t>
            </a:r>
          </a:p>
        </p:txBody>
      </p:sp>
    </p:spTree>
    <p:extLst>
      <p:ext uri="{BB962C8B-B14F-4D97-AF65-F5344CB8AC3E}">
        <p14:creationId xmlns:p14="http://schemas.microsoft.com/office/powerpoint/2010/main" val="370658515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8001"/>
          </a:xfrm>
          <a:prstGeom prst="rect">
            <a:avLst/>
          </a:prstGeom>
        </p:spPr>
      </p:pic>
      <p:sp>
        <p:nvSpPr>
          <p:cNvPr id="4" name="Título 2"/>
          <p:cNvSpPr txBox="1">
            <a:spLocks/>
          </p:cNvSpPr>
          <p:nvPr/>
        </p:nvSpPr>
        <p:spPr>
          <a:xfrm>
            <a:off x="1141482" y="3908378"/>
            <a:ext cx="7704856" cy="2533650"/>
          </a:xfrm>
          <a:prstGeom prst="rect">
            <a:avLst/>
          </a:prstGeom>
        </p:spPr>
        <p:txBody>
          <a:bodyPr vert="horz" lIns="91440" tIns="45720" rIns="91440" bIns="45720" rtlCol="0" anchor="b">
            <a:noAutofit/>
          </a:bodyPr>
          <a:lstStyle>
            <a:lvl1pPr algn="l" defTabSz="457200" rtl="0" eaLnBrk="1" latinLnBrk="0" hangingPunct="1">
              <a:spcBef>
                <a:spcPct val="0"/>
              </a:spcBef>
              <a:buNone/>
              <a:defRPr sz="3000" b="0" i="0" kern="1200">
                <a:solidFill>
                  <a:schemeClr val="bg1"/>
                </a:solidFill>
                <a:latin typeface="Helvetica Neue"/>
                <a:ea typeface="+mj-ea"/>
                <a:cs typeface="Helvetica Neue"/>
              </a:defRPr>
            </a:lvl1pPr>
          </a:lstStyle>
          <a:p>
            <a:pPr algn="r"/>
            <a:r>
              <a:rPr lang="es-CO" sz="4800" b="1" dirty="0" smtClean="0">
                <a:solidFill>
                  <a:schemeClr val="accent6">
                    <a:lumMod val="75000"/>
                  </a:schemeClr>
                </a:solidFill>
                <a:effectLst>
                  <a:outerShdw blurRad="38100" dist="38100" dir="2700000" algn="tl">
                    <a:srgbClr val="000000">
                      <a:alpha val="43137"/>
                    </a:srgbClr>
                  </a:outerShdw>
                </a:effectLst>
              </a:rPr>
              <a:t>Proceso de Cobro</a:t>
            </a:r>
            <a:endParaRPr lang="es-CO" sz="4800" b="1" dirty="0">
              <a:solidFill>
                <a:schemeClr val="accent6">
                  <a:lumMod val="75000"/>
                </a:schemeClr>
              </a:solidFill>
              <a:effectLst>
                <a:outerShdw blurRad="38100" dist="38100" dir="2700000" algn="tl">
                  <a:srgbClr val="000000">
                    <a:alpha val="43137"/>
                  </a:srgbClr>
                </a:outerShdw>
              </a:effectLst>
            </a:endParaRPr>
          </a:p>
        </p:txBody>
      </p:sp>
      <p:sp>
        <p:nvSpPr>
          <p:cNvPr id="3" name="Título 2"/>
          <p:cNvSpPr txBox="1">
            <a:spLocks/>
          </p:cNvSpPr>
          <p:nvPr/>
        </p:nvSpPr>
        <p:spPr>
          <a:xfrm>
            <a:off x="418281" y="299481"/>
            <a:ext cx="2857500" cy="3154338"/>
          </a:xfrm>
          <a:prstGeom prst="rect">
            <a:avLst/>
          </a:prstGeom>
        </p:spPr>
        <p:txBody>
          <a:bodyPr vert="horz" lIns="91440" tIns="45720" rIns="91440" bIns="45720" rtlCol="0" anchor="b">
            <a:noAutofit/>
          </a:bodyPr>
          <a:lstStyle>
            <a:lvl1pPr algn="l" defTabSz="457200" rtl="0" eaLnBrk="1" latinLnBrk="0" hangingPunct="1">
              <a:spcBef>
                <a:spcPct val="0"/>
              </a:spcBef>
              <a:buNone/>
              <a:defRPr sz="3000" b="0" i="0" kern="1200">
                <a:solidFill>
                  <a:schemeClr val="bg1"/>
                </a:solidFill>
                <a:latin typeface="Helvetica Neue"/>
                <a:ea typeface="+mj-ea"/>
                <a:cs typeface="Helvetica Neue"/>
              </a:defRPr>
            </a:lvl1pPr>
          </a:lstStyle>
          <a:p>
            <a:r>
              <a:rPr lang="es-ES_tradnl" sz="23900" b="1" dirty="0" smtClean="0">
                <a:solidFill>
                  <a:schemeClr val="accent6">
                    <a:lumMod val="75000"/>
                  </a:schemeClr>
                </a:solidFill>
                <a:effectLst>
                  <a:outerShdw blurRad="38100" dist="38100" dir="2700000" algn="tl">
                    <a:srgbClr val="000000">
                      <a:alpha val="43137"/>
                    </a:srgbClr>
                  </a:outerShdw>
                </a:effectLst>
              </a:rPr>
              <a:t>6</a:t>
            </a:r>
            <a:endParaRPr lang="es-ES_tradnl" sz="23900" b="1" dirty="0">
              <a:solidFill>
                <a:schemeClr val="accent6">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29643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0"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800" decel="100000"/>
                                        <p:tgtEl>
                                          <p:spTgt spid="4"/>
                                        </p:tgtEl>
                                      </p:cBhvr>
                                    </p:animEffect>
                                    <p:anim calcmode="lin" valueType="num">
                                      <p:cBhvr>
                                        <p:cTn id="14" dur="800" decel="100000" fill="hold"/>
                                        <p:tgtEl>
                                          <p:spTgt spid="4"/>
                                        </p:tgtEl>
                                        <p:attrNameLst>
                                          <p:attrName>style.rotation</p:attrName>
                                        </p:attrNameLst>
                                      </p:cBhvr>
                                      <p:tavLst>
                                        <p:tav tm="0">
                                          <p:val>
                                            <p:fltVal val="-90"/>
                                          </p:val>
                                        </p:tav>
                                        <p:tav tm="100000">
                                          <p:val>
                                            <p:fltVal val="0"/>
                                          </p:val>
                                        </p:tav>
                                      </p:tavLst>
                                    </p:anim>
                                    <p:anim calcmode="lin" valueType="num">
                                      <p:cBhvr>
                                        <p:cTn id="15" dur="800" decel="100000" fill="hold"/>
                                        <p:tgtEl>
                                          <p:spTgt spid="4"/>
                                        </p:tgtEl>
                                        <p:attrNameLst>
                                          <p:attrName>ppt_x</p:attrName>
                                        </p:attrNameLst>
                                      </p:cBhvr>
                                      <p:tavLst>
                                        <p:tav tm="0">
                                          <p:val>
                                            <p:strVal val="#ppt_x+0.4"/>
                                          </p:val>
                                        </p:tav>
                                        <p:tav tm="100000">
                                          <p:val>
                                            <p:strVal val="#ppt_x-0.05"/>
                                          </p:val>
                                        </p:tav>
                                      </p:tavLst>
                                    </p:anim>
                                    <p:anim calcmode="lin" valueType="num">
                                      <p:cBhvr>
                                        <p:cTn id="16" dur="800" decel="100000" fill="hold"/>
                                        <p:tgtEl>
                                          <p:spTgt spid="4"/>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ector recto de flecha 20"/>
          <p:cNvCxnSpPr/>
          <p:nvPr/>
        </p:nvCxnSpPr>
        <p:spPr>
          <a:xfrm flipV="1">
            <a:off x="450376" y="698047"/>
            <a:ext cx="8229600" cy="17167"/>
          </a:xfrm>
          <a:prstGeom prst="straightConnector1">
            <a:avLst/>
          </a:prstGeom>
          <a:ln>
            <a:solidFill>
              <a:schemeClr val="tx1">
                <a:lumMod val="85000"/>
                <a:lumOff val="1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9" name="Marcador de contenido 2"/>
          <p:cNvSpPr txBox="1">
            <a:spLocks/>
          </p:cNvSpPr>
          <p:nvPr/>
        </p:nvSpPr>
        <p:spPr>
          <a:xfrm>
            <a:off x="5238336" y="336141"/>
            <a:ext cx="3073174" cy="396240"/>
          </a:xfrm>
          <a:prstGeom prst="rect">
            <a:avLst/>
          </a:prstGeom>
        </p:spPr>
        <p:txBody>
          <a:bodyPr vert="horz" lIns="91440" tIns="45720" rIns="91440" bIns="45720" rtlCol="0">
            <a:noAutofit/>
          </a:bodyPr>
          <a:lstStyle>
            <a:lvl1pPr indent="0">
              <a:spcBef>
                <a:spcPct val="20000"/>
              </a:spcBef>
              <a:buFont typeface="Arial"/>
              <a:buNone/>
              <a:defRPr sz="2400">
                <a:solidFill>
                  <a:schemeClr val="tx1">
                    <a:lumMod val="85000"/>
                    <a:lumOff val="15000"/>
                  </a:schemeClr>
                </a:solidFill>
                <a:latin typeface="Helvetica Neue Light"/>
                <a:cs typeface="Helvetica Neue Light"/>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s-ES" sz="2000" dirty="0" smtClean="0">
                <a:solidFill>
                  <a:prstClr val="black">
                    <a:lumMod val="85000"/>
                    <a:lumOff val="15000"/>
                  </a:prstClr>
                </a:solidFill>
                <a:latin typeface="Helvetica Neue "/>
              </a:rPr>
              <a:t>COBRO</a:t>
            </a:r>
            <a:endParaRPr lang="es-ES" sz="2000" dirty="0">
              <a:solidFill>
                <a:prstClr val="black">
                  <a:lumMod val="85000"/>
                  <a:lumOff val="15000"/>
                </a:prstClr>
              </a:solidFill>
              <a:latin typeface="Helvetica Neue "/>
            </a:endParaRPr>
          </a:p>
        </p:txBody>
      </p:sp>
      <p:sp>
        <p:nvSpPr>
          <p:cNvPr id="10" name="Elipse 9"/>
          <p:cNvSpPr/>
          <p:nvPr/>
        </p:nvSpPr>
        <p:spPr>
          <a:xfrm>
            <a:off x="4977563" y="528480"/>
            <a:ext cx="325120" cy="339134"/>
          </a:xfrm>
          <a:prstGeom prst="ellipse">
            <a:avLst/>
          </a:prstGeom>
          <a:solidFill>
            <a:schemeClr val="accent6">
              <a:lumMod val="75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s-ES" dirty="0">
              <a:solidFill>
                <a:prstClr val="white"/>
              </a:solidFill>
            </a:endParaRPr>
          </a:p>
        </p:txBody>
      </p:sp>
      <p:sp>
        <p:nvSpPr>
          <p:cNvPr id="7" name="6 CuadroTexto"/>
          <p:cNvSpPr txBox="1"/>
          <p:nvPr/>
        </p:nvSpPr>
        <p:spPr>
          <a:xfrm>
            <a:off x="730589" y="2071865"/>
            <a:ext cx="7560860" cy="224676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CO" sz="2800" dirty="0" smtClean="0">
                <a:latin typeface="Arial" panose="020B0604020202020204" pitchFamily="34" charset="0"/>
                <a:cs typeface="Arial" panose="020B0604020202020204" pitchFamily="34" charset="0"/>
              </a:rPr>
              <a:t>Realizar </a:t>
            </a:r>
            <a:r>
              <a:rPr lang="es-CO" sz="2800" dirty="0">
                <a:latin typeface="Arial" panose="020B0604020202020204" pitchFamily="34" charset="0"/>
                <a:cs typeface="Arial" panose="020B0604020202020204" pitchFamily="34" charset="0"/>
              </a:rPr>
              <a:t>acciones de cobro persuasivo y coactivo que permitan la recuperación de las </a:t>
            </a:r>
            <a:r>
              <a:rPr lang="es-CO" sz="2800" dirty="0" smtClean="0">
                <a:latin typeface="Arial" panose="020B0604020202020204" pitchFamily="34" charset="0"/>
                <a:cs typeface="Arial" panose="020B0604020202020204" pitchFamily="34" charset="0"/>
              </a:rPr>
              <a:t>contribuciones parafiscales </a:t>
            </a:r>
            <a:r>
              <a:rPr lang="es-CO" sz="2800" dirty="0">
                <a:latin typeface="Arial" panose="020B0604020202020204" pitchFamily="34" charset="0"/>
                <a:cs typeface="Arial" panose="020B0604020202020204" pitchFamily="34" charset="0"/>
              </a:rPr>
              <a:t>del Sistema de la Protección Social que son competencia de la </a:t>
            </a:r>
            <a:r>
              <a:rPr lang="es-CO" sz="2800" dirty="0" smtClean="0">
                <a:latin typeface="Arial" panose="020B0604020202020204" pitchFamily="34" charset="0"/>
                <a:cs typeface="Arial" panose="020B0604020202020204" pitchFamily="34" charset="0"/>
              </a:rPr>
              <a:t>Unidad</a:t>
            </a:r>
          </a:p>
        </p:txBody>
      </p:sp>
    </p:spTree>
    <p:extLst>
      <p:ext uri="{BB962C8B-B14F-4D97-AF65-F5344CB8AC3E}">
        <p14:creationId xmlns:p14="http://schemas.microsoft.com/office/powerpoint/2010/main" val="2645486675"/>
      </p:ext>
    </p:extLst>
  </p:cSld>
  <p:clrMapOvr>
    <a:masterClrMapping/>
  </p:clrMapOvr>
  <mc:AlternateContent xmlns:mc="http://schemas.openxmlformats.org/markup-compatibility/2006" xmlns:p14="http://schemas.microsoft.com/office/powerpoint/2010/main">
    <mc:Choice Requires="p14">
      <p:transition spd="slow" p14:dur="1200">
        <p:push/>
      </p:transition>
    </mc:Choice>
    <mc:Fallback xmlns="">
      <p:transition spd="slow">
        <p:push/>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ector recto de flecha 20"/>
          <p:cNvCxnSpPr/>
          <p:nvPr/>
        </p:nvCxnSpPr>
        <p:spPr>
          <a:xfrm flipV="1">
            <a:off x="450376" y="698047"/>
            <a:ext cx="8229600" cy="17167"/>
          </a:xfrm>
          <a:prstGeom prst="straightConnector1">
            <a:avLst/>
          </a:prstGeom>
          <a:ln>
            <a:solidFill>
              <a:schemeClr val="tx1">
                <a:lumMod val="85000"/>
                <a:lumOff val="1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9" name="Marcador de contenido 2"/>
          <p:cNvSpPr txBox="1">
            <a:spLocks/>
          </p:cNvSpPr>
          <p:nvPr/>
        </p:nvSpPr>
        <p:spPr>
          <a:xfrm>
            <a:off x="5238336" y="336141"/>
            <a:ext cx="3073174" cy="396240"/>
          </a:xfrm>
          <a:prstGeom prst="rect">
            <a:avLst/>
          </a:prstGeom>
        </p:spPr>
        <p:txBody>
          <a:bodyPr vert="horz" lIns="91440" tIns="45720" rIns="91440" bIns="45720" rtlCol="0">
            <a:noAutofit/>
          </a:bodyPr>
          <a:lstStyle>
            <a:lvl1pPr indent="0">
              <a:spcBef>
                <a:spcPct val="20000"/>
              </a:spcBef>
              <a:buFont typeface="Arial"/>
              <a:buNone/>
              <a:defRPr sz="2400">
                <a:solidFill>
                  <a:schemeClr val="tx1">
                    <a:lumMod val="85000"/>
                    <a:lumOff val="15000"/>
                  </a:schemeClr>
                </a:solidFill>
                <a:latin typeface="Helvetica Neue Light"/>
                <a:cs typeface="Helvetica Neue Light"/>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s-ES" sz="2000" dirty="0" smtClean="0">
                <a:solidFill>
                  <a:prstClr val="black">
                    <a:lumMod val="85000"/>
                    <a:lumOff val="15000"/>
                  </a:prstClr>
                </a:solidFill>
                <a:latin typeface="Helvetica Neue "/>
              </a:rPr>
              <a:t>COBRO</a:t>
            </a:r>
            <a:endParaRPr lang="es-ES" sz="2000" dirty="0">
              <a:solidFill>
                <a:prstClr val="black">
                  <a:lumMod val="85000"/>
                  <a:lumOff val="15000"/>
                </a:prstClr>
              </a:solidFill>
              <a:latin typeface="Helvetica Neue "/>
            </a:endParaRPr>
          </a:p>
        </p:txBody>
      </p:sp>
      <p:sp>
        <p:nvSpPr>
          <p:cNvPr id="10" name="Elipse 9"/>
          <p:cNvSpPr/>
          <p:nvPr/>
        </p:nvSpPr>
        <p:spPr>
          <a:xfrm>
            <a:off x="4977563" y="528480"/>
            <a:ext cx="325120" cy="339134"/>
          </a:xfrm>
          <a:prstGeom prst="ellipse">
            <a:avLst/>
          </a:prstGeom>
          <a:solidFill>
            <a:schemeClr val="accent6">
              <a:lumMod val="75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s-ES" dirty="0">
              <a:solidFill>
                <a:prstClr val="white"/>
              </a:solidFill>
            </a:endParaRPr>
          </a:p>
        </p:txBody>
      </p:sp>
      <p:sp>
        <p:nvSpPr>
          <p:cNvPr id="8" name="7 CuadroTexto"/>
          <p:cNvSpPr txBox="1"/>
          <p:nvPr/>
        </p:nvSpPr>
        <p:spPr>
          <a:xfrm>
            <a:off x="450376" y="1070365"/>
            <a:ext cx="8229600" cy="5524589"/>
          </a:xfrm>
          <a:prstGeom prst="rect">
            <a:avLst/>
          </a:prstGeom>
          <a:noFill/>
        </p:spPr>
        <p:txBody>
          <a:bodyPr wrap="square" rtlCol="0">
            <a:spAutoFit/>
          </a:bodyPr>
          <a:lstStyle/>
          <a:p>
            <a:pPr algn="just"/>
            <a:r>
              <a:rPr lang="es-CO" sz="2000" dirty="0" smtClean="0">
                <a:latin typeface="Arial" panose="020B0604020202020204" pitchFamily="34" charset="0"/>
                <a:cs typeface="Arial" panose="020B0604020202020204" pitchFamily="34" charset="0"/>
              </a:rPr>
              <a:t>Contempla las siguientes etapas: </a:t>
            </a:r>
          </a:p>
          <a:p>
            <a:pPr algn="just"/>
            <a:endParaRPr lang="es-CO" sz="1100"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CO" b="1" dirty="0" smtClean="0">
                <a:latin typeface="Arial" panose="020B0604020202020204" pitchFamily="34" charset="0"/>
                <a:cs typeface="Arial" panose="020B0604020202020204" pitchFamily="34" charset="0"/>
              </a:rPr>
              <a:t>Cobro persuasivo: </a:t>
            </a:r>
            <a:r>
              <a:rPr lang="es-CO" dirty="0" smtClean="0">
                <a:latin typeface="Arial" panose="020B0604020202020204" pitchFamily="34" charset="0"/>
                <a:cs typeface="Arial" panose="020B0604020202020204" pitchFamily="34" charset="0"/>
              </a:rPr>
              <a:t>Conjunto de acciones orientadas para que los deudores </a:t>
            </a:r>
            <a:r>
              <a:rPr lang="es-CO" b="1" dirty="0" smtClean="0">
                <a:latin typeface="Arial" panose="020B0604020202020204" pitchFamily="34" charset="0"/>
                <a:cs typeface="Arial" panose="020B0604020202020204" pitchFamily="34" charset="0"/>
              </a:rPr>
              <a:t>paguen de manera voluntaria </a:t>
            </a:r>
            <a:r>
              <a:rPr lang="es-CO" dirty="0" smtClean="0">
                <a:latin typeface="Arial" panose="020B0604020202020204" pitchFamily="34" charset="0"/>
                <a:cs typeface="Arial" panose="020B0604020202020204" pitchFamily="34" charset="0"/>
              </a:rPr>
              <a:t>sus obligaciones. </a:t>
            </a:r>
            <a:r>
              <a:rPr lang="es-CO" b="1" dirty="0" smtClean="0">
                <a:latin typeface="Arial" panose="020B0604020202020204" pitchFamily="34" charset="0"/>
                <a:cs typeface="Arial" panose="020B0604020202020204" pitchFamily="34" charset="0"/>
              </a:rPr>
              <a:t>Plazo</a:t>
            </a:r>
            <a:r>
              <a:rPr lang="es-CO" dirty="0" smtClean="0">
                <a:latin typeface="Arial" panose="020B0604020202020204" pitchFamily="34" charset="0"/>
                <a:cs typeface="Arial" panose="020B0604020202020204" pitchFamily="34" charset="0"/>
              </a:rPr>
              <a:t> 90 días calendario a partir de la Primera Acción persuasiva </a:t>
            </a:r>
            <a:r>
              <a:rPr lang="es-CO" sz="1600" i="1" dirty="0" smtClean="0">
                <a:latin typeface="Arial" panose="020B0604020202020204" pitchFamily="34" charset="0"/>
                <a:cs typeface="Arial" panose="020B0604020202020204" pitchFamily="34" charset="0"/>
              </a:rPr>
              <a:t>(que desde realizarse dentro de los 10 días siguientes a la fecha de asignación del expediente) </a:t>
            </a:r>
          </a:p>
          <a:p>
            <a:pPr marL="285750" indent="-285750" algn="just">
              <a:buFont typeface="Arial" panose="020B0604020202020204" pitchFamily="34" charset="0"/>
              <a:buChar char="•"/>
            </a:pPr>
            <a:endParaRPr lang="es-CO" sz="1200" b="1"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s-CO" sz="1200" b="1"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CO" b="1" dirty="0" smtClean="0">
                <a:latin typeface="Arial" panose="020B0604020202020204" pitchFamily="34" charset="0"/>
                <a:cs typeface="Arial" panose="020B0604020202020204" pitchFamily="34" charset="0"/>
              </a:rPr>
              <a:t>Cobro </a:t>
            </a:r>
            <a:r>
              <a:rPr lang="es-CO" b="1" dirty="0">
                <a:latin typeface="Arial" panose="020B0604020202020204" pitchFamily="34" charset="0"/>
                <a:cs typeface="Arial" panose="020B0604020202020204" pitchFamily="34" charset="0"/>
              </a:rPr>
              <a:t>coactivo: </a:t>
            </a:r>
            <a:r>
              <a:rPr lang="es-CO" dirty="0">
                <a:latin typeface="Arial" panose="020B0604020202020204" pitchFamily="34" charset="0"/>
                <a:cs typeface="Arial" panose="020B0604020202020204" pitchFamily="34" charset="0"/>
              </a:rPr>
              <a:t>Es ejercer de forma directa la </a:t>
            </a:r>
            <a:r>
              <a:rPr lang="es-CO" b="1" dirty="0">
                <a:latin typeface="Arial" panose="020B0604020202020204" pitchFamily="34" charset="0"/>
                <a:cs typeface="Arial" panose="020B0604020202020204" pitchFamily="34" charset="0"/>
              </a:rPr>
              <a:t>ejecución de las obligaciones, </a:t>
            </a:r>
            <a:r>
              <a:rPr lang="es-CO" dirty="0">
                <a:latin typeface="Arial" panose="020B0604020202020204" pitchFamily="34" charset="0"/>
                <a:cs typeface="Arial" panose="020B0604020202020204" pitchFamily="34" charset="0"/>
              </a:rPr>
              <a:t>con base </a:t>
            </a:r>
            <a:r>
              <a:rPr lang="es-CO" dirty="0" smtClean="0">
                <a:latin typeface="Arial" panose="020B0604020202020204" pitchFamily="34" charset="0"/>
                <a:cs typeface="Arial" panose="020B0604020202020204" pitchFamily="34" charset="0"/>
              </a:rPr>
              <a:t>en el </a:t>
            </a:r>
            <a:r>
              <a:rPr lang="es-CO" dirty="0">
                <a:latin typeface="Arial" panose="020B0604020202020204" pitchFamily="34" charset="0"/>
                <a:cs typeface="Arial" panose="020B0604020202020204" pitchFamily="34" charset="0"/>
              </a:rPr>
              <a:t>procedimiento de cobro coactivo administrativo</a:t>
            </a:r>
            <a:r>
              <a:rPr lang="es-CO" dirty="0" smtClean="0">
                <a:latin typeface="Arial" panose="020B0604020202020204" pitchFamily="34" charset="0"/>
                <a:cs typeface="Arial" panose="020B0604020202020204" pitchFamily="34" charset="0"/>
              </a:rPr>
              <a:t>. </a:t>
            </a:r>
            <a:endParaRPr lang="es-CO"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s-CO" sz="1200" b="1"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s-CO" b="1"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CO" b="1" dirty="0" smtClean="0">
                <a:latin typeface="Arial" panose="020B0604020202020204" pitchFamily="34" charset="0"/>
                <a:cs typeface="Arial" panose="020B0604020202020204" pitchFamily="34" charset="0"/>
              </a:rPr>
              <a:t>Acuerdos </a:t>
            </a:r>
            <a:r>
              <a:rPr lang="es-CO" b="1" dirty="0">
                <a:latin typeface="Arial" panose="020B0604020202020204" pitchFamily="34" charset="0"/>
                <a:cs typeface="Arial" panose="020B0604020202020204" pitchFamily="34" charset="0"/>
              </a:rPr>
              <a:t>de pago: </a:t>
            </a:r>
            <a:r>
              <a:rPr lang="es-CO" b="1" dirty="0" smtClean="0">
                <a:latin typeface="Arial" panose="020B0604020202020204" pitchFamily="34" charset="0"/>
                <a:cs typeface="Arial" panose="020B0604020202020204" pitchFamily="34" charset="0"/>
              </a:rPr>
              <a:t>F</a:t>
            </a:r>
            <a:r>
              <a:rPr lang="es-CO" dirty="0" smtClean="0">
                <a:latin typeface="Arial" panose="020B0604020202020204" pitchFamily="34" charset="0"/>
                <a:cs typeface="Arial" panose="020B0604020202020204" pitchFamily="34" charset="0"/>
              </a:rPr>
              <a:t>igura </a:t>
            </a:r>
            <a:r>
              <a:rPr lang="es-CO" dirty="0">
                <a:latin typeface="Arial" panose="020B0604020202020204" pitchFamily="34" charset="0"/>
                <a:cs typeface="Arial" panose="020B0604020202020204" pitchFamily="34" charset="0"/>
              </a:rPr>
              <a:t>a través de la cual se concede plazos al deudor </a:t>
            </a:r>
            <a:r>
              <a:rPr lang="es-CO" b="1" dirty="0">
                <a:latin typeface="Arial" panose="020B0604020202020204" pitchFamily="34" charset="0"/>
                <a:cs typeface="Arial" panose="020B0604020202020204" pitchFamily="34" charset="0"/>
              </a:rPr>
              <a:t>para </a:t>
            </a:r>
            <a:r>
              <a:rPr lang="es-CO" b="1" dirty="0" smtClean="0">
                <a:latin typeface="Arial" panose="020B0604020202020204" pitchFamily="34" charset="0"/>
                <a:cs typeface="Arial" panose="020B0604020202020204" pitchFamily="34" charset="0"/>
              </a:rPr>
              <a:t>que pague </a:t>
            </a:r>
            <a:r>
              <a:rPr lang="es-CO" dirty="0">
                <a:latin typeface="Arial" panose="020B0604020202020204" pitchFamily="34" charset="0"/>
                <a:cs typeface="Arial" panose="020B0604020202020204" pitchFamily="34" charset="0"/>
              </a:rPr>
              <a:t>sus obligaciones.</a:t>
            </a:r>
          </a:p>
          <a:p>
            <a:pPr marL="285750" indent="-285750" algn="just">
              <a:buFont typeface="Arial" panose="020B0604020202020204" pitchFamily="34" charset="0"/>
              <a:buChar char="•"/>
            </a:pPr>
            <a:endParaRPr lang="es-CO" b="1"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s-CO" b="1"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CO" b="1" dirty="0" smtClean="0">
                <a:latin typeface="Arial" panose="020B0604020202020204" pitchFamily="34" charset="0"/>
                <a:cs typeface="Arial" panose="020B0604020202020204" pitchFamily="34" charset="0"/>
              </a:rPr>
              <a:t>Procesos </a:t>
            </a:r>
            <a:r>
              <a:rPr lang="es-CO" b="1" dirty="0">
                <a:latin typeface="Arial" panose="020B0604020202020204" pitchFamily="34" charset="0"/>
                <a:cs typeface="Arial" panose="020B0604020202020204" pitchFamily="34" charset="0"/>
              </a:rPr>
              <a:t>concursales: </a:t>
            </a:r>
            <a:r>
              <a:rPr lang="es-CO" dirty="0">
                <a:latin typeface="Arial" panose="020B0604020202020204" pitchFamily="34" charset="0"/>
                <a:cs typeface="Arial" panose="020B0604020202020204" pitchFamily="34" charset="0"/>
              </a:rPr>
              <a:t>Consiste en </a:t>
            </a:r>
            <a:r>
              <a:rPr lang="es-CO" b="1" dirty="0">
                <a:latin typeface="Arial" panose="020B0604020202020204" pitchFamily="34" charset="0"/>
                <a:cs typeface="Arial" panose="020B0604020202020204" pitchFamily="34" charset="0"/>
              </a:rPr>
              <a:t>presentar </a:t>
            </a:r>
            <a:r>
              <a:rPr lang="es-CO" dirty="0">
                <a:latin typeface="Arial" panose="020B0604020202020204" pitchFamily="34" charset="0"/>
                <a:cs typeface="Arial" panose="020B0604020202020204" pitchFamily="34" charset="0"/>
              </a:rPr>
              <a:t>las </a:t>
            </a:r>
            <a:r>
              <a:rPr lang="es-CO" b="1" dirty="0">
                <a:latin typeface="Arial" panose="020B0604020202020204" pitchFamily="34" charset="0"/>
                <a:cs typeface="Arial" panose="020B0604020202020204" pitchFamily="34" charset="0"/>
              </a:rPr>
              <a:t>obligaciones a favor del sistema </a:t>
            </a:r>
            <a:r>
              <a:rPr lang="es-CO" dirty="0">
                <a:latin typeface="Arial" panose="020B0604020202020204" pitchFamily="34" charset="0"/>
                <a:cs typeface="Arial" panose="020B0604020202020204" pitchFamily="34" charset="0"/>
              </a:rPr>
              <a:t>de </a:t>
            </a:r>
            <a:r>
              <a:rPr lang="es-CO" dirty="0" smtClean="0">
                <a:latin typeface="Arial" panose="020B0604020202020204" pitchFamily="34" charset="0"/>
                <a:cs typeface="Arial" panose="020B0604020202020204" pitchFamily="34" charset="0"/>
              </a:rPr>
              <a:t>la protección </a:t>
            </a:r>
            <a:r>
              <a:rPr lang="es-CO" dirty="0">
                <a:latin typeface="Arial" panose="020B0604020202020204" pitchFamily="34" charset="0"/>
                <a:cs typeface="Arial" panose="020B0604020202020204" pitchFamily="34" charset="0"/>
              </a:rPr>
              <a:t>social y de la Unidad en los procesos de reorganización empresarial, concurso </a:t>
            </a:r>
            <a:r>
              <a:rPr lang="es-CO" dirty="0" smtClean="0">
                <a:latin typeface="Arial" panose="020B0604020202020204" pitchFamily="34" charset="0"/>
                <a:cs typeface="Arial" panose="020B0604020202020204" pitchFamily="34" charset="0"/>
              </a:rPr>
              <a:t>de acreedores</a:t>
            </a:r>
            <a:r>
              <a:rPr lang="es-CO" dirty="0">
                <a:latin typeface="Arial" panose="020B0604020202020204" pitchFamily="34" charset="0"/>
                <a:cs typeface="Arial" panose="020B0604020202020204" pitchFamily="34" charset="0"/>
              </a:rPr>
              <a:t>, reestructuración y liquidación de sociedad para que sean reconocidas y pagadas</a:t>
            </a:r>
          </a:p>
        </p:txBody>
      </p:sp>
    </p:spTree>
    <p:extLst>
      <p:ext uri="{BB962C8B-B14F-4D97-AF65-F5344CB8AC3E}">
        <p14:creationId xmlns:p14="http://schemas.microsoft.com/office/powerpoint/2010/main" val="3656941429"/>
      </p:ext>
    </p:extLst>
  </p:cSld>
  <p:clrMapOvr>
    <a:masterClrMapping/>
  </p:clrMapOvr>
  <mc:AlternateContent xmlns:mc="http://schemas.openxmlformats.org/markup-compatibility/2006" xmlns:p14="http://schemas.microsoft.com/office/powerpoint/2010/main">
    <mc:Choice Requires="p14">
      <p:transition spd="slow" p14:dur="1200">
        <p:push/>
      </p:transition>
    </mc:Choice>
    <mc:Fallback xmlns="">
      <p:transition spd="slow">
        <p:push/>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ector recto de flecha 20"/>
          <p:cNvCxnSpPr/>
          <p:nvPr/>
        </p:nvCxnSpPr>
        <p:spPr>
          <a:xfrm flipV="1">
            <a:off x="450376" y="698047"/>
            <a:ext cx="8229600" cy="17167"/>
          </a:xfrm>
          <a:prstGeom prst="straightConnector1">
            <a:avLst/>
          </a:prstGeom>
          <a:ln>
            <a:solidFill>
              <a:schemeClr val="tx1">
                <a:lumMod val="85000"/>
                <a:lumOff val="1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9" name="Marcador de contenido 2"/>
          <p:cNvSpPr txBox="1">
            <a:spLocks/>
          </p:cNvSpPr>
          <p:nvPr/>
        </p:nvSpPr>
        <p:spPr>
          <a:xfrm>
            <a:off x="5238336" y="336141"/>
            <a:ext cx="3073174" cy="396240"/>
          </a:xfrm>
          <a:prstGeom prst="rect">
            <a:avLst/>
          </a:prstGeom>
        </p:spPr>
        <p:txBody>
          <a:bodyPr vert="horz" lIns="91440" tIns="45720" rIns="91440" bIns="45720" rtlCol="0">
            <a:noAutofit/>
          </a:bodyPr>
          <a:lstStyle>
            <a:lvl1pPr indent="0">
              <a:spcBef>
                <a:spcPct val="20000"/>
              </a:spcBef>
              <a:buFont typeface="Arial"/>
              <a:buNone/>
              <a:defRPr sz="2400">
                <a:solidFill>
                  <a:schemeClr val="tx1">
                    <a:lumMod val="85000"/>
                    <a:lumOff val="15000"/>
                  </a:schemeClr>
                </a:solidFill>
                <a:latin typeface="Helvetica Neue Light"/>
                <a:cs typeface="Helvetica Neue Light"/>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s-ES" sz="2000" dirty="0" smtClean="0">
                <a:solidFill>
                  <a:prstClr val="black">
                    <a:lumMod val="85000"/>
                    <a:lumOff val="15000"/>
                  </a:prstClr>
                </a:solidFill>
                <a:latin typeface="Helvetica Neue "/>
              </a:rPr>
              <a:t>COBRO</a:t>
            </a:r>
            <a:endParaRPr lang="es-ES" sz="2000" dirty="0">
              <a:solidFill>
                <a:prstClr val="black">
                  <a:lumMod val="85000"/>
                  <a:lumOff val="15000"/>
                </a:prstClr>
              </a:solidFill>
              <a:latin typeface="Helvetica Neue "/>
            </a:endParaRPr>
          </a:p>
        </p:txBody>
      </p:sp>
      <p:sp>
        <p:nvSpPr>
          <p:cNvPr id="10" name="Elipse 9"/>
          <p:cNvSpPr/>
          <p:nvPr/>
        </p:nvSpPr>
        <p:spPr>
          <a:xfrm>
            <a:off x="4977563" y="528480"/>
            <a:ext cx="325120" cy="339134"/>
          </a:xfrm>
          <a:prstGeom prst="ellipse">
            <a:avLst/>
          </a:prstGeom>
          <a:solidFill>
            <a:schemeClr val="accent6">
              <a:lumMod val="75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s-ES" dirty="0">
              <a:solidFill>
                <a:prstClr val="white"/>
              </a:solidFill>
            </a:endParaRPr>
          </a:p>
        </p:txBody>
      </p:sp>
      <p:sp>
        <p:nvSpPr>
          <p:cNvPr id="7" name="6 CuadroTexto"/>
          <p:cNvSpPr txBox="1"/>
          <p:nvPr/>
        </p:nvSpPr>
        <p:spPr>
          <a:xfrm>
            <a:off x="3206107" y="1001057"/>
            <a:ext cx="2926554" cy="646331"/>
          </a:xfrm>
          <a:prstGeom prst="rect">
            <a:avLst/>
          </a:prstGeom>
          <a:solidFill>
            <a:schemeClr val="accent3">
              <a:lumMod val="20000"/>
              <a:lumOff val="80000"/>
            </a:schemeClr>
          </a:solidFill>
        </p:spPr>
        <p:txBody>
          <a:bodyPr wrap="square" rtlCol="0">
            <a:spAutoFit/>
          </a:bodyPr>
          <a:lstStyle/>
          <a:p>
            <a:pPr algn="ctr"/>
            <a:r>
              <a:rPr lang="es-CO" b="1" dirty="0" smtClean="0">
                <a:solidFill>
                  <a:prstClr val="black"/>
                </a:solidFill>
                <a:latin typeface="Arial" pitchFamily="34" charset="0"/>
                <a:cs typeface="Arial" pitchFamily="34" charset="0"/>
              </a:rPr>
              <a:t>Oficios de requerimiento de pago de la obligación</a:t>
            </a:r>
            <a:endParaRPr lang="es-CO" b="1" dirty="0">
              <a:solidFill>
                <a:prstClr val="black"/>
              </a:solidFill>
              <a:latin typeface="Arial" pitchFamily="34" charset="0"/>
              <a:cs typeface="Arial" pitchFamily="34" charset="0"/>
            </a:endParaRPr>
          </a:p>
        </p:txBody>
      </p:sp>
      <p:sp>
        <p:nvSpPr>
          <p:cNvPr id="11" name="10 CuadroTexto"/>
          <p:cNvSpPr txBox="1"/>
          <p:nvPr/>
        </p:nvSpPr>
        <p:spPr>
          <a:xfrm>
            <a:off x="820404" y="970280"/>
            <a:ext cx="2034094" cy="646331"/>
          </a:xfrm>
          <a:prstGeom prst="rect">
            <a:avLst/>
          </a:prstGeom>
          <a:solidFill>
            <a:schemeClr val="accent3">
              <a:lumMod val="50000"/>
            </a:schemeClr>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s-CO" b="1" dirty="0" smtClean="0">
                <a:solidFill>
                  <a:prstClr val="white"/>
                </a:solidFill>
                <a:effectLst>
                  <a:outerShdw blurRad="38100" dist="38100" dir="2700000" algn="tl">
                    <a:srgbClr val="000000">
                      <a:alpha val="43137"/>
                    </a:srgbClr>
                  </a:outerShdw>
                </a:effectLst>
                <a:latin typeface="Arial" pitchFamily="34" charset="0"/>
                <a:cs typeface="Arial" pitchFamily="34" charset="0"/>
              </a:rPr>
              <a:t>Cobro persuasivo</a:t>
            </a:r>
            <a:endParaRPr lang="es-CO"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p:txBody>
      </p:sp>
      <p:sp>
        <p:nvSpPr>
          <p:cNvPr id="12" name="11 CuadroTexto"/>
          <p:cNvSpPr txBox="1"/>
          <p:nvPr/>
        </p:nvSpPr>
        <p:spPr>
          <a:xfrm>
            <a:off x="886534" y="2141857"/>
            <a:ext cx="1967963" cy="369332"/>
          </a:xfrm>
          <a:prstGeom prst="rect">
            <a:avLst/>
          </a:prstGeom>
          <a:solidFill>
            <a:schemeClr val="accent3">
              <a:lumMod val="50000"/>
            </a:schemeClr>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s-CO" b="1" dirty="0" smtClean="0">
                <a:solidFill>
                  <a:prstClr val="white"/>
                </a:solidFill>
                <a:effectLst>
                  <a:outerShdw blurRad="38100" dist="38100" dir="2700000" algn="tl">
                    <a:srgbClr val="000000">
                      <a:alpha val="43137"/>
                    </a:srgbClr>
                  </a:outerShdw>
                </a:effectLst>
                <a:latin typeface="Arial" pitchFamily="34" charset="0"/>
                <a:cs typeface="Arial" pitchFamily="34" charset="0"/>
              </a:rPr>
              <a:t>Cobro coactivo</a:t>
            </a:r>
            <a:endParaRPr lang="es-CO"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p:txBody>
      </p:sp>
      <p:sp>
        <p:nvSpPr>
          <p:cNvPr id="13" name="12 CuadroTexto"/>
          <p:cNvSpPr txBox="1"/>
          <p:nvPr/>
        </p:nvSpPr>
        <p:spPr>
          <a:xfrm>
            <a:off x="6504330" y="1678166"/>
            <a:ext cx="2391902" cy="369332"/>
          </a:xfrm>
          <a:prstGeom prst="rect">
            <a:avLst/>
          </a:prstGeom>
          <a:solidFill>
            <a:schemeClr val="accent3">
              <a:lumMod val="20000"/>
              <a:lumOff val="80000"/>
            </a:schemeClr>
          </a:solidFill>
        </p:spPr>
        <p:txBody>
          <a:bodyPr wrap="square" rtlCol="0">
            <a:spAutoFit/>
          </a:bodyPr>
          <a:lstStyle/>
          <a:p>
            <a:pPr algn="ctr"/>
            <a:r>
              <a:rPr lang="es-CO" b="1" dirty="0" smtClean="0">
                <a:solidFill>
                  <a:prstClr val="black"/>
                </a:solidFill>
                <a:latin typeface="Arial" pitchFamily="34" charset="0"/>
                <a:cs typeface="Arial" pitchFamily="34" charset="0"/>
              </a:rPr>
              <a:t>Medidas cautelares</a:t>
            </a:r>
          </a:p>
        </p:txBody>
      </p:sp>
      <p:sp>
        <p:nvSpPr>
          <p:cNvPr id="14" name="13 CuadroTexto"/>
          <p:cNvSpPr txBox="1"/>
          <p:nvPr/>
        </p:nvSpPr>
        <p:spPr>
          <a:xfrm>
            <a:off x="3329155" y="2145339"/>
            <a:ext cx="2700437" cy="369332"/>
          </a:xfrm>
          <a:prstGeom prst="rect">
            <a:avLst/>
          </a:prstGeom>
          <a:solidFill>
            <a:schemeClr val="accent3">
              <a:lumMod val="20000"/>
              <a:lumOff val="80000"/>
            </a:schemeClr>
          </a:solidFill>
        </p:spPr>
        <p:txBody>
          <a:bodyPr wrap="square" rtlCol="0">
            <a:spAutoFit/>
          </a:bodyPr>
          <a:lstStyle/>
          <a:p>
            <a:pPr algn="ctr"/>
            <a:r>
              <a:rPr lang="es-CO" b="1" dirty="0" smtClean="0">
                <a:solidFill>
                  <a:prstClr val="black"/>
                </a:solidFill>
                <a:latin typeface="Arial" pitchFamily="34" charset="0"/>
                <a:cs typeface="Arial" pitchFamily="34" charset="0"/>
              </a:rPr>
              <a:t>Mandamiento de Pago</a:t>
            </a:r>
            <a:endParaRPr lang="es-CO" b="1" dirty="0">
              <a:solidFill>
                <a:prstClr val="black"/>
              </a:solidFill>
              <a:latin typeface="Arial" pitchFamily="34" charset="0"/>
              <a:cs typeface="Arial" pitchFamily="34" charset="0"/>
            </a:endParaRPr>
          </a:p>
        </p:txBody>
      </p:sp>
      <p:sp>
        <p:nvSpPr>
          <p:cNvPr id="15" name="14 CuadroTexto"/>
          <p:cNvSpPr txBox="1"/>
          <p:nvPr/>
        </p:nvSpPr>
        <p:spPr>
          <a:xfrm>
            <a:off x="3329155" y="2885785"/>
            <a:ext cx="2660472" cy="369332"/>
          </a:xfrm>
          <a:prstGeom prst="rect">
            <a:avLst/>
          </a:prstGeom>
          <a:solidFill>
            <a:schemeClr val="accent3">
              <a:lumMod val="20000"/>
              <a:lumOff val="80000"/>
            </a:schemeClr>
          </a:solidFill>
        </p:spPr>
        <p:txBody>
          <a:bodyPr wrap="square" rtlCol="0">
            <a:spAutoFit/>
          </a:bodyPr>
          <a:lstStyle/>
          <a:p>
            <a:pPr algn="ctr"/>
            <a:r>
              <a:rPr lang="es-CO" b="1" dirty="0" smtClean="0">
                <a:solidFill>
                  <a:prstClr val="black"/>
                </a:solidFill>
                <a:latin typeface="Arial" pitchFamily="34" charset="0"/>
                <a:cs typeface="Arial" pitchFamily="34" charset="0"/>
              </a:rPr>
              <a:t>Orden de ejecución</a:t>
            </a:r>
            <a:endParaRPr lang="es-CO" b="1" dirty="0">
              <a:solidFill>
                <a:prstClr val="black"/>
              </a:solidFill>
              <a:latin typeface="Arial" pitchFamily="34" charset="0"/>
              <a:cs typeface="Arial" pitchFamily="34" charset="0"/>
            </a:endParaRPr>
          </a:p>
        </p:txBody>
      </p:sp>
      <p:sp>
        <p:nvSpPr>
          <p:cNvPr id="16" name="15 CuadroTexto"/>
          <p:cNvSpPr txBox="1"/>
          <p:nvPr/>
        </p:nvSpPr>
        <p:spPr>
          <a:xfrm>
            <a:off x="3329155" y="3709180"/>
            <a:ext cx="2660472" cy="646331"/>
          </a:xfrm>
          <a:prstGeom prst="rect">
            <a:avLst/>
          </a:prstGeom>
          <a:solidFill>
            <a:schemeClr val="accent3">
              <a:lumMod val="20000"/>
              <a:lumOff val="80000"/>
            </a:schemeClr>
          </a:solidFill>
        </p:spPr>
        <p:txBody>
          <a:bodyPr wrap="square" rtlCol="0">
            <a:spAutoFit/>
          </a:bodyPr>
          <a:lstStyle/>
          <a:p>
            <a:pPr algn="ctr"/>
            <a:r>
              <a:rPr lang="es-CO" b="1" dirty="0" smtClean="0">
                <a:solidFill>
                  <a:prstClr val="black"/>
                </a:solidFill>
                <a:latin typeface="Arial" pitchFamily="34" charset="0"/>
                <a:cs typeface="Arial" pitchFamily="34" charset="0"/>
              </a:rPr>
              <a:t>Liquidación del crédito y costas</a:t>
            </a:r>
            <a:endParaRPr lang="es-CO" b="1" dirty="0">
              <a:solidFill>
                <a:prstClr val="black"/>
              </a:solidFill>
              <a:latin typeface="Arial" pitchFamily="34" charset="0"/>
              <a:cs typeface="Arial" pitchFamily="34" charset="0"/>
            </a:endParaRPr>
          </a:p>
        </p:txBody>
      </p:sp>
      <p:sp>
        <p:nvSpPr>
          <p:cNvPr id="17" name="16 CuadroTexto"/>
          <p:cNvSpPr txBox="1"/>
          <p:nvPr/>
        </p:nvSpPr>
        <p:spPr>
          <a:xfrm>
            <a:off x="6613224" y="2394842"/>
            <a:ext cx="1978867" cy="369332"/>
          </a:xfrm>
          <a:prstGeom prst="rect">
            <a:avLst/>
          </a:prstGeom>
          <a:solidFill>
            <a:schemeClr val="accent3">
              <a:lumMod val="20000"/>
              <a:lumOff val="80000"/>
            </a:schemeClr>
          </a:solidFill>
        </p:spPr>
        <p:txBody>
          <a:bodyPr wrap="square" rtlCol="0">
            <a:spAutoFit/>
          </a:bodyPr>
          <a:lstStyle/>
          <a:p>
            <a:pPr algn="ctr"/>
            <a:r>
              <a:rPr lang="es-CO" b="1" dirty="0" smtClean="0">
                <a:solidFill>
                  <a:prstClr val="black"/>
                </a:solidFill>
                <a:latin typeface="Arial" pitchFamily="34" charset="0"/>
                <a:cs typeface="Arial" pitchFamily="34" charset="0"/>
              </a:rPr>
              <a:t>Embargo</a:t>
            </a:r>
            <a:endParaRPr lang="es-CO" b="1" dirty="0">
              <a:solidFill>
                <a:prstClr val="black"/>
              </a:solidFill>
              <a:latin typeface="Arial" pitchFamily="34" charset="0"/>
              <a:cs typeface="Arial" pitchFamily="34" charset="0"/>
            </a:endParaRPr>
          </a:p>
        </p:txBody>
      </p:sp>
      <p:sp>
        <p:nvSpPr>
          <p:cNvPr id="18" name="17 CuadroTexto"/>
          <p:cNvSpPr txBox="1"/>
          <p:nvPr/>
        </p:nvSpPr>
        <p:spPr>
          <a:xfrm>
            <a:off x="6619469" y="3709180"/>
            <a:ext cx="1966375" cy="369332"/>
          </a:xfrm>
          <a:prstGeom prst="rect">
            <a:avLst/>
          </a:prstGeom>
          <a:solidFill>
            <a:schemeClr val="accent3">
              <a:lumMod val="20000"/>
              <a:lumOff val="80000"/>
            </a:schemeClr>
          </a:solidFill>
        </p:spPr>
        <p:txBody>
          <a:bodyPr wrap="square" rtlCol="0">
            <a:spAutoFit/>
          </a:bodyPr>
          <a:lstStyle/>
          <a:p>
            <a:pPr algn="ctr"/>
            <a:r>
              <a:rPr lang="es-CO" b="1" dirty="0" smtClean="0">
                <a:solidFill>
                  <a:prstClr val="black"/>
                </a:solidFill>
                <a:latin typeface="Arial" pitchFamily="34" charset="0"/>
                <a:cs typeface="Arial" pitchFamily="34" charset="0"/>
              </a:rPr>
              <a:t>Avalúo</a:t>
            </a:r>
            <a:endParaRPr lang="es-CO" b="1" dirty="0">
              <a:solidFill>
                <a:prstClr val="black"/>
              </a:solidFill>
              <a:latin typeface="Arial" pitchFamily="34" charset="0"/>
              <a:cs typeface="Arial" pitchFamily="34" charset="0"/>
            </a:endParaRPr>
          </a:p>
        </p:txBody>
      </p:sp>
      <p:sp>
        <p:nvSpPr>
          <p:cNvPr id="19" name="18 CuadroTexto"/>
          <p:cNvSpPr txBox="1"/>
          <p:nvPr/>
        </p:nvSpPr>
        <p:spPr>
          <a:xfrm>
            <a:off x="6613224" y="3039252"/>
            <a:ext cx="1966375" cy="369332"/>
          </a:xfrm>
          <a:prstGeom prst="rect">
            <a:avLst/>
          </a:prstGeom>
          <a:solidFill>
            <a:schemeClr val="accent3">
              <a:lumMod val="20000"/>
              <a:lumOff val="80000"/>
            </a:schemeClr>
          </a:solidFill>
        </p:spPr>
        <p:txBody>
          <a:bodyPr wrap="square" rtlCol="0">
            <a:spAutoFit/>
          </a:bodyPr>
          <a:lstStyle/>
          <a:p>
            <a:pPr algn="ctr"/>
            <a:r>
              <a:rPr lang="es-CO" b="1" dirty="0" smtClean="0">
                <a:solidFill>
                  <a:prstClr val="black"/>
                </a:solidFill>
                <a:latin typeface="Arial" pitchFamily="34" charset="0"/>
                <a:cs typeface="Arial" pitchFamily="34" charset="0"/>
              </a:rPr>
              <a:t>Secuestro</a:t>
            </a:r>
            <a:endParaRPr lang="es-CO" b="1" dirty="0">
              <a:solidFill>
                <a:prstClr val="black"/>
              </a:solidFill>
              <a:latin typeface="Arial" pitchFamily="34" charset="0"/>
              <a:cs typeface="Arial" pitchFamily="34" charset="0"/>
            </a:endParaRPr>
          </a:p>
        </p:txBody>
      </p:sp>
      <p:sp>
        <p:nvSpPr>
          <p:cNvPr id="20" name="19 CuadroTexto"/>
          <p:cNvSpPr txBox="1"/>
          <p:nvPr/>
        </p:nvSpPr>
        <p:spPr>
          <a:xfrm>
            <a:off x="6666970" y="4423395"/>
            <a:ext cx="1978868" cy="369332"/>
          </a:xfrm>
          <a:prstGeom prst="rect">
            <a:avLst/>
          </a:prstGeom>
          <a:solidFill>
            <a:schemeClr val="accent3">
              <a:lumMod val="20000"/>
              <a:lumOff val="80000"/>
            </a:schemeClr>
          </a:solidFill>
        </p:spPr>
        <p:txBody>
          <a:bodyPr wrap="square" rtlCol="0">
            <a:spAutoFit/>
          </a:bodyPr>
          <a:lstStyle/>
          <a:p>
            <a:pPr algn="ctr"/>
            <a:r>
              <a:rPr lang="es-CO" b="1" dirty="0" smtClean="0">
                <a:solidFill>
                  <a:prstClr val="black"/>
                </a:solidFill>
                <a:latin typeface="Arial" pitchFamily="34" charset="0"/>
                <a:cs typeface="Arial" pitchFamily="34" charset="0"/>
              </a:rPr>
              <a:t>Remate</a:t>
            </a:r>
            <a:endParaRPr lang="es-CO" b="1" dirty="0">
              <a:solidFill>
                <a:prstClr val="black"/>
              </a:solidFill>
              <a:latin typeface="Arial" pitchFamily="34" charset="0"/>
              <a:cs typeface="Arial" pitchFamily="34" charset="0"/>
            </a:endParaRPr>
          </a:p>
        </p:txBody>
      </p:sp>
      <p:cxnSp>
        <p:nvCxnSpPr>
          <p:cNvPr id="21" name="20 Conector recto de flecha"/>
          <p:cNvCxnSpPr/>
          <p:nvPr/>
        </p:nvCxnSpPr>
        <p:spPr>
          <a:xfrm flipH="1">
            <a:off x="7578288" y="2795633"/>
            <a:ext cx="1" cy="18404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21 Conector recto de flecha"/>
          <p:cNvCxnSpPr/>
          <p:nvPr/>
        </p:nvCxnSpPr>
        <p:spPr>
          <a:xfrm flipH="1">
            <a:off x="7614689" y="3461128"/>
            <a:ext cx="1" cy="18404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22 Conector recto de flecha"/>
          <p:cNvCxnSpPr/>
          <p:nvPr/>
        </p:nvCxnSpPr>
        <p:spPr>
          <a:xfrm flipH="1">
            <a:off x="7578287" y="4098039"/>
            <a:ext cx="1" cy="18404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23 Conector recto de flecha"/>
          <p:cNvCxnSpPr/>
          <p:nvPr/>
        </p:nvCxnSpPr>
        <p:spPr>
          <a:xfrm>
            <a:off x="4659391" y="2487486"/>
            <a:ext cx="0" cy="30814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24 Conector recto de flecha"/>
          <p:cNvCxnSpPr/>
          <p:nvPr/>
        </p:nvCxnSpPr>
        <p:spPr>
          <a:xfrm flipH="1">
            <a:off x="7614690" y="2095187"/>
            <a:ext cx="1" cy="18404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25 CuadroTexto"/>
          <p:cNvSpPr txBox="1"/>
          <p:nvPr/>
        </p:nvSpPr>
        <p:spPr>
          <a:xfrm>
            <a:off x="865476" y="5058210"/>
            <a:ext cx="1989021" cy="646331"/>
          </a:xfrm>
          <a:prstGeom prst="rect">
            <a:avLst/>
          </a:prstGeom>
          <a:solidFill>
            <a:schemeClr val="accent3">
              <a:lumMod val="50000"/>
            </a:schemeClr>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s-CO" b="1" dirty="0" smtClean="0">
                <a:solidFill>
                  <a:prstClr val="white"/>
                </a:solidFill>
                <a:effectLst>
                  <a:outerShdw blurRad="38100" dist="38100" dir="2700000" algn="tl">
                    <a:srgbClr val="000000">
                      <a:alpha val="43137"/>
                    </a:srgbClr>
                  </a:outerShdw>
                </a:effectLst>
                <a:latin typeface="Arial" pitchFamily="34" charset="0"/>
                <a:cs typeface="Arial" pitchFamily="34" charset="0"/>
              </a:rPr>
              <a:t>Acuerdo de pago</a:t>
            </a:r>
            <a:endParaRPr lang="es-CO"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p:txBody>
      </p:sp>
      <p:sp>
        <p:nvSpPr>
          <p:cNvPr id="27" name="26 CuadroTexto"/>
          <p:cNvSpPr txBox="1"/>
          <p:nvPr/>
        </p:nvSpPr>
        <p:spPr>
          <a:xfrm>
            <a:off x="826437" y="6026857"/>
            <a:ext cx="2028061" cy="646331"/>
          </a:xfrm>
          <a:prstGeom prst="rect">
            <a:avLst/>
          </a:prstGeom>
          <a:solidFill>
            <a:schemeClr val="accent3">
              <a:lumMod val="50000"/>
            </a:schemeClr>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s-CO" b="1" dirty="0" smtClean="0">
                <a:solidFill>
                  <a:prstClr val="white"/>
                </a:solidFill>
                <a:effectLst>
                  <a:outerShdw blurRad="38100" dist="38100" dir="2700000" algn="tl">
                    <a:srgbClr val="000000">
                      <a:alpha val="43137"/>
                    </a:srgbClr>
                  </a:outerShdw>
                </a:effectLst>
                <a:latin typeface="Arial" pitchFamily="34" charset="0"/>
                <a:cs typeface="Arial" pitchFamily="34" charset="0"/>
              </a:rPr>
              <a:t>Proceso concursal</a:t>
            </a:r>
            <a:endParaRPr lang="es-CO"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p:txBody>
      </p:sp>
      <p:cxnSp>
        <p:nvCxnSpPr>
          <p:cNvPr id="28" name="Straight Arrow Connector 25"/>
          <p:cNvCxnSpPr>
            <a:stCxn id="11" idx="3"/>
            <a:endCxn id="7" idx="1"/>
          </p:cNvCxnSpPr>
          <p:nvPr/>
        </p:nvCxnSpPr>
        <p:spPr>
          <a:xfrm>
            <a:off x="2854498" y="1293446"/>
            <a:ext cx="351609" cy="3077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7"/>
          <p:cNvCxnSpPr>
            <a:stCxn id="7" idx="2"/>
            <a:endCxn id="14" idx="0"/>
          </p:cNvCxnSpPr>
          <p:nvPr/>
        </p:nvCxnSpPr>
        <p:spPr>
          <a:xfrm>
            <a:off x="4669384" y="1647388"/>
            <a:ext cx="9990" cy="49795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35"/>
          <p:cNvCxnSpPr>
            <a:stCxn id="12" idx="3"/>
            <a:endCxn id="14" idx="1"/>
          </p:cNvCxnSpPr>
          <p:nvPr/>
        </p:nvCxnSpPr>
        <p:spPr>
          <a:xfrm>
            <a:off x="2854497" y="2326523"/>
            <a:ext cx="474658" cy="348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41"/>
          <p:cNvCxnSpPr>
            <a:endCxn id="16" idx="0"/>
          </p:cNvCxnSpPr>
          <p:nvPr/>
        </p:nvCxnSpPr>
        <p:spPr>
          <a:xfrm>
            <a:off x="4659391" y="3218374"/>
            <a:ext cx="0" cy="49080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Elbow Connector 48"/>
          <p:cNvCxnSpPr>
            <a:stCxn id="20" idx="2"/>
            <a:endCxn id="35" idx="3"/>
          </p:cNvCxnSpPr>
          <p:nvPr/>
        </p:nvCxnSpPr>
        <p:spPr>
          <a:xfrm rot="5400000">
            <a:off x="6723137" y="4069210"/>
            <a:ext cx="209750" cy="1656784"/>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Oval 67"/>
          <p:cNvSpPr/>
          <p:nvPr/>
        </p:nvSpPr>
        <p:spPr>
          <a:xfrm>
            <a:off x="3629032" y="5608699"/>
            <a:ext cx="2060718" cy="478578"/>
          </a:xfrm>
          <a:prstGeom prst="ellipse">
            <a:avLst/>
          </a:prstGeom>
          <a:solidFill>
            <a:schemeClr val="accent6">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s-CO" sz="2000" b="1" dirty="0" smtClean="0">
                <a:solidFill>
                  <a:prstClr val="white"/>
                </a:solidFill>
              </a:rPr>
              <a:t>Pago</a:t>
            </a:r>
            <a:endParaRPr lang="es-CO" sz="2000" b="1" dirty="0">
              <a:solidFill>
                <a:prstClr val="white"/>
              </a:solidFill>
            </a:endParaRPr>
          </a:p>
        </p:txBody>
      </p:sp>
      <p:cxnSp>
        <p:nvCxnSpPr>
          <p:cNvPr id="34" name="Straight Arrow Connector 73"/>
          <p:cNvCxnSpPr/>
          <p:nvPr/>
        </p:nvCxnSpPr>
        <p:spPr>
          <a:xfrm flipH="1">
            <a:off x="4659391" y="4353333"/>
            <a:ext cx="9992" cy="32597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9 CuadroTexto"/>
          <p:cNvSpPr txBox="1"/>
          <p:nvPr/>
        </p:nvSpPr>
        <p:spPr>
          <a:xfrm>
            <a:off x="3339148" y="4679311"/>
            <a:ext cx="2660472" cy="646331"/>
          </a:xfrm>
          <a:prstGeom prst="rect">
            <a:avLst/>
          </a:prstGeom>
          <a:solidFill>
            <a:schemeClr val="accent3">
              <a:lumMod val="20000"/>
              <a:lumOff val="80000"/>
            </a:schemeClr>
          </a:solidFill>
        </p:spPr>
        <p:txBody>
          <a:bodyPr wrap="square" rtlCol="0">
            <a:spAutoFit/>
          </a:bodyPr>
          <a:lstStyle/>
          <a:p>
            <a:pPr algn="ctr"/>
            <a:r>
              <a:rPr lang="es-CO" b="1" dirty="0" smtClean="0">
                <a:solidFill>
                  <a:prstClr val="black"/>
                </a:solidFill>
                <a:latin typeface="Arial" pitchFamily="34" charset="0"/>
                <a:cs typeface="Arial" pitchFamily="34" charset="0"/>
              </a:rPr>
              <a:t>Aplicación título de depósito judicial</a:t>
            </a:r>
            <a:endParaRPr lang="es-CO" b="1" dirty="0">
              <a:solidFill>
                <a:prstClr val="black"/>
              </a:solidFill>
              <a:latin typeface="Arial" pitchFamily="34" charset="0"/>
              <a:cs typeface="Arial" pitchFamily="34" charset="0"/>
            </a:endParaRPr>
          </a:p>
        </p:txBody>
      </p:sp>
      <p:cxnSp>
        <p:nvCxnSpPr>
          <p:cNvPr id="36" name="Straight Arrow Connector 109"/>
          <p:cNvCxnSpPr>
            <a:stCxn id="35" idx="2"/>
            <a:endCxn id="33" idx="0"/>
          </p:cNvCxnSpPr>
          <p:nvPr/>
        </p:nvCxnSpPr>
        <p:spPr>
          <a:xfrm flipH="1">
            <a:off x="4659391" y="5325642"/>
            <a:ext cx="9993" cy="28305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Elbow Connector 111"/>
          <p:cNvCxnSpPr>
            <a:endCxn id="33" idx="2"/>
          </p:cNvCxnSpPr>
          <p:nvPr/>
        </p:nvCxnSpPr>
        <p:spPr>
          <a:xfrm>
            <a:off x="2785067" y="5425811"/>
            <a:ext cx="843965" cy="422177"/>
          </a:xfrm>
          <a:prstGeom prst="bentConnector3">
            <a:avLst>
              <a:gd name="adj1" fmla="val 61257"/>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Elbow Connector 116"/>
          <p:cNvCxnSpPr>
            <a:stCxn id="27" idx="3"/>
            <a:endCxn id="33" idx="2"/>
          </p:cNvCxnSpPr>
          <p:nvPr/>
        </p:nvCxnSpPr>
        <p:spPr>
          <a:xfrm flipV="1">
            <a:off x="2854498" y="5847988"/>
            <a:ext cx="774534" cy="502035"/>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5874010"/>
      </p:ext>
    </p:extLst>
  </p:cSld>
  <p:clrMapOvr>
    <a:masterClrMapping/>
  </p:clrMapOvr>
  <mc:AlternateContent xmlns:mc="http://schemas.openxmlformats.org/markup-compatibility/2006" xmlns:p14="http://schemas.microsoft.com/office/powerpoint/2010/main">
    <mc:Choice Requires="p14">
      <p:transition spd="slow" p14:dur="1200">
        <p:push/>
      </p:transition>
    </mc:Choice>
    <mc:Fallback xmlns="">
      <p:transition spd="slow">
        <p:push/>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4 CuadroTexto"/>
          <p:cNvSpPr txBox="1"/>
          <p:nvPr/>
        </p:nvSpPr>
        <p:spPr>
          <a:xfrm>
            <a:off x="496571" y="1069469"/>
            <a:ext cx="8342627" cy="5355312"/>
          </a:xfrm>
          <a:prstGeom prst="rect">
            <a:avLst/>
          </a:prstGeom>
          <a:noFill/>
        </p:spPr>
        <p:txBody>
          <a:bodyPr wrap="square" rtlCol="0">
            <a:spAutoFit/>
          </a:bodyPr>
          <a:lstStyle/>
          <a:p>
            <a:pPr marL="457200" indent="-457200" algn="just">
              <a:buClr>
                <a:schemeClr val="bg1">
                  <a:lumMod val="85000"/>
                </a:schemeClr>
              </a:buClr>
              <a:buSzPct val="150000"/>
              <a:buFont typeface="+mj-lt"/>
              <a:buAutoNum type="arabicPeriod"/>
            </a:pPr>
            <a:r>
              <a:rPr lang="es-CO" b="1" dirty="0" smtClean="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rPr>
              <a:t>Aspectos Relevantes de la Unidad</a:t>
            </a:r>
          </a:p>
          <a:p>
            <a:pPr marL="457200" indent="-457200" algn="just">
              <a:buClr>
                <a:schemeClr val="bg1">
                  <a:lumMod val="85000"/>
                </a:schemeClr>
              </a:buClr>
              <a:buSzPct val="150000"/>
              <a:buFont typeface="+mj-lt"/>
              <a:buAutoNum type="arabicPeriod"/>
            </a:pPr>
            <a:endParaRPr lang="es-CO" b="1" dirty="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endParaRPr>
          </a:p>
          <a:p>
            <a:pPr marL="457200" indent="-457200" algn="just">
              <a:buClr>
                <a:schemeClr val="bg1">
                  <a:lumMod val="85000"/>
                </a:schemeClr>
              </a:buClr>
              <a:buSzPct val="150000"/>
              <a:buFont typeface="+mj-lt"/>
              <a:buAutoNum type="arabicPeriod"/>
            </a:pPr>
            <a:r>
              <a:rPr lang="es-CO" b="1" dirty="0" smtClean="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rPr>
              <a:t>Facultades </a:t>
            </a:r>
            <a:r>
              <a:rPr lang="es-CO" b="1" dirty="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rPr>
              <a:t>y Competencias Legales</a:t>
            </a:r>
          </a:p>
          <a:p>
            <a:pPr marL="457200" indent="-457200" algn="just">
              <a:buClr>
                <a:schemeClr val="bg1">
                  <a:lumMod val="85000"/>
                </a:schemeClr>
              </a:buClr>
              <a:buSzPct val="150000"/>
              <a:buFont typeface="+mj-lt"/>
              <a:buAutoNum type="arabicPeriod"/>
            </a:pPr>
            <a:endParaRPr lang="es-CO" b="1" dirty="0" smtClean="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endParaRPr>
          </a:p>
          <a:p>
            <a:pPr marL="457200" indent="-457200" algn="just">
              <a:buClr>
                <a:schemeClr val="bg1">
                  <a:lumMod val="85000"/>
                </a:schemeClr>
              </a:buClr>
              <a:buSzPct val="150000"/>
              <a:buFont typeface="+mj-lt"/>
              <a:buAutoNum type="arabicPeriod"/>
            </a:pPr>
            <a:r>
              <a:rPr lang="es-CO" b="1" dirty="0" smtClean="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rPr>
              <a:t>Proceso de Determinación y discusión</a:t>
            </a:r>
          </a:p>
          <a:p>
            <a:pPr marL="457200" indent="-457200" algn="just">
              <a:buClr>
                <a:schemeClr val="bg1">
                  <a:lumMod val="85000"/>
                </a:schemeClr>
              </a:buClr>
              <a:buSzPct val="150000"/>
              <a:buFont typeface="+mj-lt"/>
              <a:buAutoNum type="arabicPeriod"/>
            </a:pPr>
            <a:endParaRPr lang="es-CO" b="1" dirty="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endParaRPr>
          </a:p>
          <a:p>
            <a:pPr marL="457200" indent="-457200" algn="just">
              <a:buClr>
                <a:schemeClr val="bg1">
                  <a:lumMod val="85000"/>
                </a:schemeClr>
              </a:buClr>
              <a:buSzPct val="150000"/>
              <a:buFont typeface="+mj-lt"/>
              <a:buAutoNum type="arabicPeriod"/>
            </a:pPr>
            <a:r>
              <a:rPr lang="es-CO" b="1" dirty="0" smtClean="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rPr>
              <a:t>Proceso Sancionatorio</a:t>
            </a:r>
          </a:p>
          <a:p>
            <a:pPr marL="457200" indent="-457200" algn="just">
              <a:buClr>
                <a:schemeClr val="bg1">
                  <a:lumMod val="85000"/>
                </a:schemeClr>
              </a:buClr>
              <a:buSzPct val="150000"/>
              <a:buFont typeface="+mj-lt"/>
              <a:buAutoNum type="arabicPeriod"/>
            </a:pPr>
            <a:endParaRPr lang="es-CO" b="1" dirty="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endParaRPr>
          </a:p>
          <a:p>
            <a:pPr marL="457200" indent="-457200" algn="just">
              <a:buClr>
                <a:schemeClr val="bg1">
                  <a:lumMod val="85000"/>
                </a:schemeClr>
              </a:buClr>
              <a:buSzPct val="150000"/>
              <a:buFont typeface="+mj-lt"/>
              <a:buAutoNum type="arabicPeriod"/>
            </a:pPr>
            <a:r>
              <a:rPr lang="es-CO" b="1" dirty="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rPr>
              <a:t>Notificaciones de las Actuaciones</a:t>
            </a:r>
          </a:p>
          <a:p>
            <a:pPr marL="457200" indent="-457200" algn="just">
              <a:buClr>
                <a:schemeClr val="bg1">
                  <a:lumMod val="85000"/>
                </a:schemeClr>
              </a:buClr>
              <a:buSzPct val="150000"/>
              <a:buFont typeface="+mj-lt"/>
              <a:buAutoNum type="arabicPeriod"/>
            </a:pPr>
            <a:endParaRPr lang="es-CO" b="1" dirty="0" smtClean="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endParaRPr>
          </a:p>
          <a:p>
            <a:pPr marL="457200" indent="-457200" algn="just">
              <a:buClr>
                <a:schemeClr val="bg1">
                  <a:lumMod val="85000"/>
                </a:schemeClr>
              </a:buClr>
              <a:buSzPct val="150000"/>
              <a:buFont typeface="+mj-lt"/>
              <a:buAutoNum type="arabicPeriod"/>
            </a:pPr>
            <a:r>
              <a:rPr lang="es-CO" b="1" dirty="0" smtClean="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rPr>
              <a:t>Proceso de Cobro</a:t>
            </a:r>
          </a:p>
          <a:p>
            <a:pPr marL="457200" indent="-457200" algn="just">
              <a:buClr>
                <a:schemeClr val="accent3">
                  <a:lumMod val="50000"/>
                </a:schemeClr>
              </a:buClr>
              <a:buSzPct val="150000"/>
              <a:buFont typeface="+mj-lt"/>
              <a:buAutoNum type="arabicPeriod"/>
            </a:pPr>
            <a:endParaRPr lang="es-CO" b="1" dirty="0" smtClean="0">
              <a:effectLst>
                <a:outerShdw blurRad="38100" dist="38100" dir="2700000" algn="tl">
                  <a:srgbClr val="000000">
                    <a:alpha val="43137"/>
                  </a:srgbClr>
                </a:outerShdw>
              </a:effectLst>
              <a:latin typeface="Arial" pitchFamily="34" charset="0"/>
              <a:cs typeface="Arial" pitchFamily="34" charset="0"/>
            </a:endParaRPr>
          </a:p>
          <a:p>
            <a:pPr marL="457200" indent="-457200" algn="just">
              <a:buClr>
                <a:schemeClr val="accent3">
                  <a:lumMod val="50000"/>
                </a:schemeClr>
              </a:buClr>
              <a:buSzPct val="150000"/>
              <a:buFont typeface="+mj-lt"/>
              <a:buAutoNum type="arabicPeriod"/>
            </a:pPr>
            <a:r>
              <a:rPr lang="es-CO" b="1" dirty="0" smtClean="0">
                <a:effectLst>
                  <a:outerShdw blurRad="38100" dist="38100" dir="2700000" algn="tl">
                    <a:srgbClr val="000000">
                      <a:alpha val="43137"/>
                    </a:srgbClr>
                  </a:outerShdw>
                </a:effectLst>
                <a:latin typeface="Arial" pitchFamily="34" charset="0"/>
                <a:cs typeface="Arial" pitchFamily="34" charset="0"/>
              </a:rPr>
              <a:t>Situaciones detectadas por la Unidad</a:t>
            </a:r>
          </a:p>
          <a:p>
            <a:pPr marL="457200" indent="-457200" algn="just">
              <a:buClr>
                <a:schemeClr val="accent3">
                  <a:lumMod val="50000"/>
                </a:schemeClr>
              </a:buClr>
              <a:buSzPct val="150000"/>
              <a:buFont typeface="+mj-lt"/>
              <a:buAutoNum type="arabicPeriod"/>
            </a:pPr>
            <a:endParaRPr lang="es-CO" b="1" dirty="0" smtClean="0">
              <a:effectLst>
                <a:outerShdw blurRad="38100" dist="38100" dir="2700000" algn="tl">
                  <a:srgbClr val="000000">
                    <a:alpha val="43137"/>
                  </a:srgbClr>
                </a:outerShdw>
              </a:effectLst>
              <a:latin typeface="Arial" pitchFamily="34" charset="0"/>
              <a:cs typeface="Arial" pitchFamily="34" charset="0"/>
            </a:endParaRPr>
          </a:p>
          <a:p>
            <a:pPr marL="457200" indent="-457200" algn="just">
              <a:buClr>
                <a:schemeClr val="bg1">
                  <a:lumMod val="85000"/>
                </a:schemeClr>
              </a:buClr>
              <a:buSzPct val="150000"/>
              <a:buFont typeface="+mj-lt"/>
              <a:buAutoNum type="arabicPeriod"/>
            </a:pPr>
            <a:r>
              <a:rPr lang="es-CO" b="1" dirty="0" smtClean="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rPr>
              <a:t>Beneficios de cumplir con el pago de aportes</a:t>
            </a:r>
          </a:p>
          <a:p>
            <a:pPr marL="457200" indent="-457200" algn="just">
              <a:buClr>
                <a:schemeClr val="bg1">
                  <a:lumMod val="85000"/>
                </a:schemeClr>
              </a:buClr>
              <a:buSzPct val="150000"/>
              <a:buFont typeface="+mj-lt"/>
              <a:buAutoNum type="arabicPeriod"/>
            </a:pPr>
            <a:endParaRPr lang="es-CO" b="1" dirty="0" smtClean="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endParaRPr>
          </a:p>
          <a:p>
            <a:pPr marL="457200" indent="-457200" algn="just">
              <a:buClr>
                <a:schemeClr val="bg1">
                  <a:lumMod val="85000"/>
                </a:schemeClr>
              </a:buClr>
              <a:buSzPct val="150000"/>
              <a:buFont typeface="+mj-lt"/>
              <a:buAutoNum type="arabicPeriod"/>
            </a:pPr>
            <a:r>
              <a:rPr lang="es-CO" b="1" dirty="0" smtClean="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rPr>
              <a:t>Canales de Atención Integral al Ciudadano </a:t>
            </a:r>
          </a:p>
          <a:p>
            <a:pPr marL="457200" indent="-457200" algn="just">
              <a:buClr>
                <a:schemeClr val="bg1">
                  <a:lumMod val="85000"/>
                </a:schemeClr>
              </a:buClr>
              <a:buSzPct val="150000"/>
              <a:buFont typeface="+mj-lt"/>
              <a:buAutoNum type="arabicPeriod"/>
            </a:pPr>
            <a:endParaRPr lang="es-CO" b="1" dirty="0" smtClean="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endParaRPr>
          </a:p>
          <a:p>
            <a:pPr marL="457200" indent="-457200" algn="just">
              <a:buClr>
                <a:schemeClr val="bg1">
                  <a:lumMod val="85000"/>
                </a:schemeClr>
              </a:buClr>
              <a:buSzPct val="150000"/>
              <a:buFont typeface="+mj-lt"/>
              <a:buAutoNum type="arabicPeriod"/>
            </a:pPr>
            <a:r>
              <a:rPr lang="es-CO" b="1" dirty="0" smtClean="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rPr>
              <a:t>Sesión de Preguntas y Respuestas </a:t>
            </a:r>
          </a:p>
        </p:txBody>
      </p:sp>
      <p:sp>
        <p:nvSpPr>
          <p:cNvPr id="31" name="Title 1"/>
          <p:cNvSpPr txBox="1">
            <a:spLocks/>
          </p:cNvSpPr>
          <p:nvPr/>
        </p:nvSpPr>
        <p:spPr>
          <a:xfrm>
            <a:off x="128712" y="0"/>
            <a:ext cx="7128792" cy="836712"/>
          </a:xfrm>
          <a:prstGeom prst="rect">
            <a:avLst/>
          </a:prstGeom>
        </p:spPr>
        <p:txBody>
          <a:bodyPr vert="horz" lIns="91440" tIns="45720" rIns="91440" bIns="45720" rtlCol="0" anchor="ctr">
            <a:normAutofit/>
          </a:bodyPr>
          <a:lstStyle>
            <a:lvl1pPr>
              <a:spcBef>
                <a:spcPct val="0"/>
              </a:spcBef>
              <a:buNone/>
              <a:defRPr sz="2800" b="1">
                <a:solidFill>
                  <a:srgbClr val="4F6228"/>
                </a:solidFill>
                <a:effectLst/>
                <a:latin typeface="Arial Narrow" pitchFamily="34" charset="0"/>
                <a:ea typeface="+mj-ea"/>
                <a:cs typeface="+mj-cs"/>
              </a:defRPr>
            </a:lvl1pPr>
          </a:lstStyle>
          <a:p>
            <a:r>
              <a:rPr lang="es-CO" sz="3200" dirty="0" smtClean="0">
                <a:effectLst>
                  <a:outerShdw blurRad="38100" dist="38100" dir="2700000" algn="tl">
                    <a:srgbClr val="000000">
                      <a:alpha val="43137"/>
                    </a:srgbClr>
                  </a:outerShdw>
                </a:effectLst>
              </a:rPr>
              <a:t>Agenda Primera Jornada de Capacitación</a:t>
            </a:r>
          </a:p>
        </p:txBody>
      </p:sp>
    </p:spTree>
    <p:extLst>
      <p:ext uri="{BB962C8B-B14F-4D97-AF65-F5344CB8AC3E}">
        <p14:creationId xmlns:p14="http://schemas.microsoft.com/office/powerpoint/2010/main" val="340695885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ítulo 2"/>
          <p:cNvSpPr txBox="1">
            <a:spLocks/>
          </p:cNvSpPr>
          <p:nvPr/>
        </p:nvSpPr>
        <p:spPr>
          <a:xfrm>
            <a:off x="1141482" y="3908378"/>
            <a:ext cx="7704856" cy="2533650"/>
          </a:xfrm>
          <a:prstGeom prst="rect">
            <a:avLst/>
          </a:prstGeom>
        </p:spPr>
        <p:txBody>
          <a:bodyPr vert="horz" lIns="91440" tIns="45720" rIns="91440" bIns="45720" rtlCol="0" anchor="b">
            <a:noAutofit/>
          </a:bodyPr>
          <a:lstStyle>
            <a:lvl1pPr algn="l" defTabSz="457200" rtl="0" eaLnBrk="1" latinLnBrk="0" hangingPunct="1">
              <a:spcBef>
                <a:spcPct val="0"/>
              </a:spcBef>
              <a:buNone/>
              <a:defRPr sz="3000" b="0" i="0" kern="1200">
                <a:solidFill>
                  <a:schemeClr val="bg1"/>
                </a:solidFill>
                <a:latin typeface="Helvetica Neue"/>
                <a:ea typeface="+mj-ea"/>
                <a:cs typeface="Helvetica Neue"/>
              </a:defRPr>
            </a:lvl1pPr>
          </a:lstStyle>
          <a:p>
            <a:pPr algn="r"/>
            <a:r>
              <a:rPr lang="es-CO" sz="4800" b="1" dirty="0" smtClean="0">
                <a:solidFill>
                  <a:schemeClr val="accent6">
                    <a:lumMod val="75000"/>
                  </a:schemeClr>
                </a:solidFill>
                <a:effectLst>
                  <a:outerShdw blurRad="38100" dist="38100" dir="2700000" algn="tl">
                    <a:srgbClr val="000000">
                      <a:alpha val="43137"/>
                    </a:srgbClr>
                  </a:outerShdw>
                </a:effectLst>
              </a:rPr>
              <a:t>Situaciones </a:t>
            </a:r>
          </a:p>
          <a:p>
            <a:pPr algn="r"/>
            <a:r>
              <a:rPr lang="es-CO" sz="4800" b="1" dirty="0" smtClean="0">
                <a:solidFill>
                  <a:schemeClr val="accent6">
                    <a:lumMod val="75000"/>
                  </a:schemeClr>
                </a:solidFill>
                <a:effectLst>
                  <a:outerShdw blurRad="38100" dist="38100" dir="2700000" algn="tl">
                    <a:srgbClr val="000000">
                      <a:alpha val="43137"/>
                    </a:srgbClr>
                  </a:outerShdw>
                </a:effectLst>
              </a:rPr>
              <a:t>identificadas por </a:t>
            </a:r>
          </a:p>
          <a:p>
            <a:pPr algn="r"/>
            <a:r>
              <a:rPr lang="es-CO" sz="4800" b="1" dirty="0" smtClean="0">
                <a:solidFill>
                  <a:schemeClr val="accent6">
                    <a:lumMod val="75000"/>
                  </a:schemeClr>
                </a:solidFill>
                <a:effectLst>
                  <a:outerShdw blurRad="38100" dist="38100" dir="2700000" algn="tl">
                    <a:srgbClr val="000000">
                      <a:alpha val="43137"/>
                    </a:srgbClr>
                  </a:outerShdw>
                </a:effectLst>
              </a:rPr>
              <a:t>La Unidad</a:t>
            </a:r>
            <a:endParaRPr lang="es-CO" sz="4800" b="1" dirty="0">
              <a:solidFill>
                <a:schemeClr val="accent6">
                  <a:lumMod val="75000"/>
                </a:schemeClr>
              </a:solidFill>
              <a:effectLst>
                <a:outerShdw blurRad="38100" dist="38100" dir="2700000" algn="tl">
                  <a:srgbClr val="000000">
                    <a:alpha val="43137"/>
                  </a:srgbClr>
                </a:outerShdw>
              </a:effectLst>
            </a:endParaRPr>
          </a:p>
        </p:txBody>
      </p:sp>
      <p:sp>
        <p:nvSpPr>
          <p:cNvPr id="3" name="Título 2"/>
          <p:cNvSpPr txBox="1">
            <a:spLocks/>
          </p:cNvSpPr>
          <p:nvPr/>
        </p:nvSpPr>
        <p:spPr>
          <a:xfrm>
            <a:off x="418281" y="299481"/>
            <a:ext cx="2857500" cy="3154338"/>
          </a:xfrm>
          <a:prstGeom prst="rect">
            <a:avLst/>
          </a:prstGeom>
        </p:spPr>
        <p:txBody>
          <a:bodyPr vert="horz" lIns="91440" tIns="45720" rIns="91440" bIns="45720" rtlCol="0" anchor="b">
            <a:noAutofit/>
          </a:bodyPr>
          <a:lstStyle>
            <a:lvl1pPr algn="l" defTabSz="457200" rtl="0" eaLnBrk="1" latinLnBrk="0" hangingPunct="1">
              <a:spcBef>
                <a:spcPct val="0"/>
              </a:spcBef>
              <a:buNone/>
              <a:defRPr sz="3000" b="0" i="0" kern="1200">
                <a:solidFill>
                  <a:schemeClr val="bg1"/>
                </a:solidFill>
                <a:latin typeface="Helvetica Neue"/>
                <a:ea typeface="+mj-ea"/>
                <a:cs typeface="Helvetica Neue"/>
              </a:defRPr>
            </a:lvl1pPr>
          </a:lstStyle>
          <a:p>
            <a:r>
              <a:rPr lang="es-ES_tradnl" sz="23900" b="1" dirty="0" smtClean="0">
                <a:solidFill>
                  <a:schemeClr val="accent6">
                    <a:lumMod val="75000"/>
                  </a:schemeClr>
                </a:solidFill>
                <a:effectLst>
                  <a:outerShdw blurRad="38100" dist="38100" dir="2700000" algn="tl">
                    <a:srgbClr val="000000">
                      <a:alpha val="43137"/>
                    </a:srgbClr>
                  </a:outerShdw>
                </a:effectLst>
              </a:rPr>
              <a:t>7</a:t>
            </a:r>
            <a:endParaRPr lang="es-ES_tradnl" sz="23900" b="1" dirty="0">
              <a:solidFill>
                <a:schemeClr val="accent6">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77540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0"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800" decel="100000"/>
                                        <p:tgtEl>
                                          <p:spTgt spid="4"/>
                                        </p:tgtEl>
                                      </p:cBhvr>
                                    </p:animEffect>
                                    <p:anim calcmode="lin" valueType="num">
                                      <p:cBhvr>
                                        <p:cTn id="14" dur="800" decel="100000" fill="hold"/>
                                        <p:tgtEl>
                                          <p:spTgt spid="4"/>
                                        </p:tgtEl>
                                        <p:attrNameLst>
                                          <p:attrName>style.rotation</p:attrName>
                                        </p:attrNameLst>
                                      </p:cBhvr>
                                      <p:tavLst>
                                        <p:tav tm="0">
                                          <p:val>
                                            <p:fltVal val="-90"/>
                                          </p:val>
                                        </p:tav>
                                        <p:tav tm="100000">
                                          <p:val>
                                            <p:fltVal val="0"/>
                                          </p:val>
                                        </p:tav>
                                      </p:tavLst>
                                    </p:anim>
                                    <p:anim calcmode="lin" valueType="num">
                                      <p:cBhvr>
                                        <p:cTn id="15" dur="800" decel="100000" fill="hold"/>
                                        <p:tgtEl>
                                          <p:spTgt spid="4"/>
                                        </p:tgtEl>
                                        <p:attrNameLst>
                                          <p:attrName>ppt_x</p:attrName>
                                        </p:attrNameLst>
                                      </p:cBhvr>
                                      <p:tavLst>
                                        <p:tav tm="0">
                                          <p:val>
                                            <p:strVal val="#ppt_x+0.4"/>
                                          </p:val>
                                        </p:tav>
                                        <p:tav tm="100000">
                                          <p:val>
                                            <p:strVal val="#ppt_x-0.05"/>
                                          </p:val>
                                        </p:tav>
                                      </p:tavLst>
                                    </p:anim>
                                    <p:anim calcmode="lin" valueType="num">
                                      <p:cBhvr>
                                        <p:cTn id="16" dur="800" decel="100000" fill="hold"/>
                                        <p:tgtEl>
                                          <p:spTgt spid="4"/>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6" descr="data:image/jpg;base64,/9j/4AAQSkZJRgABAQAAAQABAAD/2wCEAAkGBhQSEBQUEhQUFRQUFxQUFBYXFRQUFBUUFRQWFRQQFBYXHCYeGBojGRQUHy8gIycpLCwsFR4xNTAqNSYrLCkBCQoKDgwOFw8PGikcGBwpKSkpKSkpKSkpKSkpKSkpKSkpKSkpKSkpKSkpKSwpKSkpKSkpLCksKSksLCwpKSkpKf/AABEIAOQA3QMBIgACEQEDEQH/xAAcAAABBQEBAQAAAAAAAAAAAAAAAQMEBQYCBwj/xABAEAABAwIEAwUFBQcDBAMAAAABAAIDBBEFEiExBkFREyJhcYEHMpGhsRQjQlLBM2JyktHh8IKishZj0vFDc5P/xAAYAQEBAQEBAAAAAAAAAAAAAAAAAgMBBP/EACIRAQEAAgIDAQACAwAAAAAAAAABAhESMQMhQVETYSIyQv/aAAwDAQACEQMRAD8A9xQhCAQhCAQhCAQhCAQhCATUs4ba+l/h1ThVRijLvHPa4vp3b/Ozz8Fy3Udk2dmxYDYZtHHTqCNL/H4JaTFQ7R2h0vb3RfYX5/3UZjLBcuiB+vqNljzqtReApVXYfUE92ws2wvfXbpZWF1tLtNhUi5fIALnZVUmIOO1hryv7t9fkVy3RJtZS1Aba/O/yt/UKO7Em6eJAPhc21+fwUAMOtyTcc99QL6+JF0rYgFHNXFLlxQAXAJ1/2ixzfC/qE6zEGkN373hsoBajRc501FuyYHUG48F1mVODpYHf/PJO09RY3cSTbny8APFXM9ucVqhNxyXXYKtJUiVIgVCEIBCEIBCEIBCEIBCEIBV+JaWPPX/0p5VdiztvJRn07O0ZpSpmmkuLdE+sJ7XozDNYkjcH0Hj+ilzYgbiwOrfMXNrfBV0R++cPIqWAqmV0XQ7RxOuwOnU21B+bvkka2wsukJsIlSLiWYNC4CWSyjmZRpam5TfaqbVaTmSp5kir2SJ5sqSuJ8cpbcg9NOthYC52CnUM5LddxufHwVUyROiYtuQfLztbRa45OWLtImKSoDmix5C/wT62ZlQhCAQhCAQhCAQhCAQhCBCqnEzcnwsrYqpnN3HzKz8nWnZ2rKWWz7dVYqom7sg81bArDFrkhRazv8AApyrsON5JT+9b4KxXY5kEIKannyhdTBNOGhVE9Xcriqq7qnrsVDNN3HYfqVNaSLN84G5Qye6oYJXPNyraLQLld0mtkUhj1BY5SGFccTY5FKY6+igxFTIWq45U2gnAcW6AHa9hqOis0xBTADUC/NP2XoxmoypUIQqcCEIQCEIQCEIQCEIQIVTkq4cqZZeRWKtxRtiCrCE90FRcVbdl+ifpj3G+Sx+1p8iFg2oeerz9VZquwUfdnxcfqrFdx6cy7NTTZQqWsrLlS8RlWOxrFjm7KLV/4jyaP6rnapCYxjuTuM1f8m+fioFBTOcczrkne6dw/BAO883O/r4q3YwDZc3Ip1TxWCkNKr5sUY3S9z0ChvxFz/Loklrm14ato53SNrCVV00JKvqLDuq7pxLoLlaHDabmeWyhUFFfT4q9jZYWC0wxZ5V0EJUi3QVCEIBCEIBCEIBCEIBCEIEKy+IVZZIWnk648itOVn8VMT5QdC61hzBPWyy8k9Lw7E5zxG3MXCWlP3Y8lGje8j3XC+libadW87LifOBZoLhz7wuD0ubLFZ7B22iHmfqpt1namomDrZJAR0sQfI8/RQ3cSOae+7IL2IeC3XprbVN6d47R+K8bLXiGLWV/+wc3FQ6LDxG0czuTzJ5kqbTUlO6V0oAD3buzOcSPJxsPRQ8bwapkt2BBjO59149Do4fwkqe1SaMVuNRx7m56BUtRjr5NB3W+H9VPpOCzu99z4D9Sryi4SjHInzK7NFZmkpSeq0OHYITa4WloeHwNmq7psItvotNWs7VFRYUG8lc0uGE76fVWcVK1uwTwCuYfqbkbihDRYJ1FkLVASJUiBUIQgEIQgEIQgEISXQKhcufbdMOr2jqfJc3IHKh1mk+B+ixr6rIwvY0ueS7RouXWJAB5C4t8Vo6quuDewbzv08VjMb4rOYQ0+rnHKCOp0sF5/LnG3jxtNUuI1sr8rYWRtFs2Z5eWnf8ADYei44txySjDGtcx8shHdINrDnob+q1WFUHYxNZe53ceZcdys5jHBTqmq7aWYBo0Y0C5A9SpVLun8NqKuSISPZGXb2aT6XDr6+N1xUcWxA5Ktrob6ESAOYfUAtI8DZXmGU3ZDs75rAEHw2WI47rBLWww6ZWEF3meXwT0d3UWc/DlJUNElP3b6h0D8jfhYt38ApWE0s8N2vIlYNWkAZtfwv1te4BuE5jPD0TYu0jblLLOOTukt5kW581XMr54Y2yMH2mB1jnBtI1vS2xI8bea59O42OG0LZQXOvfY+e5VrHQsGwUDh2vErCWm7bgg+atwvRhJpjd70QNS2SoWiQhCEAhCEAkSpECoQhAIQhAIQkKAuos9aBoNfomamqvoNvqoyzyzVp1JITuUxU1TWNu4rmqqcg8VnaqCWd1th15DxXmzzs9NsMN99KziDiN0l2s0H6dSneA8HzE1L9Rq2O/+54+gUB+HCacU8Pu7yv8A3RurvHccbCwQw2AaMunTos8J/wBZN8uuGKZjXE7Y7tZqevRUWHV8tRKA0k9TyA6qBg2CSVjySS2Me863yHivQMOwuOBmWMWHM8z4krSby9s7xw9fXMYyytG/ct8CvPuK6bLXud1s76L0Ko0mjPmFlOOaP76N/wCYZUy6c8f+zV4bKJIGE7ObY/CxWRwKc0ldJSP/AGUhLo77DNrorng2pvCWndp/soPH+Gm0VQz3onWJH5SdPmu/Nk9ZXGthTuye6AB0tYFWVPVB3n/myosLrO1hY/qNfPmpsTrOB8R8ytccmFi3QkCVboCEIQCEIQCRKkQKhCEAhCECKHjFTkhcRvoB5uNrqYszxdW6sjB377vTRo+p9FOV1HZN07RTXbZSVT4fNsrcG6wXpy6IHdUPEmI5W9lH7ztDbx5K6q58jSefJU0NIGXmk1drlB+qjJpj/asa0UcJA/bSavPQcmhUdBhr6qbKNr3ceg5lTqpjppOpcfqthg+FNgjAHvH3j1KiTbW5cZ/dSaKibFG1jBYNFv7lPqo4uxs0lFNOBcsaAy+xe5wY3zte/osrh/Hcs09BTxuvJURsmmcGxuyNdmeY9NAWxsN7D8S9Ex9PLa3NWz3T+UhVHF9Nmja78rlfOFwoeKw5oiFnlGmOXuKDBX9lUlvJ4Dh/qF/qtPVU4kY5jtQ4WKzmLwZDDIOQDT9QtLBJmaD1C5j+O5/Kq8BpXQ5ojsNW+StnbJcqHDQq+ozt2k0eIX94jz8eisAVjaisLHttzNrddFqMNqA+NpH+eC0wy36TlNJaEIWqQhCEAkSpECoQhAIQhAhWAxWp7Soe7lfK3ybp+hPqtxXzZI3u/K0n1A0+a8+jasvJfi8J9T6RyuaaTRUkJVlTPWS6mvhBNzy2VTjJLjlGwVwHaKK2lu65XLDG6QKCjZAwyykNAF7u0ACx3F/tMma0tomhv/deLuPiyM6Dzdc+C64wxozVLogfu4XZQORkGjnnrroOgHiq7D8CNXKImWGl3OOoa0bm3Pe1vFb4eOSbrLLO2vNcRxWaofnnlklf1e4ut4AbN8hZR4pC0hzSWuGoLSWkHqCLEL0fFOC6SHEo4u++GGGWorC51s2Rjnhoy2y6ZBYfmCpML4H+0YTPWtLhJFJIQzdroY2sL2jmHDM4g3/DbxWm4loOAParIJGU9a/OxxDWTu99jjoBKfxtO2Y6i/MXt69J4r5TsvoXgPGTUYbTvebvDTE8ncuicWZj5gNPqsvJNLxq0xaHPG4c9x5hd4FPmjA6Lp7lEw89m8jlf5LHqtfml4uZHWBPRKCoWI1NhYb811Gmbxqr+/haOpJ8tlc4RiZjdbkeSx01X2lfpswZf1KtG1Hf0XN6aWenpNPUB4uE8sphWIkWK00EwcLhejHLbGzR1CEK0hIlSIFQhCAQhIggY20mFzRu7T9VjXRWK2mIO1A9VUV9BnFx7318CsM+2mNU8RUyJ6gkEGxTscihdXEEuikKphmUplQidPGuM5HU2IVDH6ZnmVh6sk7wI9cw82lN4Fxw6ll7RoDgRle0mwc0m9rjY6br0zjPhGLEYg1xySsv2UoFy2+7HjdzDppyIuPHxDH+F6iiflnjIF7NkF3RP8Wv29DY+C9GOUs0ys0vKzitj4ayRzvv6mRjMtj3YC4yyWNralkbLdAvW+DcGEeFwQuFu0hLpBzJnBe75Pt6L5yWk4Y9oFXREBjzJCDrDIS5n+g7xn+HTwKZY2wlei1PsRpCO5NUM8zG/wCrRyV/wvw4KCm7BshkGd78xaGnv20sCdrfNSuGuLIa+DtISQRpJG62eN29nW3B5OGht5gS5XLHK3qtJIZkcmi7VD3JhzlCz/2ggaEqFW1OVjnHkCV06RUfE9TaHKN3kD03K47IrOHGkufIedz8Vawu7yYw6Ds4PEp6lbzXK6taOosVp8Kr7LGMcrKjrCOarG6TZtvw5dKlwzFQRYq4Drr0y7jGzTpIlSKnCoQhAJClSFBW1ju+fRMpyp98/wCck2vPe1xX4nR3GYbqlc4grUOFwqPEKXVcXEWOdYbif2i1FJXPjY2J8QbGQ1zSD3mBx77SDuT1Wuk0XmftMoyKlkv4ZGBt/wB6PcfylpVYat9uZ+o2/CntKbWTCF0Lo5C1zgQ4PYQ0XPQg+hSe1fEsmHOaD+1kjZ5hpMh/4D4ryjAcWNNUxzAXyOuW/maRlc31BPrZbDjHiCCtkoo45AYzJmkJ7uTM5jbPv7vdzq7jq+kS7ijr+Fr17aSD3+yiLs7u72v2cSy627rb6eCoaukfE90cjS17Dlc07gjkt3w1XsfjVVUvc1rG9uQ4uaGgFzYm6n90Kk9oONRVNZnhOZrY2R5wLB5aXG4vqQMwAPgrlu9Js9IvBuPOpK2KUHulwjlHJ0TyA4HyvmHiF79K5fNdLTmSRjG6ue5rB5ucAPqvpFv+ePis/KrBHlKjvcpNQyxUKQrCtXDnKjxBna1DW8mC58yrl5UKlhtmcd3G/p0XFQtSNAAhjbBdOZc+WqWyBAU/EVHGpsN+fgpUUSCfSzELR4XifJ2yzUMadoa7PLlZqB7x/QKsbpFm25a5KomHk5f86KWvVLuMSoQhdCFRJq6xsBspZWZqqq0rx0cVGV1HZE4vuSUKDLXhgzu93TMfy/vHwUxjwQCCCDqCNisV6dKLWw3ClLlzbhCM1VUyoMewNlTCY36c2uGpY4bPHXxHMEraVNMqyakRTwnGeHJqYntGks5SNBLD68j4FVdl78+kXnX/AEtK+orpH0xtkk+zsLWhrnuOWNzLd24Azeq1xz/WeWH4w1kW/t/TzXpHDHAUf2cGqh+9LnGzi4Frb2a3uutrYn1Wnw7h2CA3ihjYfzBve/mNz812+SQmDL+z7gx8cgqahpa4fsYz7wJFu1eORsTYeN+i9KieoDHDqPipcDh1HxCyyy5NJNJUjLhQZYlawtXMlIosFI+JNuiV19gXJoQNyB52XNO7U5gTT4iTlG/M9FYzPbsHNaOpIHwTkU0DBrI3xJP6pp3cRYKLKLBS4qRNjieiBt27PTM7/iCun8Y0o0j7SU9I43m/q4NCqYVPKFraZxAYzd256NUvD4oqdh7ze6LvNxf1VYykq60kBrqaF3va3lcOhcLBo8B8VZ4d7NqeJwdqSLHUkgkcyFpPH+pufxo8LlzRh1rA6gHfXqpi5jjAAA2C6WzMqEIQI5YfiPtYpi4sc5h/E3UjzHNblcPjB3F1yyXsYCgxuN3dzNN9C0mzvEFrrH5Ln7NPTHPS9+E6mF17DrkPJarEOEqeb3owqST2etZrDPLF/DI4Ael7KL4/yrmZzDuJY5NHAxP5tfp8HbFW4N9llKjBKgG325jv/sEL/mWkpaajxC1oqimd5Rxn0s2y5/Fkco1LmXTL6QFUhgxXrTf/AJH/AM0fZMVP46dvlFf6uK5wrnJZvw/xFlS4hicEV7vBPQIq+F8RnFpKhoHRrGtCgH2TynUza+Tf6Lv8bvNWVvGsY0bZUtVxgT+JbBvsiPOX5N/on2eyQc5nfT6Kpg5zebycSu5EoZxHLyD/AIFeoR+yWHnI8/6nf1UuL2WUo3BPmSV3hDlXl0XFtS3bMPMgfUqYzjqs2zfMO+l16pB7PaRv/wAYPorKDhqnZtG34JxjnKvH249Xy85D/Cw/rZTKfBK6Xdkh8XvIH8rR+q9hjoWN2a0eieDV3jDdeSycHTRgGaUMvewY0ZtN+865HndOU2B0w1cx0p6veST8QvRsXwVs7QCS1wvle21xflY6EaDQrNy8N17L9lLTO6FzZo3euR1lc4xF2apn07Wa0zAdQAHg/EWuAkixax+7ijb07hJ+Z/RMf9C1spHa1UMbQQfuYiXfzPJVjLwxVx/sZ4nj/uNkY7+aJwB+CreLmqdpuJ5ADnbHpyBLXemlld4JjkdUwujPuudG8Hdr2mzmlY1/BuIyGzp6aIHd0bJHv9DIStTwrwxHQwdkwucS4ve93vPe7dxU5a+Oza5QlSKVAlQqzFo42klwJ6AguPpdVnFccpY0sDiwXzhmruVnZRq4b7X8ljX4lThutQxjhc2dlaQeQc11iR1AAKqSVNtaw8ZXOkYt/Hr8gpFNxdG73muZ42uP6/JYai4ppy7LbtDveNs0sZt4sAI9QibieMZhGJnk7sjhnueg7wHzV6xc/wAnqkMwe0OaQWnUEG4PiCqbiillfG3swXAE5mAjMehAOjra6Kt9m1FUMp5XVDTH2sr5Y4jvGxxvbwvvZa4hZ9K7eb08sZuD2l2+81zTGRfrmb4HZL22mlrbiwF/iNVtMawUTtFnFj23yusCNdw5p3Gg+CzcuB17P2baV/jmfGT5gtNvir5z6i4fiTw1jboadjKlzpHC47TS5HK7b30Gl1p6GtZNG2SNwexwu1wNwQsC/g3EJu6+Wnp2nRxjD5JLHeznGwK2fD2BspKaOCMktjFrncnckqLr4ubWVkJULjqJiVaIo3PIvl5bXJIA15brMv4kncTlFvJt/qtfJGHAggEHQg6gg8iFnKvghhJMUs0N/wALXNcz0ZICAqlk7csQ48fqGuIe5vgMgOvQlpVhw7xayqlmhtaSHKX21YQ8XFjyI5hVkvs4z6SVtU5p3aHMjB8O40K+wDhiCjYW07MuY3c4klzj1c46lLZSSrWyVCFLoQhCASWSoQJZFkqEBZCEIBIlSIEKakpGOPeY13m0H6hCECx0zW+61rfIAfRdhoSIQd2SoQgRCEIBCEIFQhCAQhCBEBCECoQhAIQhAIQhAIQhAIQhAJEIQf/Z"/>
          <p:cNvSpPr>
            <a:spLocks noChangeAspect="1" noChangeArrowheads="1"/>
          </p:cNvSpPr>
          <p:nvPr/>
        </p:nvSpPr>
        <p:spPr bwMode="auto">
          <a:xfrm>
            <a:off x="368300" y="-403225"/>
            <a:ext cx="1409700" cy="1447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dirty="0"/>
          </a:p>
        </p:txBody>
      </p:sp>
      <p:cxnSp>
        <p:nvCxnSpPr>
          <p:cNvPr id="8" name="Conector recto de flecha 20"/>
          <p:cNvCxnSpPr/>
          <p:nvPr/>
        </p:nvCxnSpPr>
        <p:spPr>
          <a:xfrm flipV="1">
            <a:off x="450376" y="698047"/>
            <a:ext cx="8229600" cy="17167"/>
          </a:xfrm>
          <a:prstGeom prst="straightConnector1">
            <a:avLst/>
          </a:prstGeom>
          <a:ln>
            <a:solidFill>
              <a:schemeClr val="tx1">
                <a:lumMod val="85000"/>
                <a:lumOff val="1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9" name="Elipse 23"/>
          <p:cNvSpPr/>
          <p:nvPr/>
        </p:nvSpPr>
        <p:spPr>
          <a:xfrm>
            <a:off x="3105315" y="548391"/>
            <a:ext cx="325120" cy="339134"/>
          </a:xfrm>
          <a:prstGeom prst="ellipse">
            <a:avLst/>
          </a:prstGeom>
          <a:solidFill>
            <a:srgbClr val="AFC6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solidFill>
                <a:prstClr val="white"/>
              </a:solidFill>
            </a:endParaRPr>
          </a:p>
        </p:txBody>
      </p:sp>
      <p:sp>
        <p:nvSpPr>
          <p:cNvPr id="10" name="Marcador de contenido 2"/>
          <p:cNvSpPr txBox="1">
            <a:spLocks/>
          </p:cNvSpPr>
          <p:nvPr/>
        </p:nvSpPr>
        <p:spPr>
          <a:xfrm>
            <a:off x="3343276" y="336141"/>
            <a:ext cx="5457824" cy="396240"/>
          </a:xfrm>
          <a:prstGeom prst="rect">
            <a:avLst/>
          </a:prstGeom>
        </p:spPr>
        <p:txBody>
          <a:bodyPr vert="horz" lIns="91440" tIns="45720" rIns="91440" bIns="45720" rtlCol="0">
            <a:noAutofit/>
          </a:bodyPr>
          <a:lstStyle>
            <a:lvl1pPr indent="0">
              <a:spcBef>
                <a:spcPct val="20000"/>
              </a:spcBef>
              <a:buFont typeface="Arial"/>
              <a:buNone/>
              <a:defRPr sz="2400">
                <a:solidFill>
                  <a:schemeClr val="tx1">
                    <a:lumMod val="85000"/>
                    <a:lumOff val="15000"/>
                  </a:schemeClr>
                </a:solidFill>
                <a:latin typeface="Helvetica Neue Light"/>
                <a:cs typeface="Helvetica Neue Light"/>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s-ES" sz="2000" dirty="0" smtClean="0">
                <a:solidFill>
                  <a:prstClr val="black">
                    <a:lumMod val="85000"/>
                    <a:lumOff val="15000"/>
                  </a:prstClr>
                </a:solidFill>
                <a:latin typeface="Helvetica Neue "/>
              </a:rPr>
              <a:t>SITUACIONES IDENTIFICADAS</a:t>
            </a:r>
            <a:endParaRPr lang="es-ES" sz="2000" dirty="0">
              <a:solidFill>
                <a:prstClr val="black">
                  <a:lumMod val="85000"/>
                  <a:lumOff val="15000"/>
                </a:prstClr>
              </a:solidFill>
              <a:latin typeface="Helvetica Neue "/>
            </a:endParaRPr>
          </a:p>
        </p:txBody>
      </p:sp>
      <p:sp>
        <p:nvSpPr>
          <p:cNvPr id="11" name="Elipse 9"/>
          <p:cNvSpPr/>
          <p:nvPr/>
        </p:nvSpPr>
        <p:spPr>
          <a:xfrm>
            <a:off x="3105315" y="545647"/>
            <a:ext cx="325120" cy="339134"/>
          </a:xfrm>
          <a:prstGeom prst="ellipse">
            <a:avLst/>
          </a:prstGeom>
          <a:solidFill>
            <a:schemeClr val="accent6">
              <a:lumMod val="75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s-ES" dirty="0">
              <a:solidFill>
                <a:prstClr val="white"/>
              </a:solidFill>
            </a:endParaRPr>
          </a:p>
        </p:txBody>
      </p:sp>
      <p:sp>
        <p:nvSpPr>
          <p:cNvPr id="3" name="2 CuadroTexto"/>
          <p:cNvSpPr txBox="1"/>
          <p:nvPr/>
        </p:nvSpPr>
        <p:spPr>
          <a:xfrm>
            <a:off x="450376" y="1117601"/>
            <a:ext cx="8098538" cy="5047536"/>
          </a:xfrm>
          <a:prstGeom prst="rect">
            <a:avLst/>
          </a:prstGeom>
          <a:noFill/>
        </p:spPr>
        <p:txBody>
          <a:bodyPr wrap="square" rtlCol="0">
            <a:spAutoFit/>
          </a:bodyPr>
          <a:lstStyle/>
          <a:p>
            <a:pPr marL="285750" indent="-285750" algn="just">
              <a:buFont typeface="Wingdings" panose="05000000000000000000" pitchFamily="2" charset="2"/>
              <a:buChar char="v"/>
            </a:pPr>
            <a:r>
              <a:rPr lang="es-CO" b="1" dirty="0" smtClean="0">
                <a:latin typeface="Arial" panose="020B0604020202020204" pitchFamily="34" charset="0"/>
                <a:cs typeface="Arial" panose="020B0604020202020204" pitchFamily="34" charset="0"/>
              </a:rPr>
              <a:t>No </a:t>
            </a:r>
            <a:r>
              <a:rPr lang="es-CO" b="1" dirty="0">
                <a:latin typeface="Arial" panose="020B0604020202020204" pitchFamily="34" charset="0"/>
                <a:cs typeface="Arial" panose="020B0604020202020204" pitchFamily="34" charset="0"/>
              </a:rPr>
              <a:t>afiliar o vincular </a:t>
            </a:r>
            <a:r>
              <a:rPr lang="es-CO" dirty="0">
                <a:latin typeface="Arial" panose="020B0604020202020204" pitchFamily="34" charset="0"/>
                <a:cs typeface="Arial" panose="020B0604020202020204" pitchFamily="34" charset="0"/>
              </a:rPr>
              <a:t>a los trabajadores al Sistema de la Protección y Seguridad.</a:t>
            </a:r>
          </a:p>
          <a:p>
            <a:pPr marL="285750" indent="-285750" algn="just">
              <a:buFont typeface="Wingdings" panose="05000000000000000000" pitchFamily="2" charset="2"/>
              <a:buChar char="v"/>
            </a:pPr>
            <a:endParaRPr lang="es-CO"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v"/>
            </a:pPr>
            <a:r>
              <a:rPr lang="es-CO" b="1" dirty="0">
                <a:latin typeface="Arial" panose="020B0604020202020204" pitchFamily="34" charset="0"/>
                <a:cs typeface="Arial" panose="020B0604020202020204" pitchFamily="34" charset="0"/>
              </a:rPr>
              <a:t>No efectuar la autoliquidación y pago </a:t>
            </a:r>
            <a:r>
              <a:rPr lang="es-CO" dirty="0">
                <a:latin typeface="Arial" panose="020B0604020202020204" pitchFamily="34" charset="0"/>
                <a:cs typeface="Arial" panose="020B0604020202020204" pitchFamily="34" charset="0"/>
              </a:rPr>
              <a:t>oportunamente de los aportes al Sistema de Protección y Seguridad.</a:t>
            </a:r>
          </a:p>
          <a:p>
            <a:pPr marL="285750" indent="-285750" algn="just">
              <a:buFont typeface="Wingdings" panose="05000000000000000000" pitchFamily="2" charset="2"/>
              <a:buChar char="v"/>
            </a:pPr>
            <a:endParaRPr lang="es-CO"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v"/>
            </a:pPr>
            <a:r>
              <a:rPr lang="es-CO" b="1" dirty="0">
                <a:latin typeface="Arial" panose="020B0604020202020204" pitchFamily="34" charset="0"/>
                <a:cs typeface="Arial" panose="020B0604020202020204" pitchFamily="34" charset="0"/>
              </a:rPr>
              <a:t>No incluir </a:t>
            </a:r>
            <a:r>
              <a:rPr lang="es-CO" dirty="0">
                <a:latin typeface="Arial" panose="020B0604020202020204" pitchFamily="34" charset="0"/>
                <a:cs typeface="Arial" panose="020B0604020202020204" pitchFamily="34" charset="0"/>
              </a:rPr>
              <a:t>en el Ingreso Base de Cotización (IBC) pagos que constituyen salario y </a:t>
            </a:r>
            <a:r>
              <a:rPr lang="es-CO" b="1" dirty="0">
                <a:latin typeface="Arial" panose="020B0604020202020204" pitchFamily="34" charset="0"/>
                <a:cs typeface="Arial" panose="020B0604020202020204" pitchFamily="34" charset="0"/>
              </a:rPr>
              <a:t>declararlos como no salariales para excluirlos del IBC. (Aunque la normatividad permite a partir de la ley </a:t>
            </a:r>
          </a:p>
          <a:p>
            <a:pPr marL="285750" indent="-285750" algn="just">
              <a:buFont typeface="Wingdings" panose="05000000000000000000" pitchFamily="2" charset="2"/>
              <a:buChar char="v"/>
            </a:pPr>
            <a:endParaRPr lang="es-CO" b="1"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v"/>
            </a:pPr>
            <a:r>
              <a:rPr lang="es-CO" b="1" dirty="0">
                <a:latin typeface="Arial" panose="020B0604020202020204" pitchFamily="34" charset="0"/>
                <a:cs typeface="Arial" panose="020B0604020202020204" pitchFamily="34" charset="0"/>
              </a:rPr>
              <a:t>No incluir </a:t>
            </a:r>
            <a:r>
              <a:rPr lang="es-CO" dirty="0">
                <a:latin typeface="Arial" panose="020B0604020202020204" pitchFamily="34" charset="0"/>
                <a:cs typeface="Arial" panose="020B0604020202020204" pitchFamily="34" charset="0"/>
              </a:rPr>
              <a:t>en el Ingreso Base de Cotización (IBC) pagos de vacaciones disfrutadas, no disfrutadas pero pagadas en dinero o pagadas por liquidación   para el cálculo de los aportes parafiscales: SENA, ICBF, y subsidio familiar.</a:t>
            </a:r>
          </a:p>
          <a:p>
            <a:pPr marL="285750" indent="-285750" algn="just">
              <a:buFont typeface="Wingdings" panose="05000000000000000000" pitchFamily="2" charset="2"/>
              <a:buChar char="v"/>
            </a:pPr>
            <a:endParaRPr lang="es-CO"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v"/>
            </a:pPr>
            <a:r>
              <a:rPr lang="es-CO" b="1" dirty="0">
                <a:latin typeface="Arial" panose="020B0604020202020204" pitchFamily="34" charset="0"/>
                <a:cs typeface="Arial" panose="020B0604020202020204" pitchFamily="34" charset="0"/>
              </a:rPr>
              <a:t>No incluir </a:t>
            </a:r>
            <a:r>
              <a:rPr lang="es-CO" dirty="0">
                <a:latin typeface="Arial" panose="020B0604020202020204" pitchFamily="34" charset="0"/>
                <a:cs typeface="Arial" panose="020B0604020202020204" pitchFamily="34" charset="0"/>
              </a:rPr>
              <a:t>en el Ingreso Base de Cotización (IBC) pagos no salariales superiores al 40%  del total de la remuneración </a:t>
            </a:r>
            <a:r>
              <a:rPr lang="es-CO" b="1" i="1" dirty="0">
                <a:latin typeface="Arial" panose="020B0604020202020204" pitchFamily="34" charset="0"/>
                <a:cs typeface="Arial" panose="020B0604020202020204" pitchFamily="34" charset="0"/>
              </a:rPr>
              <a:t>(Artículo 30 Ley 1393 de 2010</a:t>
            </a:r>
            <a:r>
              <a:rPr lang="es-CO" b="1" i="1" dirty="0" smtClean="0">
                <a:latin typeface="Arial" panose="020B0604020202020204" pitchFamily="34" charset="0"/>
                <a:cs typeface="Arial" panose="020B0604020202020204" pitchFamily="34" charset="0"/>
              </a:rPr>
              <a:t>).</a:t>
            </a:r>
            <a:endParaRPr lang="es-CO"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0204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6" descr="data:image/jpg;base64,/9j/4AAQSkZJRgABAQAAAQABAAD/2wCEAAkGBhQSEBQUEhQUFRQUFxQUFBYXFRQUFBUUFRQWFRQQFBYXHCYeGBojGRQUHy8gIycpLCwsFR4xNTAqNSYrLCkBCQoKDgwOFw8PGikcGBwpKSkpKSkpKSkpKSkpKSkpKSkpKSkpKSkpKSkpKSwpKSkpKSkpLCksKSksLCwpKSkpKf/AABEIAOQA3QMBIgACEQEDEQH/xAAcAAABBQEBAQAAAAAAAAAAAAAAAQMEBQYCBwj/xABAEAABAwIEAwUFBQcDBAMAAAABAAIDBBEFEiExBkFREyJhcYEHMpGhsRQjQlLBM2JyktHh8IKishZj0vFDc5P/xAAYAQEBAQEBAAAAAAAAAAAAAAAAAgMBBP/EACIRAQEAAgIDAQACAwAAAAAAAAABAhESMQMhQVETYSIyQv/aAAwDAQACEQMRAD8A9xQhCAQhCAQhCAQhCAQhCATUs4ba+l/h1ThVRijLvHPa4vp3b/Ozz8Fy3Udk2dmxYDYZtHHTqCNL/H4JaTFQ7R2h0vb3RfYX5/3UZjLBcuiB+vqNljzqtReApVXYfUE92ws2wvfXbpZWF1tLtNhUi5fIALnZVUmIOO1hryv7t9fkVy3RJtZS1Aba/O/yt/UKO7Em6eJAPhc21+fwUAMOtyTcc99QL6+JF0rYgFHNXFLlxQAXAJ1/2ixzfC/qE6zEGkN373hsoBajRc501FuyYHUG48F1mVODpYHf/PJO09RY3cSTbny8APFXM9ucVqhNxyXXYKtJUiVIgVCEIBCEIBCEIBCEIBCEIBV+JaWPPX/0p5VdiztvJRn07O0ZpSpmmkuLdE+sJ7XozDNYkjcH0Hj+ilzYgbiwOrfMXNrfBV0R++cPIqWAqmV0XQ7RxOuwOnU21B+bvkka2wsukJsIlSLiWYNC4CWSyjmZRpam5TfaqbVaTmSp5kir2SJ5sqSuJ8cpbcg9NOthYC52CnUM5LddxufHwVUyROiYtuQfLztbRa45OWLtImKSoDmix5C/wT62ZlQhCAQhCAQhCAQhCAQhCBCqnEzcnwsrYqpnN3HzKz8nWnZ2rKWWz7dVYqom7sg81bArDFrkhRazv8AApyrsON5JT+9b4KxXY5kEIKannyhdTBNOGhVE9Xcriqq7qnrsVDNN3HYfqVNaSLN84G5Qye6oYJXPNyraLQLld0mtkUhj1BY5SGFccTY5FKY6+igxFTIWq45U2gnAcW6AHa9hqOis0xBTADUC/NP2XoxmoypUIQqcCEIQCEIQCEIQCEIQIVTkq4cqZZeRWKtxRtiCrCE90FRcVbdl+ifpj3G+Sx+1p8iFg2oeerz9VZquwUfdnxcfqrFdx6cy7NTTZQqWsrLlS8RlWOxrFjm7KLV/4jyaP6rnapCYxjuTuM1f8m+fioFBTOcczrkne6dw/BAO883O/r4q3YwDZc3Ip1TxWCkNKr5sUY3S9z0ChvxFz/Loklrm14ato53SNrCVV00JKvqLDuq7pxLoLlaHDabmeWyhUFFfT4q9jZYWC0wxZ5V0EJUi3QVCEIBCEIBCEIBCEIBCEIEKy+IVZZIWnk648itOVn8VMT5QdC61hzBPWyy8k9Lw7E5zxG3MXCWlP3Y8lGje8j3XC+libadW87LifOBZoLhz7wuD0ubLFZ7B22iHmfqpt1namomDrZJAR0sQfI8/RQ3cSOae+7IL2IeC3XprbVN6d47R+K8bLXiGLWV/+wc3FQ6LDxG0czuTzJ5kqbTUlO6V0oAD3buzOcSPJxsPRQ8bwapkt2BBjO59149Do4fwkqe1SaMVuNRx7m56BUtRjr5NB3W+H9VPpOCzu99z4D9Sryi4SjHInzK7NFZmkpSeq0OHYITa4WloeHwNmq7psItvotNWs7VFRYUG8lc0uGE76fVWcVK1uwTwCuYfqbkbihDRYJ1FkLVASJUiBUIQgEIQgEIQgEISXQKhcufbdMOr2jqfJc3IHKh1mk+B+ixr6rIwvY0ueS7RouXWJAB5C4t8Vo6quuDewbzv08VjMb4rOYQ0+rnHKCOp0sF5/LnG3jxtNUuI1sr8rYWRtFs2Z5eWnf8ADYei44txySjDGtcx8shHdINrDnob+q1WFUHYxNZe53ceZcdys5jHBTqmq7aWYBo0Y0C5A9SpVLun8NqKuSISPZGXb2aT6XDr6+N1xUcWxA5Ktrob6ESAOYfUAtI8DZXmGU3ZDs75rAEHw2WI47rBLWww6ZWEF3meXwT0d3UWc/DlJUNElP3b6h0D8jfhYt38ApWE0s8N2vIlYNWkAZtfwv1te4BuE5jPD0TYu0jblLLOOTukt5kW581XMr54Y2yMH2mB1jnBtI1vS2xI8bea59O42OG0LZQXOvfY+e5VrHQsGwUDh2vErCWm7bgg+atwvRhJpjd70QNS2SoWiQhCEAhCEAkSpECoQhAIQhAIQkKAuos9aBoNfomamqvoNvqoyzyzVp1JITuUxU1TWNu4rmqqcg8VnaqCWd1th15DxXmzzs9NsMN99KziDiN0l2s0H6dSneA8HzE1L9Rq2O/+54+gUB+HCacU8Pu7yv8A3RurvHccbCwQw2AaMunTos8J/wBZN8uuGKZjXE7Y7tZqevRUWHV8tRKA0k9TyA6qBg2CSVjySS2Me863yHivQMOwuOBmWMWHM8z4krSby9s7xw9fXMYyytG/ct8CvPuK6bLXud1s76L0Ko0mjPmFlOOaP76N/wCYZUy6c8f+zV4bKJIGE7ObY/CxWRwKc0ldJSP/AGUhLo77DNrorng2pvCWndp/soPH+Gm0VQz3onWJH5SdPmu/Nk9ZXGthTuye6AB0tYFWVPVB3n/myosLrO1hY/qNfPmpsTrOB8R8ytccmFi3QkCVboCEIQCEIQCRKkQKhCEAhCECKHjFTkhcRvoB5uNrqYszxdW6sjB377vTRo+p9FOV1HZN07RTXbZSVT4fNsrcG6wXpy6IHdUPEmI5W9lH7ztDbx5K6q58jSefJU0NIGXmk1drlB+qjJpj/asa0UcJA/bSavPQcmhUdBhr6qbKNr3ceg5lTqpjppOpcfqthg+FNgjAHvH3j1KiTbW5cZ/dSaKibFG1jBYNFv7lPqo4uxs0lFNOBcsaAy+xe5wY3zte/osrh/Hcs09BTxuvJURsmmcGxuyNdmeY9NAWxsN7D8S9Ex9PLa3NWz3T+UhVHF9Nmja78rlfOFwoeKw5oiFnlGmOXuKDBX9lUlvJ4Dh/qF/qtPVU4kY5jtQ4WKzmLwZDDIOQDT9QtLBJmaD1C5j+O5/Kq8BpXQ5ojsNW+StnbJcqHDQq+ozt2k0eIX94jz8eisAVjaisLHttzNrddFqMNqA+NpH+eC0wy36TlNJaEIWqQhCEAkSpECoQhAIQhAhWAxWp7Soe7lfK3ybp+hPqtxXzZI3u/K0n1A0+a8+jasvJfi8J9T6RyuaaTRUkJVlTPWS6mvhBNzy2VTjJLjlGwVwHaKK2lu65XLDG6QKCjZAwyykNAF7u0ACx3F/tMma0tomhv/deLuPiyM6Dzdc+C64wxozVLogfu4XZQORkGjnnrroOgHiq7D8CNXKImWGl3OOoa0bm3Pe1vFb4eOSbrLLO2vNcRxWaofnnlklf1e4ut4AbN8hZR4pC0hzSWuGoLSWkHqCLEL0fFOC6SHEo4u++GGGWorC51s2Rjnhoy2y6ZBYfmCpML4H+0YTPWtLhJFJIQzdroY2sL2jmHDM4g3/DbxWm4loOAParIJGU9a/OxxDWTu99jjoBKfxtO2Y6i/MXt69J4r5TsvoXgPGTUYbTvebvDTE8ncuicWZj5gNPqsvJNLxq0xaHPG4c9x5hd4FPmjA6Lp7lEw89m8jlf5LHqtfml4uZHWBPRKCoWI1NhYb811Gmbxqr+/haOpJ8tlc4RiZjdbkeSx01X2lfpswZf1KtG1Hf0XN6aWenpNPUB4uE8sphWIkWK00EwcLhejHLbGzR1CEK0hIlSIFQhCAQhIggY20mFzRu7T9VjXRWK2mIO1A9VUV9BnFx7318CsM+2mNU8RUyJ6gkEGxTscihdXEEuikKphmUplQidPGuM5HU2IVDH6ZnmVh6sk7wI9cw82lN4Fxw6ll7RoDgRle0mwc0m9rjY6br0zjPhGLEYg1xySsv2UoFy2+7HjdzDppyIuPHxDH+F6iiflnjIF7NkF3RP8Wv29DY+C9GOUs0ys0vKzitj4ayRzvv6mRjMtj3YC4yyWNralkbLdAvW+DcGEeFwQuFu0hLpBzJnBe75Pt6L5yWk4Y9oFXREBjzJCDrDIS5n+g7xn+HTwKZY2wlei1PsRpCO5NUM8zG/wCrRyV/wvw4KCm7BshkGd78xaGnv20sCdrfNSuGuLIa+DtISQRpJG62eN29nW3B5OGht5gS5XLHK3qtJIZkcmi7VD3JhzlCz/2ggaEqFW1OVjnHkCV06RUfE9TaHKN3kD03K47IrOHGkufIedz8Vawu7yYw6Ds4PEp6lbzXK6taOosVp8Kr7LGMcrKjrCOarG6TZtvw5dKlwzFQRYq4Drr0y7jGzTpIlSKnCoQhAJClSFBW1ju+fRMpyp98/wCck2vPe1xX4nR3GYbqlc4grUOFwqPEKXVcXEWOdYbif2i1FJXPjY2J8QbGQ1zSD3mBx77SDuT1Wuk0XmftMoyKlkv4ZGBt/wB6PcfylpVYat9uZ+o2/CntKbWTCF0Lo5C1zgQ4PYQ0XPQg+hSe1fEsmHOaD+1kjZ5hpMh/4D4ryjAcWNNUxzAXyOuW/maRlc31BPrZbDjHiCCtkoo45AYzJmkJ7uTM5jbPv7vdzq7jq+kS7ijr+Fr17aSD3+yiLs7u72v2cSy627rb6eCoaukfE90cjS17Dlc07gjkt3w1XsfjVVUvc1rG9uQ4uaGgFzYm6n90Kk9oONRVNZnhOZrY2R5wLB5aXG4vqQMwAPgrlu9Js9IvBuPOpK2KUHulwjlHJ0TyA4HyvmHiF79K5fNdLTmSRjG6ue5rB5ucAPqvpFv+ePis/KrBHlKjvcpNQyxUKQrCtXDnKjxBna1DW8mC58yrl5UKlhtmcd3G/p0XFQtSNAAhjbBdOZc+WqWyBAU/EVHGpsN+fgpUUSCfSzELR4XifJ2yzUMadoa7PLlZqB7x/QKsbpFm25a5KomHk5f86KWvVLuMSoQhdCFRJq6xsBspZWZqqq0rx0cVGV1HZE4vuSUKDLXhgzu93TMfy/vHwUxjwQCCCDqCNisV6dKLWw3ClLlzbhCM1VUyoMewNlTCY36c2uGpY4bPHXxHMEraVNMqyakRTwnGeHJqYntGks5SNBLD68j4FVdl78+kXnX/AEtK+orpH0xtkk+zsLWhrnuOWNzLd24Azeq1xz/WeWH4w1kW/t/TzXpHDHAUf2cGqh+9LnGzi4Frb2a3uutrYn1Wnw7h2CA3ihjYfzBve/mNz812+SQmDL+z7gx8cgqahpa4fsYz7wJFu1eORsTYeN+i9KieoDHDqPipcDh1HxCyyy5NJNJUjLhQZYlawtXMlIosFI+JNuiV19gXJoQNyB52XNO7U5gTT4iTlG/M9FYzPbsHNaOpIHwTkU0DBrI3xJP6pp3cRYKLKLBS4qRNjieiBt27PTM7/iCun8Y0o0j7SU9I43m/q4NCqYVPKFraZxAYzd256NUvD4oqdh7ze6LvNxf1VYykq60kBrqaF3va3lcOhcLBo8B8VZ4d7NqeJwdqSLHUkgkcyFpPH+pufxo8LlzRh1rA6gHfXqpi5jjAAA2C6WzMqEIQI5YfiPtYpi4sc5h/E3UjzHNblcPjB3F1yyXsYCgxuN3dzNN9C0mzvEFrrH5Ln7NPTHPS9+E6mF17DrkPJarEOEqeb3owqST2etZrDPLF/DI4Ael7KL4/yrmZzDuJY5NHAxP5tfp8HbFW4N9llKjBKgG325jv/sEL/mWkpaajxC1oqimd5Rxn0s2y5/Fkco1LmXTL6QFUhgxXrTf/AJH/AM0fZMVP46dvlFf6uK5wrnJZvw/xFlS4hicEV7vBPQIq+F8RnFpKhoHRrGtCgH2TynUza+Tf6Lv8bvNWVvGsY0bZUtVxgT+JbBvsiPOX5N/on2eyQc5nfT6Kpg5zebycSu5EoZxHLyD/AIFeoR+yWHnI8/6nf1UuL2WUo3BPmSV3hDlXl0XFtS3bMPMgfUqYzjqs2zfMO+l16pB7PaRv/wAYPorKDhqnZtG34JxjnKvH249Xy85D/Cw/rZTKfBK6Xdkh8XvIH8rR+q9hjoWN2a0eieDV3jDdeSycHTRgGaUMvewY0ZtN+865HndOU2B0w1cx0p6veST8QvRsXwVs7QCS1wvle21xflY6EaDQrNy8N17L9lLTO6FzZo3euR1lc4xF2apn07Wa0zAdQAHg/EWuAkixax+7ijb07hJ+Z/RMf9C1spHa1UMbQQfuYiXfzPJVjLwxVx/sZ4nj/uNkY7+aJwB+CreLmqdpuJ5ADnbHpyBLXemlld4JjkdUwujPuudG8Hdr2mzmlY1/BuIyGzp6aIHd0bJHv9DIStTwrwxHQwdkwucS4ve93vPe7dxU5a+Oza5QlSKVAlQqzFo42klwJ6AguPpdVnFccpY0sDiwXzhmruVnZRq4b7X8ljX4lThutQxjhc2dlaQeQc11iR1AAKqSVNtaw8ZXOkYt/Hr8gpFNxdG73muZ42uP6/JYai4ppy7LbtDveNs0sZt4sAI9QibieMZhGJnk7sjhnueg7wHzV6xc/wAnqkMwe0OaQWnUEG4PiCqbiillfG3swXAE5mAjMehAOjra6Kt9m1FUMp5XVDTH2sr5Y4jvGxxvbwvvZa4hZ9K7eb08sZuD2l2+81zTGRfrmb4HZL22mlrbiwF/iNVtMawUTtFnFj23yusCNdw5p3Gg+CzcuB17P2baV/jmfGT5gtNvir5z6i4fiTw1jboadjKlzpHC47TS5HK7b30Gl1p6GtZNG2SNwexwu1wNwQsC/g3EJu6+Wnp2nRxjD5JLHeznGwK2fD2BspKaOCMktjFrncnckqLr4ubWVkJULjqJiVaIo3PIvl5bXJIA15brMv4kncTlFvJt/qtfJGHAggEHQg6gg8iFnKvghhJMUs0N/wALXNcz0ZICAqlk7csQ48fqGuIe5vgMgOvQlpVhw7xayqlmhtaSHKX21YQ8XFjyI5hVkvs4z6SVtU5p3aHMjB8O40K+wDhiCjYW07MuY3c4klzj1c46lLZSSrWyVCFLoQhCASWSoQJZFkqEBZCEIBIlSIEKakpGOPeY13m0H6hCECx0zW+61rfIAfRdhoSIQd2SoQgRCEIBCEIFQhCAQhCBEBCECoQhAIQhAIQhAIQhAIQhAJEIQf/Z"/>
          <p:cNvSpPr>
            <a:spLocks noChangeAspect="1" noChangeArrowheads="1"/>
          </p:cNvSpPr>
          <p:nvPr/>
        </p:nvSpPr>
        <p:spPr bwMode="auto">
          <a:xfrm>
            <a:off x="368300" y="-403225"/>
            <a:ext cx="1409700" cy="1447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dirty="0"/>
          </a:p>
        </p:txBody>
      </p:sp>
      <p:cxnSp>
        <p:nvCxnSpPr>
          <p:cNvPr id="8" name="Conector recto de flecha 20"/>
          <p:cNvCxnSpPr/>
          <p:nvPr/>
        </p:nvCxnSpPr>
        <p:spPr>
          <a:xfrm flipV="1">
            <a:off x="450376" y="698047"/>
            <a:ext cx="8229600" cy="17167"/>
          </a:xfrm>
          <a:prstGeom prst="straightConnector1">
            <a:avLst/>
          </a:prstGeom>
          <a:ln>
            <a:solidFill>
              <a:schemeClr val="tx1">
                <a:lumMod val="85000"/>
                <a:lumOff val="1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9" name="Elipse 23"/>
          <p:cNvSpPr/>
          <p:nvPr/>
        </p:nvSpPr>
        <p:spPr>
          <a:xfrm>
            <a:off x="3105315" y="548391"/>
            <a:ext cx="325120" cy="339134"/>
          </a:xfrm>
          <a:prstGeom prst="ellipse">
            <a:avLst/>
          </a:prstGeom>
          <a:solidFill>
            <a:srgbClr val="AFC6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solidFill>
                <a:prstClr val="white"/>
              </a:solidFill>
            </a:endParaRPr>
          </a:p>
        </p:txBody>
      </p:sp>
      <p:sp>
        <p:nvSpPr>
          <p:cNvPr id="10" name="Marcador de contenido 2"/>
          <p:cNvSpPr txBox="1">
            <a:spLocks/>
          </p:cNvSpPr>
          <p:nvPr/>
        </p:nvSpPr>
        <p:spPr>
          <a:xfrm>
            <a:off x="3343276" y="336141"/>
            <a:ext cx="5457824" cy="396240"/>
          </a:xfrm>
          <a:prstGeom prst="rect">
            <a:avLst/>
          </a:prstGeom>
        </p:spPr>
        <p:txBody>
          <a:bodyPr vert="horz" lIns="91440" tIns="45720" rIns="91440" bIns="45720" rtlCol="0">
            <a:noAutofit/>
          </a:bodyPr>
          <a:lstStyle>
            <a:lvl1pPr indent="0">
              <a:spcBef>
                <a:spcPct val="20000"/>
              </a:spcBef>
              <a:buFont typeface="Arial"/>
              <a:buNone/>
              <a:defRPr sz="2400">
                <a:solidFill>
                  <a:schemeClr val="tx1">
                    <a:lumMod val="85000"/>
                    <a:lumOff val="15000"/>
                  </a:schemeClr>
                </a:solidFill>
                <a:latin typeface="Helvetica Neue Light"/>
                <a:cs typeface="Helvetica Neue Light"/>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s-ES" sz="2000" dirty="0" smtClean="0">
                <a:solidFill>
                  <a:prstClr val="black">
                    <a:lumMod val="85000"/>
                    <a:lumOff val="15000"/>
                  </a:prstClr>
                </a:solidFill>
                <a:latin typeface="Helvetica Neue "/>
              </a:rPr>
              <a:t>SITUACIONES IDENTIFICADAS</a:t>
            </a:r>
            <a:endParaRPr lang="es-ES" sz="2000" dirty="0">
              <a:solidFill>
                <a:prstClr val="black">
                  <a:lumMod val="85000"/>
                  <a:lumOff val="15000"/>
                </a:prstClr>
              </a:solidFill>
              <a:latin typeface="Helvetica Neue "/>
            </a:endParaRPr>
          </a:p>
        </p:txBody>
      </p:sp>
      <p:sp>
        <p:nvSpPr>
          <p:cNvPr id="11" name="Elipse 9"/>
          <p:cNvSpPr/>
          <p:nvPr/>
        </p:nvSpPr>
        <p:spPr>
          <a:xfrm>
            <a:off x="3105315" y="545647"/>
            <a:ext cx="325120" cy="339134"/>
          </a:xfrm>
          <a:prstGeom prst="ellipse">
            <a:avLst/>
          </a:prstGeom>
          <a:solidFill>
            <a:schemeClr val="accent6">
              <a:lumMod val="75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s-ES" dirty="0">
              <a:solidFill>
                <a:prstClr val="white"/>
              </a:solidFill>
            </a:endParaRPr>
          </a:p>
        </p:txBody>
      </p:sp>
      <p:sp>
        <p:nvSpPr>
          <p:cNvPr id="3" name="2 CuadroTexto"/>
          <p:cNvSpPr txBox="1"/>
          <p:nvPr/>
        </p:nvSpPr>
        <p:spPr>
          <a:xfrm>
            <a:off x="450376" y="986975"/>
            <a:ext cx="8098538" cy="5632311"/>
          </a:xfrm>
          <a:prstGeom prst="rect">
            <a:avLst/>
          </a:prstGeom>
          <a:noFill/>
        </p:spPr>
        <p:txBody>
          <a:bodyPr wrap="square" rtlCol="0">
            <a:spAutoFit/>
          </a:bodyPr>
          <a:lstStyle/>
          <a:p>
            <a:pPr marL="285750" lvl="0" indent="-285750" algn="just">
              <a:buFont typeface="Wingdings" panose="05000000000000000000" pitchFamily="2" charset="2"/>
              <a:buChar char="v"/>
            </a:pPr>
            <a:r>
              <a:rPr lang="es-CO" b="1" dirty="0" smtClean="0">
                <a:solidFill>
                  <a:prstClr val="black"/>
                </a:solidFill>
                <a:latin typeface="Arial" panose="020B0604020202020204" pitchFamily="34" charset="0"/>
                <a:cs typeface="Arial" panose="020B0604020202020204" pitchFamily="34" charset="0"/>
              </a:rPr>
              <a:t>No </a:t>
            </a:r>
            <a:r>
              <a:rPr lang="es-CO" b="1" dirty="0">
                <a:solidFill>
                  <a:prstClr val="black"/>
                </a:solidFill>
                <a:latin typeface="Arial" panose="020B0604020202020204" pitchFamily="34" charset="0"/>
                <a:cs typeface="Arial" panose="020B0604020202020204" pitchFamily="34" charset="0"/>
              </a:rPr>
              <a:t>pagar el 10% adicional </a:t>
            </a:r>
            <a:r>
              <a:rPr lang="es-CO" dirty="0">
                <a:solidFill>
                  <a:prstClr val="black"/>
                </a:solidFill>
                <a:latin typeface="Arial" panose="020B0604020202020204" pitchFamily="34" charset="0"/>
                <a:cs typeface="Arial" panose="020B0604020202020204" pitchFamily="34" charset="0"/>
              </a:rPr>
              <a:t>en pensión por actividades de alto riesgo para afiliados al régimen de prima media.</a:t>
            </a:r>
          </a:p>
          <a:p>
            <a:pPr marL="285750" lvl="0" indent="-285750" algn="just">
              <a:buFont typeface="Wingdings" panose="05000000000000000000" pitchFamily="2" charset="2"/>
              <a:buChar char="v"/>
            </a:pPr>
            <a:endParaRPr lang="es-CO" b="1" dirty="0">
              <a:solidFill>
                <a:prstClr val="black"/>
              </a:solidFill>
              <a:latin typeface="Arial" panose="020B0604020202020204" pitchFamily="34" charset="0"/>
              <a:cs typeface="Arial" panose="020B0604020202020204" pitchFamily="34" charset="0"/>
            </a:endParaRPr>
          </a:p>
          <a:p>
            <a:pPr marL="285750" lvl="0" indent="-285750" algn="just">
              <a:buFont typeface="Wingdings" panose="05000000000000000000" pitchFamily="2" charset="2"/>
              <a:buChar char="v"/>
            </a:pPr>
            <a:r>
              <a:rPr lang="es-CO" b="1" dirty="0">
                <a:solidFill>
                  <a:prstClr val="black"/>
                </a:solidFill>
                <a:latin typeface="Arial" panose="020B0604020202020204" pitchFamily="34" charset="0"/>
                <a:cs typeface="Arial" panose="020B0604020202020204" pitchFamily="34" charset="0"/>
              </a:rPr>
              <a:t>No realizar cotizaciones con la tarifa legal.</a:t>
            </a:r>
          </a:p>
          <a:p>
            <a:pPr marL="285750" lvl="0" indent="-285750" algn="just">
              <a:buFont typeface="Wingdings" panose="05000000000000000000" pitchFamily="2" charset="2"/>
              <a:buChar char="v"/>
            </a:pPr>
            <a:endParaRPr lang="es-CO" b="1" dirty="0">
              <a:solidFill>
                <a:prstClr val="black"/>
              </a:solidFill>
              <a:latin typeface="Arial" panose="020B0604020202020204" pitchFamily="34" charset="0"/>
              <a:cs typeface="Arial" panose="020B0604020202020204" pitchFamily="34" charset="0"/>
            </a:endParaRPr>
          </a:p>
          <a:p>
            <a:pPr marL="285750" lvl="0" indent="-285750" algn="just">
              <a:buFont typeface="Wingdings" panose="05000000000000000000" pitchFamily="2" charset="2"/>
              <a:buChar char="v"/>
            </a:pPr>
            <a:r>
              <a:rPr lang="es-CO" b="1" dirty="0">
                <a:solidFill>
                  <a:prstClr val="black"/>
                </a:solidFill>
                <a:latin typeface="Arial" panose="020B0604020202020204" pitchFamily="34" charset="0"/>
                <a:cs typeface="Arial" panose="020B0604020202020204" pitchFamily="34" charset="0"/>
              </a:rPr>
              <a:t>No cumplir </a:t>
            </a:r>
            <a:r>
              <a:rPr lang="es-CO" dirty="0">
                <a:solidFill>
                  <a:prstClr val="black"/>
                </a:solidFill>
                <a:latin typeface="Arial" panose="020B0604020202020204" pitchFamily="34" charset="0"/>
                <a:cs typeface="Arial" panose="020B0604020202020204" pitchFamily="34" charset="0"/>
              </a:rPr>
              <a:t>con los requisitos para aplicar beneficios de Ley. (Ley 1429</a:t>
            </a:r>
          </a:p>
          <a:p>
            <a:pPr marL="285750" lvl="0" indent="-285750" algn="just">
              <a:buFont typeface="Wingdings" panose="05000000000000000000" pitchFamily="2" charset="2"/>
              <a:buChar char="v"/>
            </a:pPr>
            <a:endParaRPr lang="es-CO" dirty="0">
              <a:solidFill>
                <a:prstClr val="black"/>
              </a:solidFill>
              <a:latin typeface="Arial" panose="020B0604020202020204" pitchFamily="34" charset="0"/>
              <a:cs typeface="Arial" panose="020B0604020202020204" pitchFamily="34" charset="0"/>
            </a:endParaRPr>
          </a:p>
          <a:p>
            <a:pPr marL="285750" lvl="0" indent="-285750" algn="just">
              <a:buFont typeface="Wingdings" panose="05000000000000000000" pitchFamily="2" charset="2"/>
              <a:buChar char="v"/>
            </a:pPr>
            <a:r>
              <a:rPr lang="es-CO" b="1" dirty="0">
                <a:solidFill>
                  <a:prstClr val="black"/>
                </a:solidFill>
                <a:latin typeface="Arial" panose="020B0604020202020204" pitchFamily="34" charset="0"/>
                <a:cs typeface="Arial" panose="020B0604020202020204" pitchFamily="34" charset="0"/>
              </a:rPr>
              <a:t>Registrar salarios integrales </a:t>
            </a:r>
            <a:r>
              <a:rPr lang="es-CO" dirty="0">
                <a:solidFill>
                  <a:prstClr val="black"/>
                </a:solidFill>
                <a:latin typeface="Arial" panose="020B0604020202020204" pitchFamily="34" charset="0"/>
                <a:cs typeface="Arial" panose="020B0604020202020204" pitchFamily="34" charset="0"/>
              </a:rPr>
              <a:t>inferiores al mínimo (13 SMMLV).</a:t>
            </a:r>
          </a:p>
          <a:p>
            <a:pPr marL="285750" lvl="0" indent="-285750" algn="just">
              <a:buFont typeface="Wingdings" panose="05000000000000000000" pitchFamily="2" charset="2"/>
              <a:buChar char="v"/>
            </a:pPr>
            <a:endParaRPr lang="es-CO" dirty="0">
              <a:solidFill>
                <a:prstClr val="black"/>
              </a:solidFill>
              <a:latin typeface="Arial" panose="020B0604020202020204" pitchFamily="34" charset="0"/>
              <a:cs typeface="Arial" panose="020B0604020202020204" pitchFamily="34" charset="0"/>
            </a:endParaRPr>
          </a:p>
          <a:p>
            <a:pPr marL="285750" lvl="0" indent="-285750" algn="just">
              <a:buFont typeface="Wingdings" panose="05000000000000000000" pitchFamily="2" charset="2"/>
              <a:buChar char="v"/>
            </a:pPr>
            <a:r>
              <a:rPr lang="es-CO" b="1" dirty="0">
                <a:solidFill>
                  <a:prstClr val="black"/>
                </a:solidFill>
                <a:latin typeface="Arial" panose="020B0604020202020204" pitchFamily="34" charset="0"/>
                <a:cs typeface="Arial" panose="020B0604020202020204" pitchFamily="34" charset="0"/>
              </a:rPr>
              <a:t>Clasificar de manera errada </a:t>
            </a:r>
            <a:r>
              <a:rPr lang="es-CO" dirty="0">
                <a:solidFill>
                  <a:prstClr val="black"/>
                </a:solidFill>
                <a:latin typeface="Arial" panose="020B0604020202020204" pitchFamily="34" charset="0"/>
                <a:cs typeface="Arial" panose="020B0604020202020204" pitchFamily="34" charset="0"/>
              </a:rPr>
              <a:t>a los empleados en los tipos de cotizantes.</a:t>
            </a:r>
          </a:p>
          <a:p>
            <a:pPr marL="285750" lvl="0" indent="-285750" algn="just">
              <a:buFont typeface="Wingdings" panose="05000000000000000000" pitchFamily="2" charset="2"/>
              <a:buChar char="v"/>
            </a:pPr>
            <a:endParaRPr lang="es-CO" dirty="0">
              <a:solidFill>
                <a:prstClr val="black"/>
              </a:solidFill>
              <a:latin typeface="Arial" panose="020B0604020202020204" pitchFamily="34" charset="0"/>
              <a:cs typeface="Arial" panose="020B0604020202020204" pitchFamily="34" charset="0"/>
            </a:endParaRPr>
          </a:p>
          <a:p>
            <a:pPr marL="285750" lvl="0" indent="-285750" algn="just">
              <a:buFont typeface="Wingdings" panose="05000000000000000000" pitchFamily="2" charset="2"/>
              <a:buChar char="v"/>
            </a:pPr>
            <a:r>
              <a:rPr lang="es-CO" b="1" dirty="0">
                <a:solidFill>
                  <a:prstClr val="black"/>
                </a:solidFill>
                <a:latin typeface="Arial" panose="020B0604020202020204" pitchFamily="34" charset="0"/>
                <a:cs typeface="Arial" panose="020B0604020202020204" pitchFamily="34" charset="0"/>
              </a:rPr>
              <a:t>No afiliar a los trabajadores </a:t>
            </a:r>
            <a:r>
              <a:rPr lang="es-CO" dirty="0">
                <a:solidFill>
                  <a:prstClr val="black"/>
                </a:solidFill>
                <a:latin typeface="Arial" panose="020B0604020202020204" pitchFamily="34" charset="0"/>
                <a:cs typeface="Arial" panose="020B0604020202020204" pitchFamily="34" charset="0"/>
              </a:rPr>
              <a:t>cuando estos se encuentran afiliados a Régimen Subsidiado o como beneficiarios </a:t>
            </a:r>
          </a:p>
          <a:p>
            <a:pPr marL="285750" lvl="0" indent="-285750" algn="just">
              <a:buFont typeface="Wingdings" panose="05000000000000000000" pitchFamily="2" charset="2"/>
              <a:buChar char="v"/>
            </a:pPr>
            <a:endParaRPr lang="es-CO" dirty="0">
              <a:solidFill>
                <a:prstClr val="black"/>
              </a:solidFill>
              <a:latin typeface="Arial" panose="020B0604020202020204" pitchFamily="34" charset="0"/>
              <a:cs typeface="Arial" panose="020B0604020202020204" pitchFamily="34" charset="0"/>
            </a:endParaRPr>
          </a:p>
          <a:p>
            <a:pPr marL="285750" lvl="0" indent="-285750" algn="just">
              <a:buFont typeface="Wingdings" panose="05000000000000000000" pitchFamily="2" charset="2"/>
              <a:buChar char="v"/>
            </a:pPr>
            <a:r>
              <a:rPr lang="es-CO" dirty="0">
                <a:solidFill>
                  <a:prstClr val="black"/>
                </a:solidFill>
                <a:latin typeface="Arial" panose="020B0604020202020204" pitchFamily="34" charset="0"/>
                <a:cs typeface="Arial" panose="020B0604020202020204" pitchFamily="34" charset="0"/>
              </a:rPr>
              <a:t>Realizar aportes completos por trabajadores retirados en el </a:t>
            </a:r>
            <a:r>
              <a:rPr lang="es-CO" dirty="0" smtClean="0">
                <a:solidFill>
                  <a:prstClr val="black"/>
                </a:solidFill>
                <a:latin typeface="Arial" panose="020B0604020202020204" pitchFamily="34" charset="0"/>
                <a:cs typeface="Arial" panose="020B0604020202020204" pitchFamily="34" charset="0"/>
              </a:rPr>
              <a:t>periodo.</a:t>
            </a:r>
          </a:p>
          <a:p>
            <a:pPr marL="285750" lvl="0" indent="-285750" algn="just">
              <a:buFont typeface="Wingdings" panose="05000000000000000000" pitchFamily="2" charset="2"/>
              <a:buChar char="v"/>
            </a:pPr>
            <a:endParaRPr lang="es-CO" b="1" i="1" dirty="0">
              <a:solidFill>
                <a:prstClr val="black"/>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v"/>
            </a:pPr>
            <a:r>
              <a:rPr lang="es-CO" dirty="0">
                <a:latin typeface="Arial" panose="020B0604020202020204" pitchFamily="34" charset="0"/>
                <a:cs typeface="Arial" panose="020B0604020202020204" pitchFamily="34" charset="0"/>
              </a:rPr>
              <a:t>Se alega </a:t>
            </a:r>
            <a:r>
              <a:rPr lang="es-CO" b="1" dirty="0">
                <a:latin typeface="Arial" panose="020B0604020202020204" pitchFamily="34" charset="0"/>
                <a:cs typeface="Arial" panose="020B0604020202020204" pitchFamily="34" charset="0"/>
              </a:rPr>
              <a:t>no tener el deber de entregar la información </a:t>
            </a:r>
            <a:r>
              <a:rPr lang="es-CO" dirty="0">
                <a:latin typeface="Arial" panose="020B0604020202020204" pitchFamily="34" charset="0"/>
                <a:cs typeface="Arial" panose="020B0604020202020204" pitchFamily="34" charset="0"/>
              </a:rPr>
              <a:t>porque la misma se extravió o destruyó</a:t>
            </a:r>
          </a:p>
          <a:p>
            <a:pPr marL="285750" indent="-285750" algn="just">
              <a:buFont typeface="Wingdings" panose="05000000000000000000" pitchFamily="2" charset="2"/>
              <a:buChar char="v"/>
            </a:pPr>
            <a:endParaRPr lang="es-CO"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v"/>
            </a:pPr>
            <a:r>
              <a:rPr lang="es-CO" dirty="0">
                <a:latin typeface="Arial" panose="020B0604020202020204" pitchFamily="34" charset="0"/>
                <a:cs typeface="Arial" panose="020B0604020202020204" pitchFamily="34" charset="0"/>
              </a:rPr>
              <a:t>Se argumenta </a:t>
            </a:r>
            <a:r>
              <a:rPr lang="es-CO" b="1" dirty="0">
                <a:latin typeface="Arial" panose="020B0604020202020204" pitchFamily="34" charset="0"/>
                <a:cs typeface="Arial" panose="020B0604020202020204" pitchFamily="34" charset="0"/>
              </a:rPr>
              <a:t>no tener la obligación de llevar </a:t>
            </a:r>
            <a:r>
              <a:rPr lang="es-CO" b="1" dirty="0" smtClean="0">
                <a:latin typeface="Arial" panose="020B0604020202020204" pitchFamily="34" charset="0"/>
                <a:cs typeface="Arial" panose="020B0604020202020204" pitchFamily="34" charset="0"/>
              </a:rPr>
              <a:t>contabilidad</a:t>
            </a:r>
            <a:endParaRPr lang="es-CO"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88778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54100" y="2034918"/>
            <a:ext cx="7048500" cy="2387600"/>
          </a:xfrm>
          <a:prstGeom prst="rect">
            <a:avLst/>
          </a:prstGeom>
          <a:solidFill>
            <a:srgbClr val="EEEC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solidFill>
                <a:prstClr val="white"/>
              </a:solidFill>
            </a:endParaRPr>
          </a:p>
        </p:txBody>
      </p:sp>
      <p:sp>
        <p:nvSpPr>
          <p:cNvPr id="3" name="Marcador de contenido 2"/>
          <p:cNvSpPr>
            <a:spLocks noGrp="1"/>
          </p:cNvSpPr>
          <p:nvPr>
            <p:ph idx="1"/>
          </p:nvPr>
        </p:nvSpPr>
        <p:spPr>
          <a:xfrm>
            <a:off x="1127565" y="2892024"/>
            <a:ext cx="6868160" cy="1418734"/>
          </a:xfrm>
        </p:spPr>
        <p:txBody>
          <a:bodyPr anchor="ctr">
            <a:noAutofit/>
          </a:bodyPr>
          <a:lstStyle/>
          <a:p>
            <a:pPr marL="0" indent="0">
              <a:buNone/>
            </a:pPr>
            <a:r>
              <a:rPr lang="es-ES" dirty="0">
                <a:solidFill>
                  <a:schemeClr val="tx1">
                    <a:lumMod val="85000"/>
                    <a:lumOff val="15000"/>
                  </a:schemeClr>
                </a:solidFill>
                <a:latin typeface="Helvetica Neue "/>
                <a:cs typeface="Helvetica Neue Light"/>
              </a:rPr>
              <a:t>r</a:t>
            </a:r>
            <a:r>
              <a:rPr lang="es-ES" dirty="0" smtClean="0">
                <a:solidFill>
                  <a:schemeClr val="tx1">
                    <a:lumMod val="85000"/>
                    <a:lumOff val="15000"/>
                  </a:schemeClr>
                </a:solidFill>
                <a:latin typeface="Helvetica Neue "/>
                <a:cs typeface="Helvetica Neue Light"/>
              </a:rPr>
              <a:t>elacionadas con el Sistema de la Protección Social... </a:t>
            </a:r>
            <a:endParaRPr lang="es-ES" dirty="0">
              <a:solidFill>
                <a:schemeClr val="tx1">
                  <a:lumMod val="85000"/>
                  <a:lumOff val="15000"/>
                </a:schemeClr>
              </a:solidFill>
              <a:latin typeface="Helvetica Neue "/>
              <a:cs typeface="Helvetica Neue Light"/>
            </a:endParaRPr>
          </a:p>
        </p:txBody>
      </p:sp>
      <p:sp>
        <p:nvSpPr>
          <p:cNvPr id="4" name="Marcador de contenido 2"/>
          <p:cNvSpPr txBox="1">
            <a:spLocks/>
          </p:cNvSpPr>
          <p:nvPr/>
        </p:nvSpPr>
        <p:spPr>
          <a:xfrm>
            <a:off x="973190" y="1669949"/>
            <a:ext cx="7076440" cy="61975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s-ES" sz="8000" dirty="0" smtClean="0">
                <a:solidFill>
                  <a:srgbClr val="C00000"/>
                </a:solidFill>
                <a:latin typeface="Helvetica Neue Black Condensed"/>
                <a:cs typeface="Helvetica Neue Black Condensed"/>
              </a:rPr>
              <a:t>2</a:t>
            </a:r>
            <a:r>
              <a:rPr lang="es-ES" sz="4000" dirty="0" smtClean="0">
                <a:solidFill>
                  <a:srgbClr val="C00000"/>
                </a:solidFill>
                <a:latin typeface="Helvetica Neue Light"/>
                <a:cs typeface="Helvetica Neue Light"/>
              </a:rPr>
              <a:t>  </a:t>
            </a:r>
            <a:r>
              <a:rPr lang="es-ES" sz="4000" dirty="0" smtClean="0">
                <a:solidFill>
                  <a:srgbClr val="C00000"/>
                </a:solidFill>
                <a:latin typeface="Helvetica Neue Black Condensed"/>
                <a:cs typeface="Helvetica Neue Black Condensed"/>
              </a:rPr>
              <a:t>Responsabilidades críticas</a:t>
            </a:r>
            <a:endParaRPr lang="es-ES" sz="4000" dirty="0">
              <a:solidFill>
                <a:srgbClr val="C00000"/>
              </a:solidFill>
              <a:latin typeface="Helvetica Neue Black Condensed"/>
              <a:cs typeface="Helvetica Neue Black Condensed"/>
            </a:endParaRPr>
          </a:p>
        </p:txBody>
      </p:sp>
    </p:spTree>
    <p:extLst>
      <p:ext uri="{BB962C8B-B14F-4D97-AF65-F5344CB8AC3E}">
        <p14:creationId xmlns:p14="http://schemas.microsoft.com/office/powerpoint/2010/main" val="308568584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6" descr="data:image/jpg;base64,/9j/4AAQSkZJRgABAQAAAQABAAD/2wCEAAkGBhQSEBQUEhQUFRQUFxQUFBYXFRQUFBUUFRQWFRQQFBYXHCYeGBojGRQUHy8gIycpLCwsFR4xNTAqNSYrLCkBCQoKDgwOFw8PGikcGBwpKSkpKSkpKSkpKSkpKSkpKSkpKSkpKSkpKSkpKSwpKSkpKSkpLCksKSksLCwpKSkpKf/AABEIAOQA3QMBIgACEQEDEQH/xAAcAAABBQEBAQAAAAAAAAAAAAAAAQMEBQYCBwj/xABAEAABAwIEAwUFBQcDBAMAAAABAAIDBBEFEiExBkFREyJhcYEHMpGhsRQjQlLBM2JyktHh8IKishZj0vFDc5P/xAAYAQEBAQEBAAAAAAAAAAAAAAAAAgMBBP/EACIRAQEAAgIDAQACAwAAAAAAAAABAhESMQMhQVETYSIyQv/aAAwDAQACEQMRAD8A9xQhCAQhCAQhCAQhCAQhCATUs4ba+l/h1ThVRijLvHPa4vp3b/Ozz8Fy3Udk2dmxYDYZtHHTqCNL/H4JaTFQ7R2h0vb3RfYX5/3UZjLBcuiB+vqNljzqtReApVXYfUE92ws2wvfXbpZWF1tLtNhUi5fIALnZVUmIOO1hryv7t9fkVy3RJtZS1Aba/O/yt/UKO7Em6eJAPhc21+fwUAMOtyTcc99QL6+JF0rYgFHNXFLlxQAXAJ1/2ixzfC/qE6zEGkN373hsoBajRc501FuyYHUG48F1mVODpYHf/PJO09RY3cSTbny8APFXM9ucVqhNxyXXYKtJUiVIgVCEIBCEIBCEIBCEIBCEIBV+JaWPPX/0p5VdiztvJRn07O0ZpSpmmkuLdE+sJ7XozDNYkjcH0Hj+ilzYgbiwOrfMXNrfBV0R++cPIqWAqmV0XQ7RxOuwOnU21B+bvkka2wsukJsIlSLiWYNC4CWSyjmZRpam5TfaqbVaTmSp5kir2SJ5sqSuJ8cpbcg9NOthYC52CnUM5LddxufHwVUyROiYtuQfLztbRa45OWLtImKSoDmix5C/wT62ZlQhCAQhCAQhCAQhCAQhCBCqnEzcnwsrYqpnN3HzKz8nWnZ2rKWWz7dVYqom7sg81bArDFrkhRazv8AApyrsON5JT+9b4KxXY5kEIKannyhdTBNOGhVE9Xcriqq7qnrsVDNN3HYfqVNaSLN84G5Qye6oYJXPNyraLQLld0mtkUhj1BY5SGFccTY5FKY6+igxFTIWq45U2gnAcW6AHa9hqOis0xBTADUC/NP2XoxmoypUIQqcCEIQCEIQCEIQCEIQIVTkq4cqZZeRWKtxRtiCrCE90FRcVbdl+ifpj3G+Sx+1p8iFg2oeerz9VZquwUfdnxcfqrFdx6cy7NTTZQqWsrLlS8RlWOxrFjm7KLV/4jyaP6rnapCYxjuTuM1f8m+fioFBTOcczrkne6dw/BAO883O/r4q3YwDZc3Ip1TxWCkNKr5sUY3S9z0ChvxFz/Loklrm14ato53SNrCVV00JKvqLDuq7pxLoLlaHDabmeWyhUFFfT4q9jZYWC0wxZ5V0EJUi3QVCEIBCEIBCEIBCEIBCEIEKy+IVZZIWnk648itOVn8VMT5QdC61hzBPWyy8k9Lw7E5zxG3MXCWlP3Y8lGje8j3XC+libadW87LifOBZoLhz7wuD0ubLFZ7B22iHmfqpt1namomDrZJAR0sQfI8/RQ3cSOae+7IL2IeC3XprbVN6d47R+K8bLXiGLWV/+wc3FQ6LDxG0czuTzJ5kqbTUlO6V0oAD3buzOcSPJxsPRQ8bwapkt2BBjO59149Do4fwkqe1SaMVuNRx7m56BUtRjr5NB3W+H9VPpOCzu99z4D9Sryi4SjHInzK7NFZmkpSeq0OHYITa4WloeHwNmq7psItvotNWs7VFRYUG8lc0uGE76fVWcVK1uwTwCuYfqbkbihDRYJ1FkLVASJUiBUIQgEIQgEIQgEISXQKhcufbdMOr2jqfJc3IHKh1mk+B+ixr6rIwvY0ueS7RouXWJAB5C4t8Vo6quuDewbzv08VjMb4rOYQ0+rnHKCOp0sF5/LnG3jxtNUuI1sr8rYWRtFs2Z5eWnf8ADYei44txySjDGtcx8shHdINrDnob+q1WFUHYxNZe53ceZcdys5jHBTqmq7aWYBo0Y0C5A9SpVLun8NqKuSISPZGXb2aT6XDr6+N1xUcWxA5Ktrob6ESAOYfUAtI8DZXmGU3ZDs75rAEHw2WI47rBLWww6ZWEF3meXwT0d3UWc/DlJUNElP3b6h0D8jfhYt38ApWE0s8N2vIlYNWkAZtfwv1te4BuE5jPD0TYu0jblLLOOTukt5kW581XMr54Y2yMH2mB1jnBtI1vS2xI8bea59O42OG0LZQXOvfY+e5VrHQsGwUDh2vErCWm7bgg+atwvRhJpjd70QNS2SoWiQhCEAhCEAkSpECoQhAIQhAIQkKAuos9aBoNfomamqvoNvqoyzyzVp1JITuUxU1TWNu4rmqqcg8VnaqCWd1th15DxXmzzs9NsMN99KziDiN0l2s0H6dSneA8HzE1L9Rq2O/+54+gUB+HCacU8Pu7yv8A3RurvHccbCwQw2AaMunTos8J/wBZN8uuGKZjXE7Y7tZqevRUWHV8tRKA0k9TyA6qBg2CSVjySS2Me863yHivQMOwuOBmWMWHM8z4krSby9s7xw9fXMYyytG/ct8CvPuK6bLXud1s76L0Ko0mjPmFlOOaP76N/wCYZUy6c8f+zV4bKJIGE7ObY/CxWRwKc0ldJSP/AGUhLo77DNrorng2pvCWndp/soPH+Gm0VQz3onWJH5SdPmu/Nk9ZXGthTuye6AB0tYFWVPVB3n/myosLrO1hY/qNfPmpsTrOB8R8ytccmFi3QkCVboCEIQCEIQCRKkQKhCEAhCECKHjFTkhcRvoB5uNrqYszxdW6sjB377vTRo+p9FOV1HZN07RTXbZSVT4fNsrcG6wXpy6IHdUPEmI5W9lH7ztDbx5K6q58jSefJU0NIGXmk1drlB+qjJpj/asa0UcJA/bSavPQcmhUdBhr6qbKNr3ceg5lTqpjppOpcfqthg+FNgjAHvH3j1KiTbW5cZ/dSaKibFG1jBYNFv7lPqo4uxs0lFNOBcsaAy+xe5wY3zte/osrh/Hcs09BTxuvJURsmmcGxuyNdmeY9NAWxsN7D8S9Ex9PLa3NWz3T+UhVHF9Nmja78rlfOFwoeKw5oiFnlGmOXuKDBX9lUlvJ4Dh/qF/qtPVU4kY5jtQ4WKzmLwZDDIOQDT9QtLBJmaD1C5j+O5/Kq8BpXQ5ojsNW+StnbJcqHDQq+ozt2k0eIX94jz8eisAVjaisLHttzNrddFqMNqA+NpH+eC0wy36TlNJaEIWqQhCEAkSpECoQhAIQhAhWAxWp7Soe7lfK3ybp+hPqtxXzZI3u/K0n1A0+a8+jasvJfi8J9T6RyuaaTRUkJVlTPWS6mvhBNzy2VTjJLjlGwVwHaKK2lu65XLDG6QKCjZAwyykNAF7u0ACx3F/tMma0tomhv/deLuPiyM6Dzdc+C64wxozVLogfu4XZQORkGjnnrroOgHiq7D8CNXKImWGl3OOoa0bm3Pe1vFb4eOSbrLLO2vNcRxWaofnnlklf1e4ut4AbN8hZR4pC0hzSWuGoLSWkHqCLEL0fFOC6SHEo4u++GGGWorC51s2Rjnhoy2y6ZBYfmCpML4H+0YTPWtLhJFJIQzdroY2sL2jmHDM4g3/DbxWm4loOAParIJGU9a/OxxDWTu99jjoBKfxtO2Y6i/MXt69J4r5TsvoXgPGTUYbTvebvDTE8ncuicWZj5gNPqsvJNLxq0xaHPG4c9x5hd4FPmjA6Lp7lEw89m8jlf5LHqtfml4uZHWBPRKCoWI1NhYb811Gmbxqr+/haOpJ8tlc4RiZjdbkeSx01X2lfpswZf1KtG1Hf0XN6aWenpNPUB4uE8sphWIkWK00EwcLhejHLbGzR1CEK0hIlSIFQhCAQhIggY20mFzRu7T9VjXRWK2mIO1A9VUV9BnFx7318CsM+2mNU8RUyJ6gkEGxTscihdXEEuikKphmUplQidPGuM5HU2IVDH6ZnmVh6sk7wI9cw82lN4Fxw6ll7RoDgRle0mwc0m9rjY6br0zjPhGLEYg1xySsv2UoFy2+7HjdzDppyIuPHxDH+F6iiflnjIF7NkF3RP8Wv29DY+C9GOUs0ys0vKzitj4ayRzvv6mRjMtj3YC4yyWNralkbLdAvW+DcGEeFwQuFu0hLpBzJnBe75Pt6L5yWk4Y9oFXREBjzJCDrDIS5n+g7xn+HTwKZY2wlei1PsRpCO5NUM8zG/wCrRyV/wvw4KCm7BshkGd78xaGnv20sCdrfNSuGuLIa+DtISQRpJG62eN29nW3B5OGht5gS5XLHK3qtJIZkcmi7VD3JhzlCz/2ggaEqFW1OVjnHkCV06RUfE9TaHKN3kD03K47IrOHGkufIedz8Vawu7yYw6Ds4PEp6lbzXK6taOosVp8Kr7LGMcrKjrCOarG6TZtvw5dKlwzFQRYq4Drr0y7jGzTpIlSKnCoQhAJClSFBW1ju+fRMpyp98/wCck2vPe1xX4nR3GYbqlc4grUOFwqPEKXVcXEWOdYbif2i1FJXPjY2J8QbGQ1zSD3mBx77SDuT1Wuk0XmftMoyKlkv4ZGBt/wB6PcfylpVYat9uZ+o2/CntKbWTCF0Lo5C1zgQ4PYQ0XPQg+hSe1fEsmHOaD+1kjZ5hpMh/4D4ryjAcWNNUxzAXyOuW/maRlc31BPrZbDjHiCCtkoo45AYzJmkJ7uTM5jbPv7vdzq7jq+kS7ijr+Fr17aSD3+yiLs7u72v2cSy627rb6eCoaukfE90cjS17Dlc07gjkt3w1XsfjVVUvc1rG9uQ4uaGgFzYm6n90Kk9oONRVNZnhOZrY2R5wLB5aXG4vqQMwAPgrlu9Js9IvBuPOpK2KUHulwjlHJ0TyA4HyvmHiF79K5fNdLTmSRjG6ue5rB5ucAPqvpFv+ePis/KrBHlKjvcpNQyxUKQrCtXDnKjxBna1DW8mC58yrl5UKlhtmcd3G/p0XFQtSNAAhjbBdOZc+WqWyBAU/EVHGpsN+fgpUUSCfSzELR4XifJ2yzUMadoa7PLlZqB7x/QKsbpFm25a5KomHk5f86KWvVLuMSoQhdCFRJq6xsBspZWZqqq0rx0cVGV1HZE4vuSUKDLXhgzu93TMfy/vHwUxjwQCCCDqCNisV6dKLWw3ClLlzbhCM1VUyoMewNlTCY36c2uGpY4bPHXxHMEraVNMqyakRTwnGeHJqYntGks5SNBLD68j4FVdl78+kXnX/AEtK+orpH0xtkk+zsLWhrnuOWNzLd24Azeq1xz/WeWH4w1kW/t/TzXpHDHAUf2cGqh+9LnGzi4Frb2a3uutrYn1Wnw7h2CA3ihjYfzBve/mNz812+SQmDL+z7gx8cgqahpa4fsYz7wJFu1eORsTYeN+i9KieoDHDqPipcDh1HxCyyy5NJNJUjLhQZYlawtXMlIosFI+JNuiV19gXJoQNyB52XNO7U5gTT4iTlG/M9FYzPbsHNaOpIHwTkU0DBrI3xJP6pp3cRYKLKLBS4qRNjieiBt27PTM7/iCun8Y0o0j7SU9I43m/q4NCqYVPKFraZxAYzd256NUvD4oqdh7ze6LvNxf1VYykq60kBrqaF3va3lcOhcLBo8B8VZ4d7NqeJwdqSLHUkgkcyFpPH+pufxo8LlzRh1rA6gHfXqpi5jjAAA2C6WzMqEIQI5YfiPtYpi4sc5h/E3UjzHNblcPjB3F1yyXsYCgxuN3dzNN9C0mzvEFrrH5Ln7NPTHPS9+E6mF17DrkPJarEOEqeb3owqST2etZrDPLF/DI4Ael7KL4/yrmZzDuJY5NHAxP5tfp8HbFW4N9llKjBKgG325jv/sEL/mWkpaajxC1oqimd5Rxn0s2y5/Fkco1LmXTL6QFUhgxXrTf/AJH/AM0fZMVP46dvlFf6uK5wrnJZvw/xFlS4hicEV7vBPQIq+F8RnFpKhoHRrGtCgH2TynUza+Tf6Lv8bvNWVvGsY0bZUtVxgT+JbBvsiPOX5N/on2eyQc5nfT6Kpg5zebycSu5EoZxHLyD/AIFeoR+yWHnI8/6nf1UuL2WUo3BPmSV3hDlXl0XFtS3bMPMgfUqYzjqs2zfMO+l16pB7PaRv/wAYPorKDhqnZtG34JxjnKvH249Xy85D/Cw/rZTKfBK6Xdkh8XvIH8rR+q9hjoWN2a0eieDV3jDdeSycHTRgGaUMvewY0ZtN+865HndOU2B0w1cx0p6veST8QvRsXwVs7QCS1wvle21xflY6EaDQrNy8N17L9lLTO6FzZo3euR1lc4xF2apn07Wa0zAdQAHg/EWuAkixax+7ijb07hJ+Z/RMf9C1spHa1UMbQQfuYiXfzPJVjLwxVx/sZ4nj/uNkY7+aJwB+CreLmqdpuJ5ADnbHpyBLXemlld4JjkdUwujPuudG8Hdr2mzmlY1/BuIyGzp6aIHd0bJHv9DIStTwrwxHQwdkwucS4ve93vPe7dxU5a+Oza5QlSKVAlQqzFo42klwJ6AguPpdVnFccpY0sDiwXzhmruVnZRq4b7X8ljX4lThutQxjhc2dlaQeQc11iR1AAKqSVNtaw8ZXOkYt/Hr8gpFNxdG73muZ42uP6/JYai4ppy7LbtDveNs0sZt4sAI9QibieMZhGJnk7sjhnueg7wHzV6xc/wAnqkMwe0OaQWnUEG4PiCqbiillfG3swXAE5mAjMehAOjra6Kt9m1FUMp5XVDTH2sr5Y4jvGxxvbwvvZa4hZ9K7eb08sZuD2l2+81zTGRfrmb4HZL22mlrbiwF/iNVtMawUTtFnFj23yusCNdw5p3Gg+CzcuB17P2baV/jmfGT5gtNvir5z6i4fiTw1jboadjKlzpHC47TS5HK7b30Gl1p6GtZNG2SNwexwu1wNwQsC/g3EJu6+Wnp2nRxjD5JLHeznGwK2fD2BspKaOCMktjFrncnckqLr4ubWVkJULjqJiVaIo3PIvl5bXJIA15brMv4kncTlFvJt/qtfJGHAggEHQg6gg8iFnKvghhJMUs0N/wALXNcz0ZICAqlk7csQ48fqGuIe5vgMgOvQlpVhw7xayqlmhtaSHKX21YQ8XFjyI5hVkvs4z6SVtU5p3aHMjB8O40K+wDhiCjYW07MuY3c4klzj1c46lLZSSrWyVCFLoQhCASWSoQJZFkqEBZCEIBIlSIEKakpGOPeY13m0H6hCECx0zW+61rfIAfRdhoSIQd2SoQgRCEIBCEIFQhCAQhCBEBCECoQhAIQhAIQhAIQhAIQhAJEIQf/Z"/>
          <p:cNvSpPr>
            <a:spLocks noChangeAspect="1" noChangeArrowheads="1"/>
          </p:cNvSpPr>
          <p:nvPr/>
        </p:nvSpPr>
        <p:spPr bwMode="auto">
          <a:xfrm>
            <a:off x="368300" y="-403225"/>
            <a:ext cx="1409700" cy="1447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dirty="0"/>
          </a:p>
        </p:txBody>
      </p:sp>
      <p:cxnSp>
        <p:nvCxnSpPr>
          <p:cNvPr id="8" name="Conector recto de flecha 20"/>
          <p:cNvCxnSpPr/>
          <p:nvPr/>
        </p:nvCxnSpPr>
        <p:spPr>
          <a:xfrm flipV="1">
            <a:off x="450376" y="698047"/>
            <a:ext cx="8229600" cy="17167"/>
          </a:xfrm>
          <a:prstGeom prst="straightConnector1">
            <a:avLst/>
          </a:prstGeom>
          <a:ln>
            <a:solidFill>
              <a:schemeClr val="tx1">
                <a:lumMod val="85000"/>
                <a:lumOff val="1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9" name="Elipse 23"/>
          <p:cNvSpPr/>
          <p:nvPr/>
        </p:nvSpPr>
        <p:spPr>
          <a:xfrm>
            <a:off x="3105315" y="548391"/>
            <a:ext cx="325120" cy="339134"/>
          </a:xfrm>
          <a:prstGeom prst="ellipse">
            <a:avLst/>
          </a:prstGeom>
          <a:solidFill>
            <a:srgbClr val="AFC6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solidFill>
                <a:prstClr val="white"/>
              </a:solidFill>
            </a:endParaRPr>
          </a:p>
        </p:txBody>
      </p:sp>
      <p:sp>
        <p:nvSpPr>
          <p:cNvPr id="10" name="Marcador de contenido 2"/>
          <p:cNvSpPr txBox="1">
            <a:spLocks/>
          </p:cNvSpPr>
          <p:nvPr/>
        </p:nvSpPr>
        <p:spPr>
          <a:xfrm>
            <a:off x="3343276" y="336141"/>
            <a:ext cx="5457824" cy="396240"/>
          </a:xfrm>
          <a:prstGeom prst="rect">
            <a:avLst/>
          </a:prstGeom>
        </p:spPr>
        <p:txBody>
          <a:bodyPr vert="horz" lIns="91440" tIns="45720" rIns="91440" bIns="45720" rtlCol="0">
            <a:noAutofit/>
          </a:bodyPr>
          <a:lstStyle>
            <a:lvl1pPr indent="0">
              <a:spcBef>
                <a:spcPct val="20000"/>
              </a:spcBef>
              <a:buFont typeface="Arial"/>
              <a:buNone/>
              <a:defRPr sz="2400">
                <a:solidFill>
                  <a:schemeClr val="tx1">
                    <a:lumMod val="85000"/>
                    <a:lumOff val="15000"/>
                  </a:schemeClr>
                </a:solidFill>
                <a:latin typeface="Helvetica Neue Light"/>
                <a:cs typeface="Helvetica Neue Light"/>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s-ES" sz="2000" dirty="0" smtClean="0">
                <a:solidFill>
                  <a:prstClr val="black">
                    <a:lumMod val="85000"/>
                    <a:lumOff val="15000"/>
                  </a:prstClr>
                </a:solidFill>
                <a:latin typeface="Helvetica Neue "/>
              </a:rPr>
              <a:t>SITUACIONES IDENTIFICADAS</a:t>
            </a:r>
            <a:endParaRPr lang="es-ES" sz="2000" dirty="0">
              <a:solidFill>
                <a:prstClr val="black">
                  <a:lumMod val="85000"/>
                  <a:lumOff val="15000"/>
                </a:prstClr>
              </a:solidFill>
              <a:latin typeface="Helvetica Neue "/>
            </a:endParaRPr>
          </a:p>
        </p:txBody>
      </p:sp>
      <p:sp>
        <p:nvSpPr>
          <p:cNvPr id="11" name="Elipse 9"/>
          <p:cNvSpPr/>
          <p:nvPr/>
        </p:nvSpPr>
        <p:spPr>
          <a:xfrm>
            <a:off x="3105315" y="545647"/>
            <a:ext cx="325120" cy="339134"/>
          </a:xfrm>
          <a:prstGeom prst="ellipse">
            <a:avLst/>
          </a:prstGeom>
          <a:solidFill>
            <a:schemeClr val="accent6">
              <a:lumMod val="75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s-ES" dirty="0">
              <a:solidFill>
                <a:prstClr val="white"/>
              </a:solidFill>
            </a:endParaRPr>
          </a:p>
        </p:txBody>
      </p:sp>
      <p:sp>
        <p:nvSpPr>
          <p:cNvPr id="2" name="1 CuadroTexto"/>
          <p:cNvSpPr txBox="1"/>
          <p:nvPr/>
        </p:nvSpPr>
        <p:spPr>
          <a:xfrm>
            <a:off x="450376" y="1497089"/>
            <a:ext cx="8069510" cy="2308324"/>
          </a:xfrm>
          <a:prstGeom prst="rect">
            <a:avLst/>
          </a:prstGeom>
          <a:noFill/>
        </p:spPr>
        <p:txBody>
          <a:bodyPr wrap="square" rtlCol="0">
            <a:spAutoFit/>
          </a:bodyPr>
          <a:lstStyle/>
          <a:p>
            <a:pPr marL="285750" indent="-285750" algn="just">
              <a:buFont typeface="Wingdings" panose="05000000000000000000" pitchFamily="2" charset="2"/>
              <a:buChar char="v"/>
            </a:pPr>
            <a:r>
              <a:rPr lang="es-CO" dirty="0">
                <a:latin typeface="Arial" panose="020B0604020202020204" pitchFamily="34" charset="0"/>
                <a:cs typeface="Arial" panose="020B0604020202020204" pitchFamily="34" charset="0"/>
              </a:rPr>
              <a:t>Se informa que la empresa está en proceso de disolución y liquidación</a:t>
            </a:r>
          </a:p>
          <a:p>
            <a:pPr marL="285750" indent="-285750" algn="just">
              <a:buFont typeface="Wingdings" panose="05000000000000000000" pitchFamily="2" charset="2"/>
              <a:buChar char="v"/>
            </a:pPr>
            <a:endParaRPr lang="es-CO"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v"/>
            </a:pPr>
            <a:r>
              <a:rPr lang="es-CO" dirty="0">
                <a:latin typeface="Arial" panose="020B0604020202020204" pitchFamily="34" charset="0"/>
                <a:cs typeface="Arial" panose="020B0604020202020204" pitchFamily="34" charset="0"/>
              </a:rPr>
              <a:t>Se informa que el plazo concedido para dar respuesta es insuficiente</a:t>
            </a:r>
          </a:p>
          <a:p>
            <a:pPr marL="285750" indent="-285750" algn="just">
              <a:buFont typeface="Wingdings" panose="05000000000000000000" pitchFamily="2" charset="2"/>
              <a:buChar char="v"/>
            </a:pPr>
            <a:endParaRPr lang="es-CO"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v"/>
            </a:pPr>
            <a:r>
              <a:rPr lang="es-CO" dirty="0">
                <a:latin typeface="Arial" panose="020B0604020202020204" pitchFamily="34" charset="0"/>
                <a:cs typeface="Arial" panose="020B0604020202020204" pitchFamily="34" charset="0"/>
              </a:rPr>
              <a:t>Se indica que la UGPP no tiene competencia para pedir la información</a:t>
            </a:r>
          </a:p>
          <a:p>
            <a:pPr marL="285750" indent="-285750" algn="just">
              <a:buFont typeface="Wingdings" panose="05000000000000000000" pitchFamily="2" charset="2"/>
              <a:buChar char="v"/>
            </a:pPr>
            <a:endParaRPr lang="es-CO"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v"/>
            </a:pPr>
            <a:r>
              <a:rPr lang="es-CO" dirty="0">
                <a:latin typeface="Arial" panose="020B0604020202020204" pitchFamily="34" charset="0"/>
                <a:cs typeface="Arial" panose="020B0604020202020204" pitchFamily="34" charset="0"/>
              </a:rPr>
              <a:t>Se manifiesta que la UGPP le puede pedir esa misma información a otras </a:t>
            </a:r>
            <a:r>
              <a:rPr lang="es-CO" dirty="0" smtClean="0">
                <a:latin typeface="Arial" panose="020B0604020202020204" pitchFamily="34" charset="0"/>
                <a:cs typeface="Arial" panose="020B0604020202020204" pitchFamily="34" charset="0"/>
              </a:rPr>
              <a:t>entidades</a:t>
            </a:r>
            <a:endParaRPr lang="es-CO" sz="2000" dirty="0"/>
          </a:p>
        </p:txBody>
      </p:sp>
    </p:spTree>
    <p:extLst>
      <p:ext uri="{BB962C8B-B14F-4D97-AF65-F5344CB8AC3E}">
        <p14:creationId xmlns:p14="http://schemas.microsoft.com/office/powerpoint/2010/main" val="476730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4 CuadroTexto"/>
          <p:cNvSpPr txBox="1"/>
          <p:nvPr/>
        </p:nvSpPr>
        <p:spPr>
          <a:xfrm>
            <a:off x="496571" y="1069469"/>
            <a:ext cx="8342627" cy="5355312"/>
          </a:xfrm>
          <a:prstGeom prst="rect">
            <a:avLst/>
          </a:prstGeom>
          <a:noFill/>
        </p:spPr>
        <p:txBody>
          <a:bodyPr wrap="square" rtlCol="0">
            <a:spAutoFit/>
          </a:bodyPr>
          <a:lstStyle/>
          <a:p>
            <a:pPr marL="457200" indent="-457200" algn="just">
              <a:buClr>
                <a:schemeClr val="bg1">
                  <a:lumMod val="85000"/>
                </a:schemeClr>
              </a:buClr>
              <a:buSzPct val="150000"/>
              <a:buFont typeface="+mj-lt"/>
              <a:buAutoNum type="arabicPeriod"/>
            </a:pPr>
            <a:r>
              <a:rPr lang="es-CO" b="1" dirty="0" smtClean="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rPr>
              <a:t>Aspectos Relevantes de la Unidad</a:t>
            </a:r>
          </a:p>
          <a:p>
            <a:pPr marL="457200" indent="-457200" algn="just">
              <a:buClr>
                <a:schemeClr val="bg1">
                  <a:lumMod val="85000"/>
                </a:schemeClr>
              </a:buClr>
              <a:buSzPct val="150000"/>
              <a:buFont typeface="+mj-lt"/>
              <a:buAutoNum type="arabicPeriod"/>
            </a:pPr>
            <a:endParaRPr lang="es-CO" b="1" dirty="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endParaRPr>
          </a:p>
          <a:p>
            <a:pPr marL="457200" indent="-457200" algn="just">
              <a:buClr>
                <a:schemeClr val="bg1">
                  <a:lumMod val="85000"/>
                </a:schemeClr>
              </a:buClr>
              <a:buSzPct val="150000"/>
              <a:buFont typeface="+mj-lt"/>
              <a:buAutoNum type="arabicPeriod"/>
            </a:pPr>
            <a:r>
              <a:rPr lang="es-CO" b="1" dirty="0" smtClean="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rPr>
              <a:t>Facultades </a:t>
            </a:r>
            <a:r>
              <a:rPr lang="es-CO" b="1" dirty="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rPr>
              <a:t>y Competencias Legales</a:t>
            </a:r>
          </a:p>
          <a:p>
            <a:pPr marL="457200" indent="-457200" algn="just">
              <a:buClr>
                <a:schemeClr val="bg1">
                  <a:lumMod val="85000"/>
                </a:schemeClr>
              </a:buClr>
              <a:buSzPct val="150000"/>
              <a:buFont typeface="+mj-lt"/>
              <a:buAutoNum type="arabicPeriod"/>
            </a:pPr>
            <a:endParaRPr lang="es-CO" b="1" dirty="0" smtClean="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endParaRPr>
          </a:p>
          <a:p>
            <a:pPr marL="457200" indent="-457200" algn="just">
              <a:buClr>
                <a:schemeClr val="bg1">
                  <a:lumMod val="85000"/>
                </a:schemeClr>
              </a:buClr>
              <a:buSzPct val="150000"/>
              <a:buFont typeface="+mj-lt"/>
              <a:buAutoNum type="arabicPeriod"/>
            </a:pPr>
            <a:r>
              <a:rPr lang="es-CO" b="1" dirty="0" smtClean="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rPr>
              <a:t>Proceso de Determinación y discusión</a:t>
            </a:r>
          </a:p>
          <a:p>
            <a:pPr marL="457200" indent="-457200" algn="just">
              <a:buClr>
                <a:schemeClr val="bg1">
                  <a:lumMod val="85000"/>
                </a:schemeClr>
              </a:buClr>
              <a:buSzPct val="150000"/>
              <a:buFont typeface="+mj-lt"/>
              <a:buAutoNum type="arabicPeriod"/>
            </a:pPr>
            <a:endParaRPr lang="es-CO" b="1" dirty="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endParaRPr>
          </a:p>
          <a:p>
            <a:pPr marL="457200" indent="-457200" algn="just">
              <a:buClr>
                <a:schemeClr val="bg1">
                  <a:lumMod val="85000"/>
                </a:schemeClr>
              </a:buClr>
              <a:buSzPct val="150000"/>
              <a:buFont typeface="+mj-lt"/>
              <a:buAutoNum type="arabicPeriod"/>
            </a:pPr>
            <a:r>
              <a:rPr lang="es-CO" b="1" dirty="0" smtClean="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rPr>
              <a:t>Proceso Sancionatorio</a:t>
            </a:r>
          </a:p>
          <a:p>
            <a:pPr marL="457200" indent="-457200" algn="just">
              <a:buClr>
                <a:schemeClr val="bg1">
                  <a:lumMod val="85000"/>
                </a:schemeClr>
              </a:buClr>
              <a:buSzPct val="150000"/>
              <a:buFont typeface="+mj-lt"/>
              <a:buAutoNum type="arabicPeriod"/>
            </a:pPr>
            <a:endParaRPr lang="es-CO" b="1" dirty="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endParaRPr>
          </a:p>
          <a:p>
            <a:pPr marL="457200" indent="-457200" algn="just">
              <a:buClr>
                <a:schemeClr val="bg1">
                  <a:lumMod val="85000"/>
                </a:schemeClr>
              </a:buClr>
              <a:buSzPct val="150000"/>
              <a:buFont typeface="+mj-lt"/>
              <a:buAutoNum type="arabicPeriod"/>
            </a:pPr>
            <a:r>
              <a:rPr lang="es-CO" b="1" dirty="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rPr>
              <a:t>Notificaciones de las Actuaciones</a:t>
            </a:r>
          </a:p>
          <a:p>
            <a:pPr marL="457200" indent="-457200" algn="just">
              <a:buClr>
                <a:schemeClr val="bg1">
                  <a:lumMod val="85000"/>
                </a:schemeClr>
              </a:buClr>
              <a:buSzPct val="150000"/>
              <a:buFont typeface="+mj-lt"/>
              <a:buAutoNum type="arabicPeriod"/>
            </a:pPr>
            <a:endParaRPr lang="es-CO" b="1" dirty="0" smtClean="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endParaRPr>
          </a:p>
          <a:p>
            <a:pPr marL="457200" indent="-457200" algn="just">
              <a:buClr>
                <a:schemeClr val="bg1">
                  <a:lumMod val="85000"/>
                </a:schemeClr>
              </a:buClr>
              <a:buSzPct val="150000"/>
              <a:buFont typeface="+mj-lt"/>
              <a:buAutoNum type="arabicPeriod"/>
            </a:pPr>
            <a:r>
              <a:rPr lang="es-CO" b="1" dirty="0" smtClean="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rPr>
              <a:t>Proceso de Cobro</a:t>
            </a:r>
          </a:p>
          <a:p>
            <a:pPr marL="457200" indent="-457200" algn="just">
              <a:buClr>
                <a:schemeClr val="bg1">
                  <a:lumMod val="85000"/>
                </a:schemeClr>
              </a:buClr>
              <a:buSzPct val="150000"/>
              <a:buFont typeface="+mj-lt"/>
              <a:buAutoNum type="arabicPeriod"/>
            </a:pPr>
            <a:endParaRPr lang="es-CO" b="1" dirty="0" smtClean="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endParaRPr>
          </a:p>
          <a:p>
            <a:pPr marL="457200" indent="-457200" algn="just">
              <a:buClr>
                <a:schemeClr val="bg1">
                  <a:lumMod val="85000"/>
                </a:schemeClr>
              </a:buClr>
              <a:buSzPct val="150000"/>
              <a:buFont typeface="+mj-lt"/>
              <a:buAutoNum type="arabicPeriod"/>
            </a:pPr>
            <a:r>
              <a:rPr lang="es-CO" b="1" dirty="0" smtClean="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rPr>
              <a:t>Situaciones detectadas por la Unidad</a:t>
            </a:r>
          </a:p>
          <a:p>
            <a:pPr marL="457200" indent="-457200" algn="just">
              <a:buClr>
                <a:schemeClr val="accent3">
                  <a:lumMod val="50000"/>
                </a:schemeClr>
              </a:buClr>
              <a:buSzPct val="150000"/>
              <a:buFont typeface="+mj-lt"/>
              <a:buAutoNum type="arabicPeriod"/>
            </a:pPr>
            <a:endParaRPr lang="es-CO" b="1" dirty="0" smtClean="0">
              <a:effectLst>
                <a:outerShdw blurRad="38100" dist="38100" dir="2700000" algn="tl">
                  <a:srgbClr val="000000">
                    <a:alpha val="43137"/>
                  </a:srgbClr>
                </a:outerShdw>
              </a:effectLst>
              <a:latin typeface="Arial" pitchFamily="34" charset="0"/>
              <a:cs typeface="Arial" pitchFamily="34" charset="0"/>
            </a:endParaRPr>
          </a:p>
          <a:p>
            <a:pPr marL="457200" indent="-457200" algn="just">
              <a:buClr>
                <a:schemeClr val="accent3">
                  <a:lumMod val="50000"/>
                </a:schemeClr>
              </a:buClr>
              <a:buSzPct val="150000"/>
              <a:buFont typeface="+mj-lt"/>
              <a:buAutoNum type="arabicPeriod"/>
            </a:pPr>
            <a:r>
              <a:rPr lang="es-CO" b="1" dirty="0" smtClean="0">
                <a:effectLst>
                  <a:outerShdw blurRad="38100" dist="38100" dir="2700000" algn="tl">
                    <a:srgbClr val="000000">
                      <a:alpha val="43137"/>
                    </a:srgbClr>
                  </a:outerShdw>
                </a:effectLst>
                <a:latin typeface="Arial" pitchFamily="34" charset="0"/>
                <a:cs typeface="Arial" pitchFamily="34" charset="0"/>
              </a:rPr>
              <a:t>Beneficios de cumplir con el pago de aportes</a:t>
            </a:r>
          </a:p>
          <a:p>
            <a:pPr marL="457200" indent="-457200" algn="just">
              <a:buClr>
                <a:schemeClr val="accent3">
                  <a:lumMod val="50000"/>
                </a:schemeClr>
              </a:buClr>
              <a:buSzPct val="150000"/>
              <a:buFont typeface="+mj-lt"/>
              <a:buAutoNum type="arabicPeriod"/>
            </a:pPr>
            <a:endParaRPr lang="es-CO" b="1" dirty="0" smtClean="0">
              <a:effectLst>
                <a:outerShdw blurRad="38100" dist="38100" dir="2700000" algn="tl">
                  <a:srgbClr val="000000">
                    <a:alpha val="43137"/>
                  </a:srgbClr>
                </a:outerShdw>
              </a:effectLst>
              <a:latin typeface="Arial" pitchFamily="34" charset="0"/>
              <a:cs typeface="Arial" pitchFamily="34" charset="0"/>
            </a:endParaRPr>
          </a:p>
          <a:p>
            <a:pPr marL="457200" indent="-457200" algn="just">
              <a:buClr>
                <a:schemeClr val="bg1">
                  <a:lumMod val="85000"/>
                </a:schemeClr>
              </a:buClr>
              <a:buSzPct val="150000"/>
              <a:buFont typeface="+mj-lt"/>
              <a:buAutoNum type="arabicPeriod"/>
            </a:pPr>
            <a:r>
              <a:rPr lang="es-CO" b="1" dirty="0" smtClean="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rPr>
              <a:t>Canales de Atención Integral al Ciudadano </a:t>
            </a:r>
          </a:p>
          <a:p>
            <a:pPr marL="457200" indent="-457200" algn="just">
              <a:buClr>
                <a:schemeClr val="bg1">
                  <a:lumMod val="85000"/>
                </a:schemeClr>
              </a:buClr>
              <a:buSzPct val="150000"/>
              <a:buFont typeface="+mj-lt"/>
              <a:buAutoNum type="arabicPeriod"/>
            </a:pPr>
            <a:endParaRPr lang="es-CO" b="1" dirty="0" smtClean="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endParaRPr>
          </a:p>
          <a:p>
            <a:pPr marL="457200" indent="-457200" algn="just">
              <a:buClr>
                <a:schemeClr val="bg1">
                  <a:lumMod val="85000"/>
                </a:schemeClr>
              </a:buClr>
              <a:buSzPct val="150000"/>
              <a:buFont typeface="+mj-lt"/>
              <a:buAutoNum type="arabicPeriod"/>
            </a:pPr>
            <a:r>
              <a:rPr lang="es-CO" b="1" dirty="0" smtClean="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rPr>
              <a:t>Sesión de Preguntas y Respuestas </a:t>
            </a:r>
          </a:p>
        </p:txBody>
      </p:sp>
      <p:sp>
        <p:nvSpPr>
          <p:cNvPr id="31" name="Title 1"/>
          <p:cNvSpPr txBox="1">
            <a:spLocks/>
          </p:cNvSpPr>
          <p:nvPr/>
        </p:nvSpPr>
        <p:spPr>
          <a:xfrm>
            <a:off x="128712" y="0"/>
            <a:ext cx="7128792" cy="836712"/>
          </a:xfrm>
          <a:prstGeom prst="rect">
            <a:avLst/>
          </a:prstGeom>
        </p:spPr>
        <p:txBody>
          <a:bodyPr vert="horz" lIns="91440" tIns="45720" rIns="91440" bIns="45720" rtlCol="0" anchor="ctr">
            <a:normAutofit/>
          </a:bodyPr>
          <a:lstStyle>
            <a:lvl1pPr>
              <a:spcBef>
                <a:spcPct val="0"/>
              </a:spcBef>
              <a:buNone/>
              <a:defRPr sz="2800" b="1">
                <a:solidFill>
                  <a:srgbClr val="4F6228"/>
                </a:solidFill>
                <a:effectLst/>
                <a:latin typeface="Arial Narrow" pitchFamily="34" charset="0"/>
                <a:ea typeface="+mj-ea"/>
                <a:cs typeface="+mj-cs"/>
              </a:defRPr>
            </a:lvl1pPr>
          </a:lstStyle>
          <a:p>
            <a:r>
              <a:rPr lang="es-CO" sz="3200" dirty="0" smtClean="0">
                <a:effectLst>
                  <a:outerShdw blurRad="38100" dist="38100" dir="2700000" algn="tl">
                    <a:srgbClr val="000000">
                      <a:alpha val="43137"/>
                    </a:srgbClr>
                  </a:outerShdw>
                </a:effectLst>
              </a:rPr>
              <a:t>Agenda Primera Jornada de Capacitación</a:t>
            </a:r>
          </a:p>
        </p:txBody>
      </p:sp>
    </p:spTree>
    <p:extLst>
      <p:ext uri="{BB962C8B-B14F-4D97-AF65-F5344CB8AC3E}">
        <p14:creationId xmlns:p14="http://schemas.microsoft.com/office/powerpoint/2010/main" val="424439389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rotWithShape="1">
          <a:blip r:embed="rId2">
            <a:extLst>
              <a:ext uri="{28A0092B-C50C-407E-A947-70E740481C1C}">
                <a14:useLocalDpi xmlns:a14="http://schemas.microsoft.com/office/drawing/2010/main" val="0"/>
              </a:ext>
            </a:extLst>
          </a:blip>
          <a:srcRect l="3559" t="5423" r="3918" b="5423"/>
          <a:stretch/>
        </p:blipFill>
        <p:spPr>
          <a:xfrm>
            <a:off x="0" y="-2"/>
            <a:ext cx="9165362" cy="6858002"/>
          </a:xfrm>
          <a:prstGeom prst="rect">
            <a:avLst/>
          </a:prstGeom>
        </p:spPr>
      </p:pic>
      <p:sp>
        <p:nvSpPr>
          <p:cNvPr id="4" name="Título 2"/>
          <p:cNvSpPr txBox="1">
            <a:spLocks/>
          </p:cNvSpPr>
          <p:nvPr/>
        </p:nvSpPr>
        <p:spPr>
          <a:xfrm>
            <a:off x="1141482" y="3908378"/>
            <a:ext cx="7704856" cy="2533650"/>
          </a:xfrm>
          <a:prstGeom prst="rect">
            <a:avLst/>
          </a:prstGeom>
        </p:spPr>
        <p:txBody>
          <a:bodyPr vert="horz" lIns="91440" tIns="45720" rIns="91440" bIns="45720" rtlCol="0" anchor="b">
            <a:noAutofit/>
          </a:bodyPr>
          <a:lstStyle>
            <a:lvl1pPr algn="l" defTabSz="457200" rtl="0" eaLnBrk="1" latinLnBrk="0" hangingPunct="1">
              <a:spcBef>
                <a:spcPct val="0"/>
              </a:spcBef>
              <a:buNone/>
              <a:defRPr sz="3000" b="0" i="0" kern="1200">
                <a:solidFill>
                  <a:schemeClr val="bg1"/>
                </a:solidFill>
                <a:latin typeface="Helvetica Neue"/>
                <a:ea typeface="+mj-ea"/>
                <a:cs typeface="Helvetica Neue"/>
              </a:defRPr>
            </a:lvl1pPr>
          </a:lstStyle>
          <a:p>
            <a:pPr algn="r"/>
            <a:r>
              <a:rPr lang="es-CO" sz="4800" b="1" dirty="0" smtClean="0">
                <a:solidFill>
                  <a:srgbClr val="FFFF99"/>
                </a:solidFill>
                <a:effectLst>
                  <a:outerShdw blurRad="38100" dist="38100" dir="2700000" algn="tl">
                    <a:srgbClr val="000000">
                      <a:alpha val="43137"/>
                    </a:srgbClr>
                  </a:outerShdw>
                </a:effectLst>
              </a:rPr>
              <a:t>Beneficios de </a:t>
            </a:r>
          </a:p>
          <a:p>
            <a:pPr algn="r"/>
            <a:r>
              <a:rPr lang="es-CO" sz="4800" b="1" dirty="0" smtClean="0">
                <a:solidFill>
                  <a:srgbClr val="FFFF99"/>
                </a:solidFill>
                <a:effectLst>
                  <a:outerShdw blurRad="38100" dist="38100" dir="2700000" algn="tl">
                    <a:srgbClr val="000000">
                      <a:alpha val="43137"/>
                    </a:srgbClr>
                  </a:outerShdw>
                </a:effectLst>
              </a:rPr>
              <a:t>cumplir el pago </a:t>
            </a:r>
          </a:p>
          <a:p>
            <a:pPr algn="r"/>
            <a:r>
              <a:rPr lang="es-CO" sz="4800" b="1" dirty="0" smtClean="0">
                <a:solidFill>
                  <a:srgbClr val="FFFF99"/>
                </a:solidFill>
                <a:effectLst>
                  <a:outerShdw blurRad="38100" dist="38100" dir="2700000" algn="tl">
                    <a:srgbClr val="000000">
                      <a:alpha val="43137"/>
                    </a:srgbClr>
                  </a:outerShdw>
                </a:effectLst>
              </a:rPr>
              <a:t>de aportes</a:t>
            </a:r>
            <a:endParaRPr lang="es-CO" sz="4800" b="1" dirty="0">
              <a:solidFill>
                <a:srgbClr val="FFFF99"/>
              </a:solidFill>
              <a:effectLst>
                <a:outerShdw blurRad="38100" dist="38100" dir="2700000" algn="tl">
                  <a:srgbClr val="000000">
                    <a:alpha val="43137"/>
                  </a:srgbClr>
                </a:outerShdw>
              </a:effectLst>
            </a:endParaRPr>
          </a:p>
        </p:txBody>
      </p:sp>
      <p:sp>
        <p:nvSpPr>
          <p:cNvPr id="3" name="Título 2"/>
          <p:cNvSpPr txBox="1">
            <a:spLocks/>
          </p:cNvSpPr>
          <p:nvPr/>
        </p:nvSpPr>
        <p:spPr>
          <a:xfrm>
            <a:off x="418281" y="299481"/>
            <a:ext cx="2857500" cy="3154338"/>
          </a:xfrm>
          <a:prstGeom prst="rect">
            <a:avLst/>
          </a:prstGeom>
        </p:spPr>
        <p:txBody>
          <a:bodyPr vert="horz" lIns="91440" tIns="45720" rIns="91440" bIns="45720" rtlCol="0" anchor="b">
            <a:noAutofit/>
          </a:bodyPr>
          <a:lstStyle>
            <a:lvl1pPr algn="l" defTabSz="457200" rtl="0" eaLnBrk="1" latinLnBrk="0" hangingPunct="1">
              <a:spcBef>
                <a:spcPct val="0"/>
              </a:spcBef>
              <a:buNone/>
              <a:defRPr sz="3000" b="0" i="0" kern="1200">
                <a:solidFill>
                  <a:schemeClr val="bg1"/>
                </a:solidFill>
                <a:latin typeface="Helvetica Neue"/>
                <a:ea typeface="+mj-ea"/>
                <a:cs typeface="Helvetica Neue"/>
              </a:defRPr>
            </a:lvl1pPr>
          </a:lstStyle>
          <a:p>
            <a:r>
              <a:rPr lang="es-ES_tradnl" sz="23900" b="1" dirty="0" smtClean="0">
                <a:solidFill>
                  <a:srgbClr val="FFFF99"/>
                </a:solidFill>
                <a:effectLst>
                  <a:outerShdw blurRad="38100" dist="38100" dir="2700000" algn="tl">
                    <a:srgbClr val="000000">
                      <a:alpha val="43137"/>
                    </a:srgbClr>
                  </a:outerShdw>
                </a:effectLst>
              </a:rPr>
              <a:t>8</a:t>
            </a:r>
            <a:endParaRPr lang="es-ES_tradnl" sz="23900" b="1" dirty="0">
              <a:solidFill>
                <a:srgbClr val="FFFF99"/>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0894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0"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800" decel="100000"/>
                                        <p:tgtEl>
                                          <p:spTgt spid="4"/>
                                        </p:tgtEl>
                                      </p:cBhvr>
                                    </p:animEffect>
                                    <p:anim calcmode="lin" valueType="num">
                                      <p:cBhvr>
                                        <p:cTn id="14" dur="800" decel="100000" fill="hold"/>
                                        <p:tgtEl>
                                          <p:spTgt spid="4"/>
                                        </p:tgtEl>
                                        <p:attrNameLst>
                                          <p:attrName>style.rotation</p:attrName>
                                        </p:attrNameLst>
                                      </p:cBhvr>
                                      <p:tavLst>
                                        <p:tav tm="0">
                                          <p:val>
                                            <p:fltVal val="-90"/>
                                          </p:val>
                                        </p:tav>
                                        <p:tav tm="100000">
                                          <p:val>
                                            <p:fltVal val="0"/>
                                          </p:val>
                                        </p:tav>
                                      </p:tavLst>
                                    </p:anim>
                                    <p:anim calcmode="lin" valueType="num">
                                      <p:cBhvr>
                                        <p:cTn id="15" dur="800" decel="100000" fill="hold"/>
                                        <p:tgtEl>
                                          <p:spTgt spid="4"/>
                                        </p:tgtEl>
                                        <p:attrNameLst>
                                          <p:attrName>ppt_x</p:attrName>
                                        </p:attrNameLst>
                                      </p:cBhvr>
                                      <p:tavLst>
                                        <p:tav tm="0">
                                          <p:val>
                                            <p:strVal val="#ppt_x+0.4"/>
                                          </p:val>
                                        </p:tav>
                                        <p:tav tm="100000">
                                          <p:val>
                                            <p:strVal val="#ppt_x-0.05"/>
                                          </p:val>
                                        </p:tav>
                                      </p:tavLst>
                                    </p:anim>
                                    <p:anim calcmode="lin" valueType="num">
                                      <p:cBhvr>
                                        <p:cTn id="16" dur="800" decel="100000" fill="hold"/>
                                        <p:tgtEl>
                                          <p:spTgt spid="4"/>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6" descr="data:image/jpg;base64,/9j/4AAQSkZJRgABAQAAAQABAAD/2wCEAAkGBhQSEBQUEhQUFRQUFxQUFBYXFRQUFBUUFRQWFRQQFBYXHCYeGBojGRQUHy8gIycpLCwsFR4xNTAqNSYrLCkBCQoKDgwOFw8PGikcGBwpKSkpKSkpKSkpKSkpKSkpKSkpKSkpKSkpKSkpKSwpKSkpKSkpLCksKSksLCwpKSkpKf/AABEIAOQA3QMBIgACEQEDEQH/xAAcAAABBQEBAQAAAAAAAAAAAAAAAQMEBQYCBwj/xABAEAABAwIEAwUFBQcDBAMAAAABAAIDBBEFEiExBkFREyJhcYEHMpGhsRQjQlLBM2JyktHh8IKishZj0vFDc5P/xAAYAQEBAQEBAAAAAAAAAAAAAAAAAgMBBP/EACIRAQEAAgIDAQACAwAAAAAAAAABAhESMQMhQVETYSIyQv/aAAwDAQACEQMRAD8A9xQhCAQhCAQhCAQhCAQhCATUs4ba+l/h1ThVRijLvHPa4vp3b/Ozz8Fy3Udk2dmxYDYZtHHTqCNL/H4JaTFQ7R2h0vb3RfYX5/3UZjLBcuiB+vqNljzqtReApVXYfUE92ws2wvfXbpZWF1tLtNhUi5fIALnZVUmIOO1hryv7t9fkVy3RJtZS1Aba/O/yt/UKO7Em6eJAPhc21+fwUAMOtyTcc99QL6+JF0rYgFHNXFLlxQAXAJ1/2ixzfC/qE6zEGkN373hsoBajRc501FuyYHUG48F1mVODpYHf/PJO09RY3cSTbny8APFXM9ucVqhNxyXXYKtJUiVIgVCEIBCEIBCEIBCEIBCEIBV+JaWPPX/0p5VdiztvJRn07O0ZpSpmmkuLdE+sJ7XozDNYkjcH0Hj+ilzYgbiwOrfMXNrfBV0R++cPIqWAqmV0XQ7RxOuwOnU21B+bvkka2wsukJsIlSLiWYNC4CWSyjmZRpam5TfaqbVaTmSp5kir2SJ5sqSuJ8cpbcg9NOthYC52CnUM5LddxufHwVUyROiYtuQfLztbRa45OWLtImKSoDmix5C/wT62ZlQhCAQhCAQhCAQhCAQhCBCqnEzcnwsrYqpnN3HzKz8nWnZ2rKWWz7dVYqom7sg81bArDFrkhRazv8AApyrsON5JT+9b4KxXY5kEIKannyhdTBNOGhVE9Xcriqq7qnrsVDNN3HYfqVNaSLN84G5Qye6oYJXPNyraLQLld0mtkUhj1BY5SGFccTY5FKY6+igxFTIWq45U2gnAcW6AHa9hqOis0xBTADUC/NP2XoxmoypUIQqcCEIQCEIQCEIQCEIQIVTkq4cqZZeRWKtxRtiCrCE90FRcVbdl+ifpj3G+Sx+1p8iFg2oeerz9VZquwUfdnxcfqrFdx6cy7NTTZQqWsrLlS8RlWOxrFjm7KLV/4jyaP6rnapCYxjuTuM1f8m+fioFBTOcczrkne6dw/BAO883O/r4q3YwDZc3Ip1TxWCkNKr5sUY3S9z0ChvxFz/Loklrm14ato53SNrCVV00JKvqLDuq7pxLoLlaHDabmeWyhUFFfT4q9jZYWC0wxZ5V0EJUi3QVCEIBCEIBCEIBCEIBCEIEKy+IVZZIWnk648itOVn8VMT5QdC61hzBPWyy8k9Lw7E5zxG3MXCWlP3Y8lGje8j3XC+libadW87LifOBZoLhz7wuD0ubLFZ7B22iHmfqpt1namomDrZJAR0sQfI8/RQ3cSOae+7IL2IeC3XprbVN6d47R+K8bLXiGLWV/+wc3FQ6LDxG0czuTzJ5kqbTUlO6V0oAD3buzOcSPJxsPRQ8bwapkt2BBjO59149Do4fwkqe1SaMVuNRx7m56BUtRjr5NB3W+H9VPpOCzu99z4D9Sryi4SjHInzK7NFZmkpSeq0OHYITa4WloeHwNmq7psItvotNWs7VFRYUG8lc0uGE76fVWcVK1uwTwCuYfqbkbihDRYJ1FkLVASJUiBUIQgEIQgEIQgEISXQKhcufbdMOr2jqfJc3IHKh1mk+B+ixr6rIwvY0ueS7RouXWJAB5C4t8Vo6quuDewbzv08VjMb4rOYQ0+rnHKCOp0sF5/LnG3jxtNUuI1sr8rYWRtFs2Z5eWnf8ADYei44txySjDGtcx8shHdINrDnob+q1WFUHYxNZe53ceZcdys5jHBTqmq7aWYBo0Y0C5A9SpVLun8NqKuSISPZGXb2aT6XDr6+N1xUcWxA5Ktrob6ESAOYfUAtI8DZXmGU3ZDs75rAEHw2WI47rBLWww6ZWEF3meXwT0d3UWc/DlJUNElP3b6h0D8jfhYt38ApWE0s8N2vIlYNWkAZtfwv1te4BuE5jPD0TYu0jblLLOOTukt5kW581XMr54Y2yMH2mB1jnBtI1vS2xI8bea59O42OG0LZQXOvfY+e5VrHQsGwUDh2vErCWm7bgg+atwvRhJpjd70QNS2SoWiQhCEAhCEAkSpECoQhAIQhAIQkKAuos9aBoNfomamqvoNvqoyzyzVp1JITuUxU1TWNu4rmqqcg8VnaqCWd1th15DxXmzzs9NsMN99KziDiN0l2s0H6dSneA8HzE1L9Rq2O/+54+gUB+HCacU8Pu7yv8A3RurvHccbCwQw2AaMunTos8J/wBZN8uuGKZjXE7Y7tZqevRUWHV8tRKA0k9TyA6qBg2CSVjySS2Me863yHivQMOwuOBmWMWHM8z4krSby9s7xw9fXMYyytG/ct8CvPuK6bLXud1s76L0Ko0mjPmFlOOaP76N/wCYZUy6c8f+zV4bKJIGE7ObY/CxWRwKc0ldJSP/AGUhLo77DNrorng2pvCWndp/soPH+Gm0VQz3onWJH5SdPmu/Nk9ZXGthTuye6AB0tYFWVPVB3n/myosLrO1hY/qNfPmpsTrOB8R8ytccmFi3QkCVboCEIQCEIQCRKkQKhCEAhCECKHjFTkhcRvoB5uNrqYszxdW6sjB377vTRo+p9FOV1HZN07RTXbZSVT4fNsrcG6wXpy6IHdUPEmI5W9lH7ztDbx5K6q58jSefJU0NIGXmk1drlB+qjJpj/asa0UcJA/bSavPQcmhUdBhr6qbKNr3ceg5lTqpjppOpcfqthg+FNgjAHvH3j1KiTbW5cZ/dSaKibFG1jBYNFv7lPqo4uxs0lFNOBcsaAy+xe5wY3zte/osrh/Hcs09BTxuvJURsmmcGxuyNdmeY9NAWxsN7D8S9Ex9PLa3NWz3T+UhVHF9Nmja78rlfOFwoeKw5oiFnlGmOXuKDBX9lUlvJ4Dh/qF/qtPVU4kY5jtQ4WKzmLwZDDIOQDT9QtLBJmaD1C5j+O5/Kq8BpXQ5ojsNW+StnbJcqHDQq+ozt2k0eIX94jz8eisAVjaisLHttzNrddFqMNqA+NpH+eC0wy36TlNJaEIWqQhCEAkSpECoQhAIQhAhWAxWp7Soe7lfK3ybp+hPqtxXzZI3u/K0n1A0+a8+jasvJfi8J9T6RyuaaTRUkJVlTPWS6mvhBNzy2VTjJLjlGwVwHaKK2lu65XLDG6QKCjZAwyykNAF7u0ACx3F/tMma0tomhv/deLuPiyM6Dzdc+C64wxozVLogfu4XZQORkGjnnrroOgHiq7D8CNXKImWGl3OOoa0bm3Pe1vFb4eOSbrLLO2vNcRxWaofnnlklf1e4ut4AbN8hZR4pC0hzSWuGoLSWkHqCLEL0fFOC6SHEo4u++GGGWorC51s2Rjnhoy2y6ZBYfmCpML4H+0YTPWtLhJFJIQzdroY2sL2jmHDM4g3/DbxWm4loOAParIJGU9a/OxxDWTu99jjoBKfxtO2Y6i/MXt69J4r5TsvoXgPGTUYbTvebvDTE8ncuicWZj5gNPqsvJNLxq0xaHPG4c9x5hd4FPmjA6Lp7lEw89m8jlf5LHqtfml4uZHWBPRKCoWI1NhYb811Gmbxqr+/haOpJ8tlc4RiZjdbkeSx01X2lfpswZf1KtG1Hf0XN6aWenpNPUB4uE8sphWIkWK00EwcLhejHLbGzR1CEK0hIlSIFQhCAQhIggY20mFzRu7T9VjXRWK2mIO1A9VUV9BnFx7318CsM+2mNU8RUyJ6gkEGxTscihdXEEuikKphmUplQidPGuM5HU2IVDH6ZnmVh6sk7wI9cw82lN4Fxw6ll7RoDgRle0mwc0m9rjY6br0zjPhGLEYg1xySsv2UoFy2+7HjdzDppyIuPHxDH+F6iiflnjIF7NkF3RP8Wv29DY+C9GOUs0ys0vKzitj4ayRzvv6mRjMtj3YC4yyWNralkbLdAvW+DcGEeFwQuFu0hLpBzJnBe75Pt6L5yWk4Y9oFXREBjzJCDrDIS5n+g7xn+HTwKZY2wlei1PsRpCO5NUM8zG/wCrRyV/wvw4KCm7BshkGd78xaGnv20sCdrfNSuGuLIa+DtISQRpJG62eN29nW3B5OGht5gS5XLHK3qtJIZkcmi7VD3JhzlCz/2ggaEqFW1OVjnHkCV06RUfE9TaHKN3kD03K47IrOHGkufIedz8Vawu7yYw6Ds4PEp6lbzXK6taOosVp8Kr7LGMcrKjrCOarG6TZtvw5dKlwzFQRYq4Drr0y7jGzTpIlSKnCoQhAJClSFBW1ju+fRMpyp98/wCck2vPe1xX4nR3GYbqlc4grUOFwqPEKXVcXEWOdYbif2i1FJXPjY2J8QbGQ1zSD3mBx77SDuT1Wuk0XmftMoyKlkv4ZGBt/wB6PcfylpVYat9uZ+o2/CntKbWTCF0Lo5C1zgQ4PYQ0XPQg+hSe1fEsmHOaD+1kjZ5hpMh/4D4ryjAcWNNUxzAXyOuW/maRlc31BPrZbDjHiCCtkoo45AYzJmkJ7uTM5jbPv7vdzq7jq+kS7ijr+Fr17aSD3+yiLs7u72v2cSy627rb6eCoaukfE90cjS17Dlc07gjkt3w1XsfjVVUvc1rG9uQ4uaGgFzYm6n90Kk9oONRVNZnhOZrY2R5wLB5aXG4vqQMwAPgrlu9Js9IvBuPOpK2KUHulwjlHJ0TyA4HyvmHiF79K5fNdLTmSRjG6ue5rB5ucAPqvpFv+ePis/KrBHlKjvcpNQyxUKQrCtXDnKjxBna1DW8mC58yrl5UKlhtmcd3G/p0XFQtSNAAhjbBdOZc+WqWyBAU/EVHGpsN+fgpUUSCfSzELR4XifJ2yzUMadoa7PLlZqB7x/QKsbpFm25a5KomHk5f86KWvVLuMSoQhdCFRJq6xsBspZWZqqq0rx0cVGV1HZE4vuSUKDLXhgzu93TMfy/vHwUxjwQCCCDqCNisV6dKLWw3ClLlzbhCM1VUyoMewNlTCY36c2uGpY4bPHXxHMEraVNMqyakRTwnGeHJqYntGks5SNBLD68j4FVdl78+kXnX/AEtK+orpH0xtkk+zsLWhrnuOWNzLd24Azeq1xz/WeWH4w1kW/t/TzXpHDHAUf2cGqh+9LnGzi4Frb2a3uutrYn1Wnw7h2CA3ihjYfzBve/mNz812+SQmDL+z7gx8cgqahpa4fsYz7wJFu1eORsTYeN+i9KieoDHDqPipcDh1HxCyyy5NJNJUjLhQZYlawtXMlIosFI+JNuiV19gXJoQNyB52XNO7U5gTT4iTlG/M9FYzPbsHNaOpIHwTkU0DBrI3xJP6pp3cRYKLKLBS4qRNjieiBt27PTM7/iCun8Y0o0j7SU9I43m/q4NCqYVPKFraZxAYzd256NUvD4oqdh7ze6LvNxf1VYykq60kBrqaF3va3lcOhcLBo8B8VZ4d7NqeJwdqSLHUkgkcyFpPH+pufxo8LlzRh1rA6gHfXqpi5jjAAA2C6WzMqEIQI5YfiPtYpi4sc5h/E3UjzHNblcPjB3F1yyXsYCgxuN3dzNN9C0mzvEFrrH5Ln7NPTHPS9+E6mF17DrkPJarEOEqeb3owqST2etZrDPLF/DI4Ael7KL4/yrmZzDuJY5NHAxP5tfp8HbFW4N9llKjBKgG325jv/sEL/mWkpaajxC1oqimd5Rxn0s2y5/Fkco1LmXTL6QFUhgxXrTf/AJH/AM0fZMVP46dvlFf6uK5wrnJZvw/xFlS4hicEV7vBPQIq+F8RnFpKhoHRrGtCgH2TynUza+Tf6Lv8bvNWVvGsY0bZUtVxgT+JbBvsiPOX5N/on2eyQc5nfT6Kpg5zebycSu5EoZxHLyD/AIFeoR+yWHnI8/6nf1UuL2WUo3BPmSV3hDlXl0XFtS3bMPMgfUqYzjqs2zfMO+l16pB7PaRv/wAYPorKDhqnZtG34JxjnKvH249Xy85D/Cw/rZTKfBK6Xdkh8XvIH8rR+q9hjoWN2a0eieDV3jDdeSycHTRgGaUMvewY0ZtN+865HndOU2B0w1cx0p6veST8QvRsXwVs7QCS1wvle21xflY6EaDQrNy8N17L9lLTO6FzZo3euR1lc4xF2apn07Wa0zAdQAHg/EWuAkixax+7ijb07hJ+Z/RMf9C1spHa1UMbQQfuYiXfzPJVjLwxVx/sZ4nj/uNkY7+aJwB+CreLmqdpuJ5ADnbHpyBLXemlld4JjkdUwujPuudG8Hdr2mzmlY1/BuIyGzp6aIHd0bJHv9DIStTwrwxHQwdkwucS4ve93vPe7dxU5a+Oza5QlSKVAlQqzFo42klwJ6AguPpdVnFccpY0sDiwXzhmruVnZRq4b7X8ljX4lThutQxjhc2dlaQeQc11iR1AAKqSVNtaw8ZXOkYt/Hr8gpFNxdG73muZ42uP6/JYai4ppy7LbtDveNs0sZt4sAI9QibieMZhGJnk7sjhnueg7wHzV6xc/wAnqkMwe0OaQWnUEG4PiCqbiillfG3swXAE5mAjMehAOjra6Kt9m1FUMp5XVDTH2sr5Y4jvGxxvbwvvZa4hZ9K7eb08sZuD2l2+81zTGRfrmb4HZL22mlrbiwF/iNVtMawUTtFnFj23yusCNdw5p3Gg+CzcuB17P2baV/jmfGT5gtNvir5z6i4fiTw1jboadjKlzpHC47TS5HK7b30Gl1p6GtZNG2SNwexwu1wNwQsC/g3EJu6+Wnp2nRxjD5JLHeznGwK2fD2BspKaOCMktjFrncnckqLr4ubWVkJULjqJiVaIo3PIvl5bXJIA15brMv4kncTlFvJt/qtfJGHAggEHQg6gg8iFnKvghhJMUs0N/wALXNcz0ZICAqlk7csQ48fqGuIe5vgMgOvQlpVhw7xayqlmhtaSHKX21YQ8XFjyI5hVkvs4z6SVtU5p3aHMjB8O40K+wDhiCjYW07MuY3c4klzj1c46lLZSSrWyVCFLoQhCASWSoQJZFkqEBZCEIBIlSIEKakpGOPeY13m0H6hCECx0zW+61rfIAfRdhoSIQd2SoQgRCEIBCEIFQhCAQhCBEBCECoQhAIQhAIQhAIQhAIQhAJEIQf/Z"/>
          <p:cNvSpPr>
            <a:spLocks noChangeAspect="1" noChangeArrowheads="1"/>
          </p:cNvSpPr>
          <p:nvPr/>
        </p:nvSpPr>
        <p:spPr bwMode="auto">
          <a:xfrm>
            <a:off x="368300" y="-403225"/>
            <a:ext cx="1409700" cy="1447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dirty="0"/>
          </a:p>
        </p:txBody>
      </p:sp>
      <p:cxnSp>
        <p:nvCxnSpPr>
          <p:cNvPr id="8" name="Conector recto de flecha 20"/>
          <p:cNvCxnSpPr/>
          <p:nvPr/>
        </p:nvCxnSpPr>
        <p:spPr>
          <a:xfrm flipV="1">
            <a:off x="450376" y="698047"/>
            <a:ext cx="8229600" cy="17167"/>
          </a:xfrm>
          <a:prstGeom prst="straightConnector1">
            <a:avLst/>
          </a:prstGeom>
          <a:ln>
            <a:solidFill>
              <a:schemeClr val="tx1">
                <a:lumMod val="85000"/>
                <a:lumOff val="1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9" name="Elipse 23"/>
          <p:cNvSpPr/>
          <p:nvPr/>
        </p:nvSpPr>
        <p:spPr>
          <a:xfrm>
            <a:off x="3105315" y="548391"/>
            <a:ext cx="325120" cy="339134"/>
          </a:xfrm>
          <a:prstGeom prst="ellipse">
            <a:avLst/>
          </a:prstGeom>
          <a:solidFill>
            <a:srgbClr val="AFC6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solidFill>
                <a:prstClr val="white"/>
              </a:solidFill>
            </a:endParaRPr>
          </a:p>
        </p:txBody>
      </p:sp>
      <p:sp>
        <p:nvSpPr>
          <p:cNvPr id="10" name="Marcador de contenido 2"/>
          <p:cNvSpPr txBox="1">
            <a:spLocks/>
          </p:cNvSpPr>
          <p:nvPr/>
        </p:nvSpPr>
        <p:spPr>
          <a:xfrm>
            <a:off x="3343276" y="336141"/>
            <a:ext cx="5457824" cy="396240"/>
          </a:xfrm>
          <a:prstGeom prst="rect">
            <a:avLst/>
          </a:prstGeom>
        </p:spPr>
        <p:txBody>
          <a:bodyPr vert="horz" lIns="91440" tIns="45720" rIns="91440" bIns="45720" rtlCol="0">
            <a:noAutofit/>
          </a:bodyPr>
          <a:lstStyle>
            <a:lvl1pPr indent="0">
              <a:spcBef>
                <a:spcPct val="20000"/>
              </a:spcBef>
              <a:buFont typeface="Arial"/>
              <a:buNone/>
              <a:defRPr sz="2400">
                <a:solidFill>
                  <a:schemeClr val="tx1">
                    <a:lumMod val="85000"/>
                    <a:lumOff val="15000"/>
                  </a:schemeClr>
                </a:solidFill>
                <a:latin typeface="Helvetica Neue Light"/>
                <a:cs typeface="Helvetica Neue Light"/>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s-ES" sz="2000" dirty="0" smtClean="0">
                <a:solidFill>
                  <a:prstClr val="black">
                    <a:lumMod val="85000"/>
                    <a:lumOff val="15000"/>
                  </a:prstClr>
                </a:solidFill>
                <a:latin typeface="Helvetica Neue "/>
              </a:rPr>
              <a:t>BENEFICIOS DE CUMPLIR</a:t>
            </a:r>
            <a:endParaRPr lang="es-ES" sz="2000" dirty="0">
              <a:solidFill>
                <a:prstClr val="black">
                  <a:lumMod val="85000"/>
                  <a:lumOff val="15000"/>
                </a:prstClr>
              </a:solidFill>
              <a:latin typeface="Helvetica Neue "/>
            </a:endParaRPr>
          </a:p>
        </p:txBody>
      </p:sp>
      <p:sp>
        <p:nvSpPr>
          <p:cNvPr id="11" name="Elipse 9"/>
          <p:cNvSpPr/>
          <p:nvPr/>
        </p:nvSpPr>
        <p:spPr>
          <a:xfrm>
            <a:off x="3105315" y="545647"/>
            <a:ext cx="325120" cy="339134"/>
          </a:xfrm>
          <a:prstGeom prst="ellipse">
            <a:avLst/>
          </a:prstGeom>
          <a:solidFill>
            <a:schemeClr val="accent2">
              <a:lumMod val="60000"/>
              <a:lumOff val="40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s-ES" dirty="0">
              <a:solidFill>
                <a:prstClr val="white"/>
              </a:solidFill>
            </a:endParaRPr>
          </a:p>
        </p:txBody>
      </p:sp>
      <p:sp>
        <p:nvSpPr>
          <p:cNvPr id="3" name="2 CuadroTexto"/>
          <p:cNvSpPr txBox="1"/>
          <p:nvPr/>
        </p:nvSpPr>
        <p:spPr>
          <a:xfrm>
            <a:off x="440870" y="1756229"/>
            <a:ext cx="8311676" cy="3539430"/>
          </a:xfrm>
          <a:prstGeom prst="rect">
            <a:avLst/>
          </a:prstGeom>
          <a:noFill/>
        </p:spPr>
        <p:txBody>
          <a:bodyPr wrap="square" rtlCol="0">
            <a:spAutoFit/>
          </a:bodyPr>
          <a:lstStyle/>
          <a:p>
            <a:pPr marL="457200" indent="-457200" algn="just">
              <a:buFont typeface="Wingdings" panose="05000000000000000000" pitchFamily="2" charset="2"/>
              <a:buChar char="ü"/>
            </a:pPr>
            <a:r>
              <a:rPr lang="es-CO" sz="2800" dirty="0" smtClean="0">
                <a:latin typeface="Arial" panose="020B0604020202020204" pitchFamily="34" charset="0"/>
                <a:cs typeface="Arial" panose="020B0604020202020204" pitchFamily="34" charset="0"/>
              </a:rPr>
              <a:t> Garantía </a:t>
            </a:r>
            <a:r>
              <a:rPr lang="es-CO" sz="2800" dirty="0">
                <a:latin typeface="Arial" panose="020B0604020202020204" pitchFamily="34" charset="0"/>
                <a:cs typeface="Arial" panose="020B0604020202020204" pitchFamily="34" charset="0"/>
              </a:rPr>
              <a:t>de pensión para sus empleados actuales. </a:t>
            </a:r>
          </a:p>
          <a:p>
            <a:pPr marL="457200" indent="-457200" algn="just">
              <a:buFont typeface="Wingdings" panose="05000000000000000000" pitchFamily="2" charset="2"/>
              <a:buChar char="ü"/>
            </a:pPr>
            <a:endParaRPr lang="es-CO" sz="2800" dirty="0">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ü"/>
            </a:pPr>
            <a:r>
              <a:rPr lang="es-CO" sz="2800" dirty="0" smtClean="0">
                <a:latin typeface="Arial" panose="020B0604020202020204" pitchFamily="34" charset="0"/>
                <a:cs typeface="Arial" panose="020B0604020202020204" pitchFamily="34" charset="0"/>
              </a:rPr>
              <a:t> Garantía </a:t>
            </a:r>
            <a:r>
              <a:rPr lang="es-CO" sz="2800" dirty="0">
                <a:latin typeface="Arial" panose="020B0604020202020204" pitchFamily="34" charset="0"/>
                <a:cs typeface="Arial" panose="020B0604020202020204" pitchFamily="34" charset="0"/>
              </a:rPr>
              <a:t>de acceso a servicios de salud</a:t>
            </a:r>
          </a:p>
          <a:p>
            <a:pPr marL="457200" indent="-457200" algn="just">
              <a:buFont typeface="Wingdings" panose="05000000000000000000" pitchFamily="2" charset="2"/>
              <a:buChar char="ü"/>
            </a:pPr>
            <a:endParaRPr lang="es-CO" sz="2800" dirty="0">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ü"/>
            </a:pPr>
            <a:r>
              <a:rPr lang="es-CO" sz="2800" dirty="0" smtClean="0">
                <a:latin typeface="Arial" panose="020B0604020202020204" pitchFamily="34" charset="0"/>
                <a:cs typeface="Arial" panose="020B0604020202020204" pitchFamily="34" charset="0"/>
              </a:rPr>
              <a:t> Coberturas </a:t>
            </a:r>
            <a:r>
              <a:rPr lang="es-CO" sz="2800" dirty="0">
                <a:latin typeface="Arial" panose="020B0604020202020204" pitchFamily="34" charset="0"/>
                <a:cs typeface="Arial" panose="020B0604020202020204" pitchFamily="34" charset="0"/>
              </a:rPr>
              <a:t>de Riesgos laborales</a:t>
            </a:r>
          </a:p>
          <a:p>
            <a:pPr marL="457200" indent="-457200" algn="just">
              <a:buFont typeface="Wingdings" panose="05000000000000000000" pitchFamily="2" charset="2"/>
              <a:buChar char="ü"/>
            </a:pPr>
            <a:endParaRPr lang="es-CO" sz="2800" dirty="0">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ü"/>
            </a:pPr>
            <a:r>
              <a:rPr lang="es-CO" sz="2800" dirty="0" smtClean="0">
                <a:latin typeface="Arial" panose="020B0604020202020204" pitchFamily="34" charset="0"/>
                <a:cs typeface="Arial" panose="020B0604020202020204" pitchFamily="34" charset="0"/>
              </a:rPr>
              <a:t> Evitar </a:t>
            </a:r>
            <a:r>
              <a:rPr lang="es-CO" sz="2800" dirty="0">
                <a:latin typeface="Arial" panose="020B0604020202020204" pitchFamily="34" charset="0"/>
                <a:cs typeface="Arial" panose="020B0604020202020204" pitchFamily="34" charset="0"/>
              </a:rPr>
              <a:t>sanciones y demandadas laborales</a:t>
            </a:r>
            <a:r>
              <a:rPr lang="es-CO" sz="2800" dirty="0" smtClean="0">
                <a:latin typeface="Arial" panose="020B0604020202020204" pitchFamily="34" charset="0"/>
                <a:cs typeface="Arial" panose="020B0604020202020204" pitchFamily="34" charset="0"/>
              </a:rPr>
              <a:t>.</a:t>
            </a:r>
            <a:endParaRPr lang="es-CO"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8503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4 CuadroTexto"/>
          <p:cNvSpPr txBox="1"/>
          <p:nvPr/>
        </p:nvSpPr>
        <p:spPr>
          <a:xfrm>
            <a:off x="496571" y="1069469"/>
            <a:ext cx="8342627" cy="5355312"/>
          </a:xfrm>
          <a:prstGeom prst="rect">
            <a:avLst/>
          </a:prstGeom>
          <a:noFill/>
        </p:spPr>
        <p:txBody>
          <a:bodyPr wrap="square" rtlCol="0">
            <a:spAutoFit/>
          </a:bodyPr>
          <a:lstStyle/>
          <a:p>
            <a:pPr marL="457200" indent="-457200" algn="just">
              <a:buClr>
                <a:schemeClr val="bg1">
                  <a:lumMod val="85000"/>
                </a:schemeClr>
              </a:buClr>
              <a:buSzPct val="150000"/>
              <a:buFont typeface="+mj-lt"/>
              <a:buAutoNum type="arabicPeriod"/>
            </a:pPr>
            <a:r>
              <a:rPr lang="es-CO" b="1" dirty="0" smtClean="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rPr>
              <a:t>Aspectos Relevantes de la Unidad</a:t>
            </a:r>
          </a:p>
          <a:p>
            <a:pPr marL="457200" indent="-457200" algn="just">
              <a:buClr>
                <a:schemeClr val="bg1">
                  <a:lumMod val="85000"/>
                </a:schemeClr>
              </a:buClr>
              <a:buSzPct val="150000"/>
              <a:buFont typeface="+mj-lt"/>
              <a:buAutoNum type="arabicPeriod"/>
            </a:pPr>
            <a:endParaRPr lang="es-CO" b="1" dirty="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endParaRPr>
          </a:p>
          <a:p>
            <a:pPr marL="457200" indent="-457200" algn="just">
              <a:buClr>
                <a:schemeClr val="bg1">
                  <a:lumMod val="85000"/>
                </a:schemeClr>
              </a:buClr>
              <a:buSzPct val="150000"/>
              <a:buFont typeface="+mj-lt"/>
              <a:buAutoNum type="arabicPeriod"/>
            </a:pPr>
            <a:r>
              <a:rPr lang="es-CO" b="1" dirty="0" smtClean="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rPr>
              <a:t>Facultades </a:t>
            </a:r>
            <a:r>
              <a:rPr lang="es-CO" b="1" dirty="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rPr>
              <a:t>y Competencias Legales</a:t>
            </a:r>
          </a:p>
          <a:p>
            <a:pPr marL="457200" indent="-457200" algn="just">
              <a:buClr>
                <a:schemeClr val="bg1">
                  <a:lumMod val="85000"/>
                </a:schemeClr>
              </a:buClr>
              <a:buSzPct val="150000"/>
              <a:buFont typeface="+mj-lt"/>
              <a:buAutoNum type="arabicPeriod"/>
            </a:pPr>
            <a:endParaRPr lang="es-CO" b="1" dirty="0" smtClean="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endParaRPr>
          </a:p>
          <a:p>
            <a:pPr marL="457200" indent="-457200" algn="just">
              <a:buClr>
                <a:schemeClr val="bg1">
                  <a:lumMod val="85000"/>
                </a:schemeClr>
              </a:buClr>
              <a:buSzPct val="150000"/>
              <a:buFont typeface="+mj-lt"/>
              <a:buAutoNum type="arabicPeriod"/>
            </a:pPr>
            <a:r>
              <a:rPr lang="es-CO" b="1" dirty="0" smtClean="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rPr>
              <a:t>Proceso de Determinación y discusión</a:t>
            </a:r>
          </a:p>
          <a:p>
            <a:pPr marL="457200" indent="-457200" algn="just">
              <a:buClr>
                <a:schemeClr val="bg1">
                  <a:lumMod val="85000"/>
                </a:schemeClr>
              </a:buClr>
              <a:buSzPct val="150000"/>
              <a:buFont typeface="+mj-lt"/>
              <a:buAutoNum type="arabicPeriod"/>
            </a:pPr>
            <a:endParaRPr lang="es-CO" b="1" dirty="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endParaRPr>
          </a:p>
          <a:p>
            <a:pPr marL="457200" indent="-457200" algn="just">
              <a:buClr>
                <a:schemeClr val="bg1">
                  <a:lumMod val="85000"/>
                </a:schemeClr>
              </a:buClr>
              <a:buSzPct val="150000"/>
              <a:buFont typeface="+mj-lt"/>
              <a:buAutoNum type="arabicPeriod"/>
            </a:pPr>
            <a:r>
              <a:rPr lang="es-CO" b="1" dirty="0" smtClean="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rPr>
              <a:t>Proceso Sancionatorio</a:t>
            </a:r>
          </a:p>
          <a:p>
            <a:pPr marL="457200" indent="-457200" algn="just">
              <a:buClr>
                <a:schemeClr val="bg1">
                  <a:lumMod val="85000"/>
                </a:schemeClr>
              </a:buClr>
              <a:buSzPct val="150000"/>
              <a:buFont typeface="+mj-lt"/>
              <a:buAutoNum type="arabicPeriod"/>
            </a:pPr>
            <a:endParaRPr lang="es-CO" b="1" dirty="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endParaRPr>
          </a:p>
          <a:p>
            <a:pPr marL="457200" indent="-457200" algn="just">
              <a:buClr>
                <a:schemeClr val="bg1">
                  <a:lumMod val="85000"/>
                </a:schemeClr>
              </a:buClr>
              <a:buSzPct val="150000"/>
              <a:buFont typeface="+mj-lt"/>
              <a:buAutoNum type="arabicPeriod"/>
            </a:pPr>
            <a:r>
              <a:rPr lang="es-CO" b="1" dirty="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rPr>
              <a:t>Notificaciones de las Actuaciones</a:t>
            </a:r>
          </a:p>
          <a:p>
            <a:pPr marL="457200" indent="-457200" algn="just">
              <a:buClr>
                <a:schemeClr val="bg1">
                  <a:lumMod val="85000"/>
                </a:schemeClr>
              </a:buClr>
              <a:buSzPct val="150000"/>
              <a:buFont typeface="+mj-lt"/>
              <a:buAutoNum type="arabicPeriod"/>
            </a:pPr>
            <a:endParaRPr lang="es-CO" b="1" dirty="0" smtClean="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endParaRPr>
          </a:p>
          <a:p>
            <a:pPr marL="457200" indent="-457200" algn="just">
              <a:buClr>
                <a:schemeClr val="bg1">
                  <a:lumMod val="85000"/>
                </a:schemeClr>
              </a:buClr>
              <a:buSzPct val="150000"/>
              <a:buFont typeface="+mj-lt"/>
              <a:buAutoNum type="arabicPeriod"/>
            </a:pPr>
            <a:r>
              <a:rPr lang="es-CO" b="1" dirty="0" smtClean="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rPr>
              <a:t>Proceso de Cobro</a:t>
            </a:r>
          </a:p>
          <a:p>
            <a:pPr marL="457200" indent="-457200" algn="just">
              <a:buClr>
                <a:schemeClr val="bg1">
                  <a:lumMod val="85000"/>
                </a:schemeClr>
              </a:buClr>
              <a:buSzPct val="150000"/>
              <a:buFont typeface="+mj-lt"/>
              <a:buAutoNum type="arabicPeriod"/>
            </a:pPr>
            <a:endParaRPr lang="es-CO" b="1" dirty="0" smtClean="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endParaRPr>
          </a:p>
          <a:p>
            <a:pPr marL="457200" indent="-457200" algn="just">
              <a:buClr>
                <a:schemeClr val="bg1">
                  <a:lumMod val="85000"/>
                </a:schemeClr>
              </a:buClr>
              <a:buSzPct val="150000"/>
              <a:buFont typeface="+mj-lt"/>
              <a:buAutoNum type="arabicPeriod"/>
            </a:pPr>
            <a:r>
              <a:rPr lang="es-CO" b="1" dirty="0" smtClean="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rPr>
              <a:t>Situaciones detectadas por la Unidad</a:t>
            </a:r>
          </a:p>
          <a:p>
            <a:pPr marL="457200" indent="-457200" algn="just">
              <a:buClr>
                <a:schemeClr val="bg1">
                  <a:lumMod val="85000"/>
                </a:schemeClr>
              </a:buClr>
              <a:buSzPct val="150000"/>
              <a:buFont typeface="+mj-lt"/>
              <a:buAutoNum type="arabicPeriod"/>
            </a:pPr>
            <a:endParaRPr lang="es-CO" b="1" dirty="0" smtClean="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endParaRPr>
          </a:p>
          <a:p>
            <a:pPr marL="457200" indent="-457200" algn="just">
              <a:buClr>
                <a:schemeClr val="bg1">
                  <a:lumMod val="85000"/>
                </a:schemeClr>
              </a:buClr>
              <a:buSzPct val="150000"/>
              <a:buFont typeface="+mj-lt"/>
              <a:buAutoNum type="arabicPeriod"/>
            </a:pPr>
            <a:r>
              <a:rPr lang="es-CO" b="1" dirty="0" smtClean="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rPr>
              <a:t>Beneficios de cumplir con el pago de aportes</a:t>
            </a:r>
          </a:p>
          <a:p>
            <a:pPr marL="457200" indent="-457200" algn="just">
              <a:buClr>
                <a:schemeClr val="accent3">
                  <a:lumMod val="50000"/>
                </a:schemeClr>
              </a:buClr>
              <a:buSzPct val="150000"/>
              <a:buFont typeface="+mj-lt"/>
              <a:buAutoNum type="arabicPeriod"/>
            </a:pPr>
            <a:endParaRPr lang="es-CO" b="1" dirty="0" smtClean="0">
              <a:effectLst>
                <a:outerShdw blurRad="38100" dist="38100" dir="2700000" algn="tl">
                  <a:srgbClr val="000000">
                    <a:alpha val="43137"/>
                  </a:srgbClr>
                </a:outerShdw>
              </a:effectLst>
              <a:latin typeface="Arial" pitchFamily="34" charset="0"/>
              <a:cs typeface="Arial" pitchFamily="34" charset="0"/>
            </a:endParaRPr>
          </a:p>
          <a:p>
            <a:pPr marL="457200" indent="-457200" algn="just">
              <a:buClr>
                <a:schemeClr val="accent3">
                  <a:lumMod val="50000"/>
                </a:schemeClr>
              </a:buClr>
              <a:buSzPct val="150000"/>
              <a:buFont typeface="+mj-lt"/>
              <a:buAutoNum type="arabicPeriod"/>
            </a:pPr>
            <a:r>
              <a:rPr lang="es-CO" b="1" dirty="0" smtClean="0">
                <a:effectLst>
                  <a:outerShdw blurRad="38100" dist="38100" dir="2700000" algn="tl">
                    <a:srgbClr val="000000">
                      <a:alpha val="43137"/>
                    </a:srgbClr>
                  </a:outerShdw>
                </a:effectLst>
                <a:latin typeface="Arial" pitchFamily="34" charset="0"/>
                <a:cs typeface="Arial" pitchFamily="34" charset="0"/>
              </a:rPr>
              <a:t>Canales de Atención Integral al Ciudadano </a:t>
            </a:r>
          </a:p>
          <a:p>
            <a:pPr marL="457200" indent="-457200" algn="just">
              <a:buClr>
                <a:schemeClr val="accent3">
                  <a:lumMod val="50000"/>
                </a:schemeClr>
              </a:buClr>
              <a:buSzPct val="150000"/>
              <a:buFont typeface="+mj-lt"/>
              <a:buAutoNum type="arabicPeriod"/>
            </a:pPr>
            <a:endParaRPr lang="es-CO" b="1" dirty="0" smtClean="0">
              <a:effectLst>
                <a:outerShdw blurRad="38100" dist="38100" dir="2700000" algn="tl">
                  <a:srgbClr val="000000">
                    <a:alpha val="43137"/>
                  </a:srgbClr>
                </a:outerShdw>
              </a:effectLst>
              <a:latin typeface="Arial" pitchFamily="34" charset="0"/>
              <a:cs typeface="Arial" pitchFamily="34" charset="0"/>
            </a:endParaRPr>
          </a:p>
          <a:p>
            <a:pPr marL="457200" indent="-457200" algn="just">
              <a:buClr>
                <a:schemeClr val="bg1">
                  <a:lumMod val="85000"/>
                </a:schemeClr>
              </a:buClr>
              <a:buSzPct val="150000"/>
              <a:buFont typeface="+mj-lt"/>
              <a:buAutoNum type="arabicPeriod"/>
            </a:pPr>
            <a:r>
              <a:rPr lang="es-CO" b="1" dirty="0" smtClean="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rPr>
              <a:t>Sesión de Preguntas y Respuestas </a:t>
            </a:r>
          </a:p>
        </p:txBody>
      </p:sp>
      <p:sp>
        <p:nvSpPr>
          <p:cNvPr id="31" name="Title 1"/>
          <p:cNvSpPr txBox="1">
            <a:spLocks/>
          </p:cNvSpPr>
          <p:nvPr/>
        </p:nvSpPr>
        <p:spPr>
          <a:xfrm>
            <a:off x="128712" y="0"/>
            <a:ext cx="7128792" cy="836712"/>
          </a:xfrm>
          <a:prstGeom prst="rect">
            <a:avLst/>
          </a:prstGeom>
        </p:spPr>
        <p:txBody>
          <a:bodyPr vert="horz" lIns="91440" tIns="45720" rIns="91440" bIns="45720" rtlCol="0" anchor="ctr">
            <a:normAutofit/>
          </a:bodyPr>
          <a:lstStyle>
            <a:lvl1pPr>
              <a:spcBef>
                <a:spcPct val="0"/>
              </a:spcBef>
              <a:buNone/>
              <a:defRPr sz="2800" b="1">
                <a:solidFill>
                  <a:srgbClr val="4F6228"/>
                </a:solidFill>
                <a:effectLst/>
                <a:latin typeface="Arial Narrow" pitchFamily="34" charset="0"/>
                <a:ea typeface="+mj-ea"/>
                <a:cs typeface="+mj-cs"/>
              </a:defRPr>
            </a:lvl1pPr>
          </a:lstStyle>
          <a:p>
            <a:r>
              <a:rPr lang="es-CO" sz="3200" dirty="0" smtClean="0">
                <a:effectLst>
                  <a:outerShdw blurRad="38100" dist="38100" dir="2700000" algn="tl">
                    <a:srgbClr val="000000">
                      <a:alpha val="43137"/>
                    </a:srgbClr>
                  </a:outerShdw>
                </a:effectLst>
              </a:rPr>
              <a:t>Agenda Primera Jornada de Capacitación</a:t>
            </a:r>
          </a:p>
        </p:txBody>
      </p:sp>
    </p:spTree>
    <p:extLst>
      <p:ext uri="{BB962C8B-B14F-4D97-AF65-F5344CB8AC3E}">
        <p14:creationId xmlns:p14="http://schemas.microsoft.com/office/powerpoint/2010/main" val="278072836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ítulo 2"/>
          <p:cNvSpPr txBox="1">
            <a:spLocks/>
          </p:cNvSpPr>
          <p:nvPr/>
        </p:nvSpPr>
        <p:spPr>
          <a:xfrm>
            <a:off x="1175810" y="4002854"/>
            <a:ext cx="7704856" cy="2533650"/>
          </a:xfrm>
          <a:prstGeom prst="rect">
            <a:avLst/>
          </a:prstGeom>
        </p:spPr>
        <p:txBody>
          <a:bodyPr vert="horz" lIns="91440" tIns="45720" rIns="91440" bIns="45720" rtlCol="0" anchor="b">
            <a:noAutofit/>
          </a:bodyPr>
          <a:lstStyle>
            <a:lvl1pPr algn="l" defTabSz="457200" rtl="0" eaLnBrk="1" latinLnBrk="0" hangingPunct="1">
              <a:spcBef>
                <a:spcPct val="0"/>
              </a:spcBef>
              <a:buNone/>
              <a:defRPr sz="3000" b="0" i="0" kern="1200">
                <a:solidFill>
                  <a:schemeClr val="bg1"/>
                </a:solidFill>
                <a:latin typeface="Helvetica Neue"/>
                <a:ea typeface="+mj-ea"/>
                <a:cs typeface="Helvetica Neue"/>
              </a:defRPr>
            </a:lvl1pPr>
          </a:lstStyle>
          <a:p>
            <a:pPr lvl="0" algn="r" defTabSz="914400">
              <a:spcBef>
                <a:spcPts val="0"/>
              </a:spcBef>
            </a:pPr>
            <a:r>
              <a:rPr lang="es-CO" sz="4800" b="1" dirty="0" smtClean="0">
                <a:solidFill>
                  <a:srgbClr val="F8A662"/>
                </a:solidFill>
                <a:effectLst>
                  <a:outerShdw blurRad="38100" dist="38100" dir="2700000" algn="tl">
                    <a:srgbClr val="000000">
                      <a:alpha val="43137"/>
                    </a:srgbClr>
                  </a:outerShdw>
                </a:effectLst>
                <a:latin typeface="Arial" pitchFamily="34" charset="0"/>
                <a:ea typeface="+mn-ea"/>
                <a:cs typeface="Arial" pitchFamily="34" charset="0"/>
              </a:rPr>
              <a:t>Canales de Atención Integral al Ciudadano</a:t>
            </a:r>
            <a:endParaRPr lang="es-ES_tradnl" sz="9600" b="1" dirty="0">
              <a:solidFill>
                <a:srgbClr val="F8A662"/>
              </a:solidFill>
              <a:effectLst>
                <a:outerShdw blurRad="38100" dist="38100" dir="2700000" algn="tl">
                  <a:srgbClr val="000000">
                    <a:alpha val="43137"/>
                  </a:srgbClr>
                </a:outerShdw>
              </a:effectLst>
              <a:latin typeface="Arial" pitchFamily="34" charset="0"/>
              <a:ea typeface="+mn-ea"/>
              <a:cs typeface="Arial" pitchFamily="34" charset="0"/>
            </a:endParaRPr>
          </a:p>
        </p:txBody>
      </p:sp>
      <p:sp>
        <p:nvSpPr>
          <p:cNvPr id="10" name="Título 2"/>
          <p:cNvSpPr txBox="1">
            <a:spLocks/>
          </p:cNvSpPr>
          <p:nvPr/>
        </p:nvSpPr>
        <p:spPr>
          <a:xfrm>
            <a:off x="411823" y="131478"/>
            <a:ext cx="2857500" cy="3154338"/>
          </a:xfrm>
          <a:prstGeom prst="rect">
            <a:avLst/>
          </a:prstGeom>
        </p:spPr>
        <p:txBody>
          <a:bodyPr vert="horz" lIns="91440" tIns="45720" rIns="91440" bIns="45720" rtlCol="0" anchor="b">
            <a:noAutofit/>
          </a:bodyPr>
          <a:lstStyle>
            <a:lvl1pPr algn="l" defTabSz="457200" rtl="0" eaLnBrk="1" latinLnBrk="0" hangingPunct="1">
              <a:spcBef>
                <a:spcPct val="0"/>
              </a:spcBef>
              <a:buNone/>
              <a:defRPr sz="3000" b="0" i="0" kern="1200">
                <a:solidFill>
                  <a:schemeClr val="bg1"/>
                </a:solidFill>
                <a:latin typeface="Helvetica Neue"/>
                <a:ea typeface="+mj-ea"/>
                <a:cs typeface="Helvetica Neue"/>
              </a:defRPr>
            </a:lvl1pPr>
          </a:lstStyle>
          <a:p>
            <a:r>
              <a:rPr lang="es-ES_tradnl" sz="23900" b="1" dirty="0" smtClean="0">
                <a:solidFill>
                  <a:srgbClr val="F8A662"/>
                </a:solidFill>
                <a:effectLst>
                  <a:outerShdw blurRad="38100" dist="38100" dir="2700000" algn="tl">
                    <a:srgbClr val="000000">
                      <a:alpha val="43137"/>
                    </a:srgbClr>
                  </a:outerShdw>
                </a:effectLst>
              </a:rPr>
              <a:t>9</a:t>
            </a:r>
            <a:endParaRPr lang="es-ES_tradnl" sz="23900" b="1" dirty="0">
              <a:solidFill>
                <a:srgbClr val="F8A66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76878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extLst>
              <p:ext uri="{D42A27DB-BD31-4B8C-83A1-F6EECF244321}">
                <p14:modId xmlns:p14="http://schemas.microsoft.com/office/powerpoint/2010/main" val="2976290443"/>
              </p:ext>
            </p:extLst>
          </p:nvPr>
        </p:nvGraphicFramePr>
        <p:xfrm>
          <a:off x="385492" y="1114851"/>
          <a:ext cx="8502556" cy="5230799"/>
        </p:xfrm>
        <a:graphic>
          <a:graphicData uri="http://schemas.openxmlformats.org/drawingml/2006/table">
            <a:tbl>
              <a:tblPr firstRow="1" firstCol="1" bandRow="1"/>
              <a:tblGrid>
                <a:gridCol w="1283651"/>
                <a:gridCol w="2715141"/>
                <a:gridCol w="2279176"/>
                <a:gridCol w="2224588"/>
              </a:tblGrid>
              <a:tr h="1007274">
                <a:tc>
                  <a:txBody>
                    <a:bodyPr/>
                    <a:lstStyle/>
                    <a:p>
                      <a:pPr algn="ctr">
                        <a:spcAft>
                          <a:spcPts val="0"/>
                        </a:spcAft>
                      </a:pPr>
                      <a:r>
                        <a:rPr lang="es-MX" sz="2000" b="1" kern="1200" dirty="0">
                          <a:solidFill>
                            <a:schemeClr val="bg1"/>
                          </a:solidFill>
                          <a:effectLst/>
                          <a:latin typeface="Arial"/>
                          <a:ea typeface="+mn-ea"/>
                        </a:rPr>
                        <a:t>Canal</a:t>
                      </a:r>
                      <a:endParaRPr lang="es-CO" sz="2000" dirty="0">
                        <a:solidFill>
                          <a:schemeClr val="bg1"/>
                        </a:solidFill>
                        <a:effectLst/>
                        <a:latin typeface="Calibri"/>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spcAft>
                          <a:spcPts val="0"/>
                        </a:spcAft>
                      </a:pPr>
                      <a:r>
                        <a:rPr lang="es-MX" sz="2000" b="1" kern="1200" dirty="0">
                          <a:solidFill>
                            <a:schemeClr val="bg1"/>
                          </a:solidFill>
                          <a:effectLst/>
                          <a:latin typeface="Arial"/>
                          <a:ea typeface="+mn-ea"/>
                        </a:rPr>
                        <a:t>Mecanismo</a:t>
                      </a:r>
                      <a:endParaRPr lang="es-CO" sz="2000" dirty="0">
                        <a:solidFill>
                          <a:schemeClr val="bg1"/>
                        </a:solidFill>
                        <a:effectLst/>
                        <a:latin typeface="Calibri"/>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spcAft>
                          <a:spcPts val="0"/>
                        </a:spcAft>
                      </a:pPr>
                      <a:r>
                        <a:rPr lang="es-MX" sz="2000" b="1" kern="1200" dirty="0">
                          <a:solidFill>
                            <a:schemeClr val="bg1"/>
                          </a:solidFill>
                          <a:effectLst/>
                          <a:latin typeface="Arial"/>
                          <a:ea typeface="+mn-ea"/>
                        </a:rPr>
                        <a:t>Ubicación </a:t>
                      </a:r>
                      <a:endParaRPr lang="es-CO" sz="2000" dirty="0">
                        <a:solidFill>
                          <a:schemeClr val="bg1"/>
                        </a:solidFill>
                        <a:effectLst/>
                        <a:latin typeface="Calibri"/>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spcAft>
                          <a:spcPts val="0"/>
                        </a:spcAft>
                      </a:pPr>
                      <a:r>
                        <a:rPr lang="es-MX" sz="2000" b="1" kern="1200" dirty="0">
                          <a:solidFill>
                            <a:schemeClr val="bg1"/>
                          </a:solidFill>
                          <a:effectLst/>
                          <a:latin typeface="Arial"/>
                          <a:ea typeface="+mn-ea"/>
                        </a:rPr>
                        <a:t>Horario de Atención</a:t>
                      </a:r>
                      <a:endParaRPr lang="es-CO" sz="2000" dirty="0">
                        <a:solidFill>
                          <a:schemeClr val="bg1"/>
                        </a:solidFill>
                        <a:effectLst/>
                        <a:latin typeface="Calibri"/>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r>
              <a:tr h="668739">
                <a:tc rowSpan="2">
                  <a:txBody>
                    <a:bodyPr/>
                    <a:lstStyle/>
                    <a:p>
                      <a:pPr algn="ctr">
                        <a:spcAft>
                          <a:spcPts val="0"/>
                        </a:spcAft>
                      </a:pPr>
                      <a:r>
                        <a:rPr lang="es-MX" sz="1600" b="1" kern="1200" dirty="0">
                          <a:solidFill>
                            <a:srgbClr val="000000"/>
                          </a:solidFill>
                          <a:effectLst/>
                          <a:latin typeface="Arial"/>
                          <a:ea typeface="+mn-ea"/>
                        </a:rPr>
                        <a:t>Presencial</a:t>
                      </a:r>
                      <a:endParaRPr lang="es-CO" sz="1600" b="1" dirty="0">
                        <a:effectLst/>
                        <a:latin typeface="Calibri"/>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600" b="0" kern="1200" dirty="0">
                          <a:solidFill>
                            <a:srgbClr val="000000"/>
                          </a:solidFill>
                          <a:effectLst/>
                          <a:latin typeface="Arial"/>
                          <a:ea typeface="Times New Roman"/>
                        </a:rPr>
                        <a:t>Centro de Atención al Ciudadano</a:t>
                      </a:r>
                      <a:endParaRPr lang="es-CO" sz="2000" b="0" dirty="0">
                        <a:effectLst/>
                        <a:latin typeface="Calibri"/>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spcAft>
                          <a:spcPts val="0"/>
                        </a:spcAft>
                      </a:pPr>
                      <a:r>
                        <a:rPr lang="es-CO" sz="1600" kern="1200" dirty="0">
                          <a:solidFill>
                            <a:srgbClr val="000000"/>
                          </a:solidFill>
                          <a:effectLst/>
                          <a:latin typeface="Arial"/>
                          <a:ea typeface="+mn-ea"/>
                        </a:rPr>
                        <a:t>Calle 19 No. 68 A – 18</a:t>
                      </a:r>
                      <a:endParaRPr lang="es-CO" sz="2000" dirty="0">
                        <a:effectLst/>
                        <a:latin typeface="Calibri"/>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600" kern="1200" dirty="0">
                          <a:solidFill>
                            <a:srgbClr val="000000"/>
                          </a:solidFill>
                          <a:effectLst/>
                          <a:latin typeface="Arial"/>
                          <a:ea typeface="+mn-ea"/>
                        </a:rPr>
                        <a:t>Lunes a Viernes</a:t>
                      </a:r>
                      <a:endParaRPr lang="es-CO" sz="2000" dirty="0">
                        <a:effectLst/>
                        <a:latin typeface="Calibri"/>
                        <a:ea typeface="Times New Roman"/>
                      </a:endParaRPr>
                    </a:p>
                    <a:p>
                      <a:pPr algn="ctr">
                        <a:spcAft>
                          <a:spcPts val="0"/>
                        </a:spcAft>
                      </a:pPr>
                      <a:r>
                        <a:rPr lang="es-CO" sz="1600" kern="1200" dirty="0">
                          <a:solidFill>
                            <a:srgbClr val="000000"/>
                          </a:solidFill>
                          <a:effectLst/>
                          <a:latin typeface="Arial"/>
                          <a:ea typeface="+mn-ea"/>
                        </a:rPr>
                        <a:t>7:00 am a 4:00pm</a:t>
                      </a:r>
                      <a:endParaRPr lang="es-CO" sz="2000" dirty="0">
                        <a:effectLst/>
                        <a:latin typeface="Calibri"/>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6980">
                <a:tc vMerge="1">
                  <a:txBody>
                    <a:bodyPr/>
                    <a:lstStyle/>
                    <a:p>
                      <a:pPr algn="ctr">
                        <a:spcAft>
                          <a:spcPts val="0"/>
                        </a:spcAft>
                      </a:pPr>
                      <a:endParaRPr lang="es-CO" sz="16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CO" sz="1600" b="0" dirty="0" smtClean="0">
                          <a:effectLst/>
                          <a:latin typeface="Arial" panose="020B0604020202020204" pitchFamily="34" charset="0"/>
                          <a:ea typeface="Times New Roman"/>
                          <a:cs typeface="Arial" panose="020B0604020202020204" pitchFamily="34" charset="0"/>
                        </a:rPr>
                        <a:t>Punto de Atención</a:t>
                      </a:r>
                      <a:r>
                        <a:rPr lang="es-CO" sz="1600" b="0" baseline="0" dirty="0" smtClean="0">
                          <a:effectLst/>
                          <a:latin typeface="Arial" panose="020B0604020202020204" pitchFamily="34" charset="0"/>
                          <a:ea typeface="Times New Roman"/>
                          <a:cs typeface="Arial" panose="020B0604020202020204" pitchFamily="34" charset="0"/>
                        </a:rPr>
                        <a:t> Virtual</a:t>
                      </a:r>
                      <a:endParaRPr lang="es-CO" sz="1600" b="0" dirty="0" smtClean="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CO" sz="1600" b="0" i="0" kern="1200" dirty="0" smtClean="0">
                          <a:solidFill>
                            <a:schemeClr val="tx1"/>
                          </a:solidFill>
                          <a:effectLst/>
                          <a:latin typeface="Arial" panose="020B0604020202020204" pitchFamily="34" charset="0"/>
                          <a:ea typeface="+mn-ea"/>
                          <a:cs typeface="Arial" panose="020B0604020202020204" pitchFamily="34" charset="0"/>
                        </a:rPr>
                        <a:t>Calle 27 No. 46-70</a:t>
                      </a:r>
                      <a:r>
                        <a:rPr lang="es-CO" sz="1600" b="0" i="0" kern="1200" baseline="0" dirty="0" smtClean="0">
                          <a:solidFill>
                            <a:schemeClr val="tx1"/>
                          </a:solidFill>
                          <a:effectLst/>
                          <a:latin typeface="Arial" panose="020B0604020202020204" pitchFamily="34" charset="0"/>
                          <a:ea typeface="+mn-ea"/>
                          <a:cs typeface="Arial" panose="020B0604020202020204" pitchFamily="34" charset="0"/>
                        </a:rPr>
                        <a:t> Centro Comercial Punto Clave - Medellín</a:t>
                      </a:r>
                      <a:endParaRPr lang="es-CO" sz="1600" b="0" i="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600" b="0" i="0" kern="1200" dirty="0" smtClean="0">
                          <a:solidFill>
                            <a:schemeClr val="tx1"/>
                          </a:solidFill>
                          <a:effectLst/>
                          <a:latin typeface="Arial" panose="020B0604020202020204" pitchFamily="34" charset="0"/>
                          <a:ea typeface="+mn-ea"/>
                          <a:cs typeface="Arial" panose="020B0604020202020204" pitchFamily="34" charset="0"/>
                        </a:rPr>
                        <a:t>lunes a Viernes</a:t>
                      </a:r>
                      <a:r>
                        <a:rPr lang="es-CO" sz="1600" b="0" i="0" dirty="0" smtClean="0">
                          <a:latin typeface="Arial" panose="020B0604020202020204" pitchFamily="34" charset="0"/>
                          <a:cs typeface="Arial" panose="020B0604020202020204" pitchFamily="34" charset="0"/>
                        </a:rPr>
                        <a:t/>
                      </a:r>
                      <a:br>
                        <a:rPr lang="es-CO" sz="1600" b="0" i="0" dirty="0" smtClean="0">
                          <a:latin typeface="Arial" panose="020B0604020202020204" pitchFamily="34" charset="0"/>
                          <a:cs typeface="Arial" panose="020B0604020202020204" pitchFamily="34" charset="0"/>
                        </a:rPr>
                      </a:br>
                      <a:r>
                        <a:rPr lang="es-CO" sz="1600" b="0" i="0" kern="1200" dirty="0" smtClean="0">
                          <a:solidFill>
                            <a:schemeClr val="tx1"/>
                          </a:solidFill>
                          <a:effectLst/>
                          <a:latin typeface="Arial" panose="020B0604020202020204" pitchFamily="34" charset="0"/>
                          <a:ea typeface="+mn-ea"/>
                          <a:cs typeface="Arial" panose="020B0604020202020204" pitchFamily="34" charset="0"/>
                        </a:rPr>
                        <a:t>de 8:00 -  5:00 p.m.</a:t>
                      </a:r>
                      <a:br>
                        <a:rPr lang="es-CO" sz="1600" b="0" i="0" kern="1200" dirty="0" smtClean="0">
                          <a:solidFill>
                            <a:schemeClr val="tx1"/>
                          </a:solidFill>
                          <a:effectLst/>
                          <a:latin typeface="Arial" panose="020B0604020202020204" pitchFamily="34" charset="0"/>
                          <a:ea typeface="+mn-ea"/>
                          <a:cs typeface="Arial" panose="020B0604020202020204" pitchFamily="34" charset="0"/>
                        </a:rPr>
                      </a:br>
                      <a:r>
                        <a:rPr lang="es-CO" sz="1600" b="0" i="0" kern="1200" dirty="0" smtClean="0">
                          <a:solidFill>
                            <a:schemeClr val="tx1"/>
                          </a:solidFill>
                          <a:effectLst/>
                          <a:latin typeface="Arial" panose="020B0604020202020204" pitchFamily="34" charset="0"/>
                          <a:ea typeface="+mn-ea"/>
                          <a:cs typeface="Arial" panose="020B0604020202020204" pitchFamily="34" charset="0"/>
                        </a:rPr>
                        <a:t>Sábados de 8:00 -  2:00 p.m.</a:t>
                      </a:r>
                      <a:endParaRPr lang="es-CO" sz="1600" b="0" i="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0445">
                <a:tc rowSpan="2">
                  <a:txBody>
                    <a:bodyPr/>
                    <a:lstStyle/>
                    <a:p>
                      <a:pPr algn="ctr">
                        <a:spcAft>
                          <a:spcPts val="0"/>
                        </a:spcAft>
                      </a:pPr>
                      <a:r>
                        <a:rPr lang="es-MX" sz="1600" b="1" kern="1200" dirty="0">
                          <a:solidFill>
                            <a:srgbClr val="000000"/>
                          </a:solidFill>
                          <a:effectLst/>
                          <a:latin typeface="Arial"/>
                          <a:ea typeface="+mn-ea"/>
                        </a:rPr>
                        <a:t>Telefónico</a:t>
                      </a:r>
                      <a:endParaRPr lang="es-CO" sz="1600" b="1" dirty="0">
                        <a:effectLst/>
                        <a:latin typeface="Calibri"/>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600" b="0" kern="1200" dirty="0">
                          <a:solidFill>
                            <a:srgbClr val="000000"/>
                          </a:solidFill>
                          <a:effectLst/>
                          <a:latin typeface="Arial"/>
                          <a:ea typeface="Times New Roman"/>
                        </a:rPr>
                        <a:t>Línea Gratuita Nacional</a:t>
                      </a:r>
                      <a:endParaRPr lang="es-CO" sz="2000" b="0" dirty="0">
                        <a:effectLst/>
                        <a:latin typeface="Calibri"/>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spcAft>
                          <a:spcPts val="0"/>
                        </a:spcAft>
                      </a:pPr>
                      <a:r>
                        <a:rPr lang="es-MX" sz="1600" kern="1200" dirty="0">
                          <a:solidFill>
                            <a:srgbClr val="000000"/>
                          </a:solidFill>
                          <a:effectLst/>
                          <a:latin typeface="Arial"/>
                          <a:ea typeface="+mn-ea"/>
                        </a:rPr>
                        <a:t>01 8000 423 423</a:t>
                      </a:r>
                      <a:endParaRPr lang="es-CO" sz="2000" dirty="0">
                        <a:effectLst/>
                        <a:latin typeface="Calibri"/>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es-CO" sz="1600" kern="1200" dirty="0">
                          <a:solidFill>
                            <a:srgbClr val="000000"/>
                          </a:solidFill>
                          <a:effectLst/>
                          <a:latin typeface="Arial"/>
                          <a:ea typeface="+mn-ea"/>
                        </a:rPr>
                        <a:t>Lunes a Viernes</a:t>
                      </a:r>
                      <a:endParaRPr lang="es-CO" sz="2000" dirty="0">
                        <a:effectLst/>
                        <a:latin typeface="Calibri"/>
                        <a:ea typeface="Times New Roman"/>
                      </a:endParaRPr>
                    </a:p>
                    <a:p>
                      <a:pPr algn="ctr">
                        <a:spcAft>
                          <a:spcPts val="0"/>
                        </a:spcAft>
                      </a:pPr>
                      <a:r>
                        <a:rPr lang="es-CO" sz="1600" kern="1200" dirty="0">
                          <a:solidFill>
                            <a:srgbClr val="000000"/>
                          </a:solidFill>
                          <a:effectLst/>
                          <a:latin typeface="Arial"/>
                          <a:ea typeface="+mn-ea"/>
                        </a:rPr>
                        <a:t>7:00 am a 7:00pm</a:t>
                      </a:r>
                      <a:endParaRPr lang="es-CO" sz="2000" dirty="0">
                        <a:effectLst/>
                        <a:latin typeface="Calibri"/>
                        <a:ea typeface="Times New Roman"/>
                      </a:endParaRPr>
                    </a:p>
                    <a:p>
                      <a:pPr algn="ctr">
                        <a:spcAft>
                          <a:spcPts val="0"/>
                        </a:spcAft>
                      </a:pPr>
                      <a:r>
                        <a:rPr lang="es-CO" sz="1600" kern="1200" dirty="0">
                          <a:solidFill>
                            <a:srgbClr val="000000"/>
                          </a:solidFill>
                          <a:effectLst/>
                          <a:latin typeface="Arial"/>
                          <a:ea typeface="+mn-ea"/>
                        </a:rPr>
                        <a:t>Sábado</a:t>
                      </a:r>
                      <a:endParaRPr lang="es-CO" sz="2000" dirty="0">
                        <a:effectLst/>
                        <a:latin typeface="Calibri"/>
                        <a:ea typeface="Times New Roman"/>
                      </a:endParaRPr>
                    </a:p>
                    <a:p>
                      <a:pPr algn="ctr">
                        <a:spcAft>
                          <a:spcPts val="0"/>
                        </a:spcAft>
                      </a:pPr>
                      <a:r>
                        <a:rPr lang="es-MX" sz="1600" kern="1200" dirty="0">
                          <a:solidFill>
                            <a:srgbClr val="000000"/>
                          </a:solidFill>
                          <a:effectLst/>
                          <a:latin typeface="Arial"/>
                          <a:ea typeface="+mn-ea"/>
                        </a:rPr>
                        <a:t>8:00 am a 2:00 pm</a:t>
                      </a:r>
                      <a:endParaRPr lang="es-CO" sz="2000" dirty="0">
                        <a:effectLst/>
                        <a:latin typeface="Calibri"/>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5967">
                <a:tc vMerge="1">
                  <a:txBody>
                    <a:bodyPr/>
                    <a:lstStyle/>
                    <a:p>
                      <a:endParaRPr lang="es-CO"/>
                    </a:p>
                  </a:txBody>
                  <a:tcPr/>
                </a:tc>
                <a:tc>
                  <a:txBody>
                    <a:bodyPr/>
                    <a:lstStyle/>
                    <a:p>
                      <a:pPr algn="ctr">
                        <a:spcAft>
                          <a:spcPts val="0"/>
                        </a:spcAft>
                      </a:pPr>
                      <a:r>
                        <a:rPr lang="es-CO" sz="1600" b="0" kern="1200" dirty="0">
                          <a:solidFill>
                            <a:srgbClr val="000000"/>
                          </a:solidFill>
                          <a:effectLst/>
                          <a:latin typeface="Arial"/>
                          <a:ea typeface="Times New Roman"/>
                        </a:rPr>
                        <a:t>Línea Fija en Bogotá</a:t>
                      </a:r>
                      <a:endParaRPr lang="es-CO" sz="2000" b="0" dirty="0">
                        <a:effectLst/>
                        <a:latin typeface="Calibri"/>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spcAft>
                          <a:spcPts val="0"/>
                        </a:spcAft>
                      </a:pPr>
                      <a:r>
                        <a:rPr lang="es-MX" sz="1600" kern="1200" dirty="0">
                          <a:solidFill>
                            <a:srgbClr val="000000"/>
                          </a:solidFill>
                          <a:effectLst/>
                          <a:latin typeface="Arial"/>
                          <a:ea typeface="+mn-ea"/>
                        </a:rPr>
                        <a:t>4 92 60 90</a:t>
                      </a:r>
                      <a:endParaRPr lang="es-CO" sz="2000" dirty="0">
                        <a:effectLst/>
                        <a:latin typeface="Calibri"/>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CO"/>
                    </a:p>
                  </a:txBody>
                  <a:tcPr/>
                </a:tc>
              </a:tr>
              <a:tr h="0">
                <a:tc rowSpan="4">
                  <a:txBody>
                    <a:bodyPr/>
                    <a:lstStyle/>
                    <a:p>
                      <a:pPr algn="ctr">
                        <a:spcAft>
                          <a:spcPts val="0"/>
                        </a:spcAft>
                      </a:pPr>
                      <a:r>
                        <a:rPr lang="es-MX" sz="1600" b="1" kern="1200" dirty="0">
                          <a:solidFill>
                            <a:srgbClr val="000000"/>
                          </a:solidFill>
                          <a:effectLst/>
                          <a:latin typeface="Arial"/>
                          <a:ea typeface="+mn-ea"/>
                        </a:rPr>
                        <a:t>Electrónico</a:t>
                      </a:r>
                      <a:endParaRPr lang="es-CO" sz="1600" b="1" dirty="0">
                        <a:effectLst/>
                        <a:latin typeface="Calibri"/>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600" b="0" u="sng" kern="1200" dirty="0">
                          <a:solidFill>
                            <a:srgbClr val="0000FF"/>
                          </a:solidFill>
                          <a:effectLst/>
                          <a:latin typeface="Arial"/>
                          <a:ea typeface="Times New Roman"/>
                          <a:hlinkClick r:id="rId2"/>
                        </a:rPr>
                        <a:t>www.ugpp.gov.co</a:t>
                      </a:r>
                      <a:endParaRPr lang="es-CO" sz="2000" b="0" dirty="0">
                        <a:effectLst/>
                        <a:latin typeface="Calibri"/>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spcAft>
                          <a:spcPts val="0"/>
                        </a:spcAft>
                      </a:pPr>
                      <a:r>
                        <a:rPr lang="es-MX" sz="1800" i="1" kern="1200" dirty="0">
                          <a:solidFill>
                            <a:srgbClr val="000000"/>
                          </a:solidFill>
                          <a:effectLst/>
                          <a:latin typeface="Arial"/>
                          <a:ea typeface="+mn-ea"/>
                        </a:rPr>
                        <a:t>Página web</a:t>
                      </a:r>
                      <a:endParaRPr lang="es-CO" sz="2400" dirty="0">
                        <a:effectLst/>
                        <a:latin typeface="Calibri"/>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a:spcAft>
                          <a:spcPts val="0"/>
                        </a:spcAft>
                      </a:pPr>
                      <a:r>
                        <a:rPr lang="es-MX" sz="1600" kern="1200" dirty="0">
                          <a:solidFill>
                            <a:srgbClr val="000000"/>
                          </a:solidFill>
                          <a:effectLst/>
                          <a:latin typeface="Arial"/>
                          <a:ea typeface="+mn-ea"/>
                        </a:rPr>
                        <a:t>Permanente</a:t>
                      </a:r>
                      <a:endParaRPr lang="es-CO" sz="2000" dirty="0">
                        <a:effectLst/>
                        <a:latin typeface="Calibri"/>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es-CO"/>
                    </a:p>
                  </a:txBody>
                  <a:tcPr/>
                </a:tc>
                <a:tc>
                  <a:txBody>
                    <a:bodyPr/>
                    <a:lstStyle/>
                    <a:p>
                      <a:pPr algn="ctr">
                        <a:spcAft>
                          <a:spcPts val="0"/>
                        </a:spcAft>
                      </a:pPr>
                      <a:r>
                        <a:rPr lang="es-CO" sz="1600" b="0" u="sng" kern="1200" dirty="0">
                          <a:solidFill>
                            <a:srgbClr val="0000FF"/>
                          </a:solidFill>
                          <a:effectLst/>
                          <a:latin typeface="Arial"/>
                          <a:ea typeface="Times New Roman"/>
                          <a:hlinkClick r:id="rId3"/>
                        </a:rPr>
                        <a:t>contactenos@ugpp.gov.co</a:t>
                      </a:r>
                      <a:endParaRPr lang="es-CO" sz="2000" b="0" dirty="0">
                        <a:effectLst/>
                        <a:latin typeface="Calibri"/>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spcAft>
                          <a:spcPts val="0"/>
                        </a:spcAft>
                      </a:pPr>
                      <a:r>
                        <a:rPr lang="es-MX" sz="1800" b="1" kern="1200" dirty="0">
                          <a:solidFill>
                            <a:srgbClr val="000000"/>
                          </a:solidFill>
                          <a:effectLst/>
                          <a:latin typeface="Arial"/>
                          <a:ea typeface="+mn-ea"/>
                        </a:rPr>
                        <a:t> </a:t>
                      </a:r>
                      <a:endParaRPr lang="es-CO" sz="2400" dirty="0">
                        <a:effectLst/>
                        <a:latin typeface="Calibri"/>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CO"/>
                    </a:p>
                  </a:txBody>
                  <a:tcPr/>
                </a:tc>
              </a:tr>
              <a:tr h="352111">
                <a:tc vMerge="1">
                  <a:txBody>
                    <a:bodyPr/>
                    <a:lstStyle/>
                    <a:p>
                      <a:endParaRPr lang="es-CO"/>
                    </a:p>
                  </a:txBody>
                  <a:tcPr/>
                </a:tc>
                <a:tc>
                  <a:txBody>
                    <a:bodyPr/>
                    <a:lstStyle/>
                    <a:p>
                      <a:pPr algn="ctr">
                        <a:spcAft>
                          <a:spcPts val="0"/>
                        </a:spcAft>
                      </a:pPr>
                      <a:r>
                        <a:rPr lang="es-CO" sz="1600" b="0" kern="1200" dirty="0">
                          <a:solidFill>
                            <a:srgbClr val="000000"/>
                          </a:solidFill>
                          <a:effectLst/>
                          <a:latin typeface="Arial"/>
                          <a:ea typeface="Times New Roman"/>
                        </a:rPr>
                        <a:t>Chat</a:t>
                      </a:r>
                      <a:endParaRPr lang="es-CO" sz="2000" b="0" dirty="0">
                        <a:effectLst/>
                        <a:latin typeface="Calibri"/>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rowSpan="2">
                  <a:txBody>
                    <a:bodyPr/>
                    <a:lstStyle/>
                    <a:p>
                      <a:pPr algn="ctr">
                        <a:lnSpc>
                          <a:spcPct val="115000"/>
                        </a:lnSpc>
                        <a:spcAft>
                          <a:spcPts val="0"/>
                        </a:spcAft>
                      </a:pPr>
                      <a:r>
                        <a:rPr lang="es-MX" sz="1800" i="1" kern="1200" dirty="0">
                          <a:solidFill>
                            <a:srgbClr val="000000"/>
                          </a:solidFill>
                          <a:effectLst/>
                          <a:latin typeface="Arial"/>
                          <a:ea typeface="+mn-ea"/>
                          <a:cs typeface="Times New Roman"/>
                        </a:rPr>
                        <a:t>Página web</a:t>
                      </a:r>
                      <a:endParaRPr lang="es-CO" sz="2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CO"/>
                    </a:p>
                  </a:txBody>
                  <a:tcPr/>
                </a:tc>
              </a:tr>
              <a:tr h="532263">
                <a:tc vMerge="1">
                  <a:txBody>
                    <a:bodyPr/>
                    <a:lstStyle/>
                    <a:p>
                      <a:endParaRPr lang="es-CO"/>
                    </a:p>
                  </a:txBody>
                  <a:tcPr/>
                </a:tc>
                <a:tc>
                  <a:txBody>
                    <a:bodyPr/>
                    <a:lstStyle/>
                    <a:p>
                      <a:pPr algn="ctr">
                        <a:spcAft>
                          <a:spcPts val="0"/>
                        </a:spcAft>
                      </a:pPr>
                      <a:r>
                        <a:rPr lang="es-CO" sz="1600" b="0" kern="1200" dirty="0">
                          <a:solidFill>
                            <a:srgbClr val="000000"/>
                          </a:solidFill>
                          <a:effectLst/>
                          <a:latin typeface="Arial"/>
                          <a:ea typeface="Times New Roman"/>
                        </a:rPr>
                        <a:t>Llamada Virtual</a:t>
                      </a:r>
                      <a:endParaRPr lang="es-CO" sz="2000" b="0" dirty="0">
                        <a:effectLst/>
                        <a:latin typeface="Calibri"/>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vMerge="1">
                  <a:txBody>
                    <a:bodyPr/>
                    <a:lstStyle/>
                    <a:p>
                      <a:endParaRPr lang="es-CO"/>
                    </a:p>
                  </a:txBody>
                  <a:tcPr/>
                </a:tc>
                <a:tc vMerge="1">
                  <a:txBody>
                    <a:bodyPr/>
                    <a:lstStyle/>
                    <a:p>
                      <a:endParaRPr lang="es-CO"/>
                    </a:p>
                  </a:txBody>
                  <a:tcPr/>
                </a:tc>
              </a:tr>
            </a:tbl>
          </a:graphicData>
        </a:graphic>
      </p:graphicFrame>
      <p:cxnSp>
        <p:nvCxnSpPr>
          <p:cNvPr id="9" name="Conector recto de flecha 20"/>
          <p:cNvCxnSpPr/>
          <p:nvPr/>
        </p:nvCxnSpPr>
        <p:spPr>
          <a:xfrm>
            <a:off x="1054100" y="715214"/>
            <a:ext cx="7165340" cy="0"/>
          </a:xfrm>
          <a:prstGeom prst="straightConnector1">
            <a:avLst/>
          </a:prstGeom>
          <a:ln>
            <a:solidFill>
              <a:schemeClr val="tx1">
                <a:lumMod val="85000"/>
                <a:lumOff val="1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10" name="Elipse 23"/>
          <p:cNvSpPr/>
          <p:nvPr/>
        </p:nvSpPr>
        <p:spPr>
          <a:xfrm>
            <a:off x="3698240" y="528480"/>
            <a:ext cx="325120" cy="339134"/>
          </a:xfrm>
          <a:prstGeom prst="ellipse">
            <a:avLst/>
          </a:prstGeom>
          <a:solidFill>
            <a:srgbClr val="AFC6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11" name="Marcador de contenido 2"/>
          <p:cNvSpPr txBox="1">
            <a:spLocks/>
          </p:cNvSpPr>
          <p:nvPr/>
        </p:nvSpPr>
        <p:spPr>
          <a:xfrm>
            <a:off x="3982719" y="336141"/>
            <a:ext cx="4096756" cy="379073"/>
          </a:xfrm>
          <a:prstGeom prst="rect">
            <a:avLst/>
          </a:prstGeom>
        </p:spPr>
        <p:txBody>
          <a:bodyPr vert="horz" lIns="91440" tIns="45720" rIns="91440" bIns="45720" rtlCol="0">
            <a:noAutofit/>
          </a:bodyPr>
          <a:lstStyle>
            <a:lvl1pPr indent="0">
              <a:spcBef>
                <a:spcPct val="20000"/>
              </a:spcBef>
              <a:buFont typeface="Arial"/>
              <a:buNone/>
              <a:defRPr sz="2400">
                <a:solidFill>
                  <a:schemeClr val="tx1">
                    <a:lumMod val="85000"/>
                    <a:lumOff val="15000"/>
                  </a:schemeClr>
                </a:solidFill>
                <a:latin typeface="Helvetica Neue Light"/>
                <a:cs typeface="Helvetica Neue Light"/>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s-ES" sz="2000" dirty="0" smtClean="0">
                <a:latin typeface="Helvetica Neue "/>
              </a:rPr>
              <a:t>CANALES DE CONTACTO</a:t>
            </a:r>
            <a:endParaRPr lang="es-ES" sz="2000" dirty="0">
              <a:latin typeface="Helvetica Neue "/>
            </a:endParaRPr>
          </a:p>
        </p:txBody>
      </p:sp>
      <p:sp>
        <p:nvSpPr>
          <p:cNvPr id="12" name="Elipse 9"/>
          <p:cNvSpPr/>
          <p:nvPr/>
        </p:nvSpPr>
        <p:spPr>
          <a:xfrm>
            <a:off x="3695865" y="530666"/>
            <a:ext cx="325120" cy="339134"/>
          </a:xfrm>
          <a:prstGeom prst="ellipse">
            <a:avLst/>
          </a:prstGeom>
          <a:solidFill>
            <a:schemeClr val="bg1">
              <a:lumMod val="75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315876263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198204" y="1366205"/>
            <a:ext cx="7352321" cy="646331"/>
          </a:xfrm>
          <a:prstGeom prst="rect">
            <a:avLst/>
          </a:prstGeom>
          <a:noFill/>
        </p:spPr>
        <p:txBody>
          <a:bodyPr wrap="square" rtlCol="0">
            <a:spAutoFit/>
          </a:bodyPr>
          <a:lstStyle/>
          <a:p>
            <a:pPr algn="just">
              <a:buClr>
                <a:srgbClr val="C00000"/>
              </a:buClr>
              <a:buSzPct val="120000"/>
            </a:pPr>
            <a:r>
              <a:rPr lang="es-CO" b="1" dirty="0" smtClean="0">
                <a:solidFill>
                  <a:prstClr val="black"/>
                </a:solidFill>
                <a:latin typeface="Arial" pitchFamily="34" charset="0"/>
                <a:cs typeface="Arial" pitchFamily="34" charset="0"/>
              </a:rPr>
              <a:t>Entregar</a:t>
            </a:r>
            <a:r>
              <a:rPr lang="es-CO" dirty="0" smtClean="0">
                <a:solidFill>
                  <a:prstClr val="black"/>
                </a:solidFill>
                <a:latin typeface="Arial" pitchFamily="34" charset="0"/>
                <a:cs typeface="Arial" pitchFamily="34" charset="0"/>
              </a:rPr>
              <a:t> los documentos completos para gestionar </a:t>
            </a:r>
            <a:r>
              <a:rPr lang="es-CO" b="1" dirty="0" smtClean="0">
                <a:solidFill>
                  <a:prstClr val="black"/>
                </a:solidFill>
                <a:latin typeface="Arial" pitchFamily="34" charset="0"/>
                <a:cs typeface="Arial" pitchFamily="34" charset="0"/>
              </a:rPr>
              <a:t>rápidamente</a:t>
            </a:r>
            <a:r>
              <a:rPr lang="es-CO" dirty="0" smtClean="0">
                <a:solidFill>
                  <a:prstClr val="black"/>
                </a:solidFill>
                <a:latin typeface="Arial" pitchFamily="34" charset="0"/>
                <a:cs typeface="Arial" pitchFamily="34" charset="0"/>
              </a:rPr>
              <a:t> los requerimientos. </a:t>
            </a:r>
          </a:p>
        </p:txBody>
      </p:sp>
      <p:sp>
        <p:nvSpPr>
          <p:cNvPr id="5" name="4 Rectángulo"/>
          <p:cNvSpPr/>
          <p:nvPr/>
        </p:nvSpPr>
        <p:spPr>
          <a:xfrm>
            <a:off x="457200" y="1371550"/>
            <a:ext cx="553549" cy="467620"/>
          </a:xfrm>
          <a:prstGeom prst="rect">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2400" b="1"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1</a:t>
            </a:r>
          </a:p>
        </p:txBody>
      </p:sp>
      <p:sp>
        <p:nvSpPr>
          <p:cNvPr id="6" name="5 Rectángulo"/>
          <p:cNvSpPr/>
          <p:nvPr/>
        </p:nvSpPr>
        <p:spPr>
          <a:xfrm>
            <a:off x="457199" y="2280699"/>
            <a:ext cx="553549" cy="467620"/>
          </a:xfrm>
          <a:prstGeom prst="rect">
            <a:avLst/>
          </a:prstGeom>
          <a:solidFill>
            <a:sysClr val="window" lastClr="FFFFFF">
              <a:lumMod val="50000"/>
            </a:sys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2400" b="1"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2</a:t>
            </a:r>
          </a:p>
        </p:txBody>
      </p:sp>
      <p:sp>
        <p:nvSpPr>
          <p:cNvPr id="7" name="6 Rectángulo"/>
          <p:cNvSpPr/>
          <p:nvPr/>
        </p:nvSpPr>
        <p:spPr>
          <a:xfrm>
            <a:off x="457200" y="3133335"/>
            <a:ext cx="553549" cy="467620"/>
          </a:xfrm>
          <a:prstGeom prst="rect">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2400" b="1"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3</a:t>
            </a:r>
          </a:p>
        </p:txBody>
      </p:sp>
      <p:sp>
        <p:nvSpPr>
          <p:cNvPr id="8" name="7 Rectángulo"/>
          <p:cNvSpPr/>
          <p:nvPr/>
        </p:nvSpPr>
        <p:spPr>
          <a:xfrm>
            <a:off x="457200" y="3972907"/>
            <a:ext cx="553549" cy="467620"/>
          </a:xfrm>
          <a:prstGeom prst="rect">
            <a:avLst/>
          </a:prstGeom>
          <a:solidFill>
            <a:sysClr val="window" lastClr="FFFFFF">
              <a:lumMod val="50000"/>
            </a:sys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2400" b="1"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4</a:t>
            </a:r>
          </a:p>
        </p:txBody>
      </p:sp>
      <p:sp>
        <p:nvSpPr>
          <p:cNvPr id="9" name="8 Rectángulo"/>
          <p:cNvSpPr/>
          <p:nvPr/>
        </p:nvSpPr>
        <p:spPr>
          <a:xfrm>
            <a:off x="457198" y="4792694"/>
            <a:ext cx="553549" cy="467620"/>
          </a:xfrm>
          <a:prstGeom prst="rect">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2400" b="1"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5</a:t>
            </a:r>
          </a:p>
        </p:txBody>
      </p:sp>
      <p:sp>
        <p:nvSpPr>
          <p:cNvPr id="10" name="9 CuadroTexto"/>
          <p:cNvSpPr txBox="1"/>
          <p:nvPr/>
        </p:nvSpPr>
        <p:spPr>
          <a:xfrm>
            <a:off x="1198204" y="2280699"/>
            <a:ext cx="7352321" cy="646331"/>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
                <a:srgbClr val="C00000"/>
              </a:buClr>
              <a:buSzPct val="120000"/>
              <a:buFontTx/>
              <a:buNone/>
              <a:tabLst/>
              <a:defRPr/>
            </a:pPr>
            <a:r>
              <a:rPr kumimoji="0" lang="es-CO" sz="1800" b="1" i="0" u="none" strike="noStrike" kern="0" cap="none" spc="0" normalizeH="0" baseline="0" noProof="0" dirty="0" smtClean="0">
                <a:ln>
                  <a:noFill/>
                </a:ln>
                <a:solidFill>
                  <a:prstClr val="black"/>
                </a:solidFill>
                <a:effectLst/>
                <a:uLnTx/>
                <a:uFillTx/>
                <a:latin typeface="Arial" pitchFamily="34" charset="0"/>
                <a:cs typeface="Arial" pitchFamily="34" charset="0"/>
              </a:rPr>
              <a:t>Consultar </a:t>
            </a:r>
            <a:r>
              <a:rPr kumimoji="0" lang="es-CO" sz="1800" b="0" i="0" u="none" strike="noStrike" kern="0" cap="none" spc="0" normalizeH="0" baseline="0" noProof="0" dirty="0" smtClean="0">
                <a:ln>
                  <a:noFill/>
                </a:ln>
                <a:solidFill>
                  <a:prstClr val="black"/>
                </a:solidFill>
                <a:effectLst/>
                <a:uLnTx/>
                <a:uFillTx/>
                <a:latin typeface="Arial" pitchFamily="34" charset="0"/>
                <a:cs typeface="Arial" pitchFamily="34" charset="0"/>
              </a:rPr>
              <a:t>la</a:t>
            </a:r>
            <a:r>
              <a:rPr kumimoji="0" lang="es-CO" sz="1800" b="0" i="0" u="none" strike="noStrike" kern="0" cap="none" spc="0" normalizeH="0" noProof="0" dirty="0" smtClean="0">
                <a:ln>
                  <a:noFill/>
                </a:ln>
                <a:solidFill>
                  <a:prstClr val="black"/>
                </a:solidFill>
                <a:effectLst/>
                <a:uLnTx/>
                <a:uFillTx/>
                <a:latin typeface="Arial" pitchFamily="34" charset="0"/>
                <a:cs typeface="Arial" pitchFamily="34" charset="0"/>
              </a:rPr>
              <a:t> manera de </a:t>
            </a:r>
            <a:r>
              <a:rPr lang="es-CO" kern="0" dirty="0" smtClean="0">
                <a:solidFill>
                  <a:prstClr val="black"/>
                </a:solidFill>
                <a:latin typeface="Arial" pitchFamily="34" charset="0"/>
                <a:cs typeface="Arial" pitchFamily="34" charset="0"/>
              </a:rPr>
              <a:t>diligenciar formatos en </a:t>
            </a:r>
            <a:r>
              <a:rPr kumimoji="0" lang="es-CO" sz="1800" b="0" i="0" u="none" strike="noStrike" kern="0" cap="none" spc="0" normalizeH="0" baseline="0" noProof="0" dirty="0" smtClean="0">
                <a:ln>
                  <a:noFill/>
                </a:ln>
                <a:solidFill>
                  <a:prstClr val="black"/>
                </a:solidFill>
                <a:effectLst/>
                <a:uLnTx/>
                <a:uFillTx/>
                <a:latin typeface="Arial" pitchFamily="34" charset="0"/>
                <a:cs typeface="Arial" pitchFamily="34" charset="0"/>
                <a:hlinkClick r:id="rId2"/>
              </a:rPr>
              <a:t>www.ugpp.gov.co</a:t>
            </a:r>
            <a:r>
              <a:rPr kumimoji="0" lang="es-CO" sz="1800" b="0" i="0" u="none" strike="noStrike" kern="0" cap="none" spc="0" normalizeH="0" baseline="0" noProof="0" dirty="0" smtClean="0">
                <a:ln>
                  <a:noFill/>
                </a:ln>
                <a:solidFill>
                  <a:prstClr val="black"/>
                </a:solidFill>
                <a:effectLst/>
                <a:uLnTx/>
                <a:uFillTx/>
                <a:latin typeface="Arial" pitchFamily="34" charset="0"/>
                <a:cs typeface="Arial" pitchFamily="34" charset="0"/>
              </a:rPr>
              <a:t> / vinculo </a:t>
            </a:r>
            <a:r>
              <a:rPr kumimoji="0" lang="es-CO" sz="1800" b="1" i="0" u="none" strike="noStrike" kern="0" cap="none" spc="0" normalizeH="0" baseline="0" noProof="0" dirty="0" smtClean="0">
                <a:ln>
                  <a:noFill/>
                </a:ln>
                <a:solidFill>
                  <a:prstClr val="black"/>
                </a:solidFill>
                <a:effectLst/>
                <a:uLnTx/>
                <a:uFillTx/>
                <a:latin typeface="Arial" pitchFamily="34" charset="0"/>
                <a:cs typeface="Arial" pitchFamily="34" charset="0"/>
              </a:rPr>
              <a:t>Parafiscales / Requerimiento de Información</a:t>
            </a:r>
            <a:endParaRPr kumimoji="0" lang="es-CO" sz="1800" b="1" i="0" u="none" strike="noStrike" kern="0" cap="none" spc="0" normalizeH="0" baseline="0" noProof="0" dirty="0" smtClean="0">
              <a:ln>
                <a:noFill/>
              </a:ln>
              <a:solidFill>
                <a:prstClr val="black"/>
              </a:solidFill>
              <a:effectLst/>
              <a:uLnTx/>
              <a:uFillTx/>
            </a:endParaRPr>
          </a:p>
        </p:txBody>
      </p:sp>
      <p:sp>
        <p:nvSpPr>
          <p:cNvPr id="11" name="10 CuadroTexto"/>
          <p:cNvSpPr txBox="1"/>
          <p:nvPr/>
        </p:nvSpPr>
        <p:spPr>
          <a:xfrm>
            <a:off x="1198204" y="3133335"/>
            <a:ext cx="7352321" cy="646331"/>
          </a:xfrm>
          <a:prstGeom prst="rect">
            <a:avLst/>
          </a:prstGeom>
          <a:noFill/>
        </p:spPr>
        <p:txBody>
          <a:bodyPr wrap="square" rtlCol="0">
            <a:spAutoFit/>
          </a:bodyPr>
          <a:lstStyle/>
          <a:p>
            <a:pPr algn="just">
              <a:buClr>
                <a:srgbClr val="C00000"/>
              </a:buClr>
              <a:buSzPct val="120000"/>
            </a:pPr>
            <a:r>
              <a:rPr lang="es-CO" b="1" dirty="0">
                <a:solidFill>
                  <a:prstClr val="black"/>
                </a:solidFill>
                <a:latin typeface="Arial" pitchFamily="34" charset="0"/>
                <a:cs typeface="Arial" pitchFamily="34" charset="0"/>
              </a:rPr>
              <a:t>Solicitar</a:t>
            </a:r>
            <a:r>
              <a:rPr lang="es-CO" dirty="0">
                <a:solidFill>
                  <a:prstClr val="black"/>
                </a:solidFill>
                <a:latin typeface="Arial" pitchFamily="34" charset="0"/>
                <a:cs typeface="Arial" pitchFamily="34" charset="0"/>
              </a:rPr>
              <a:t> orientación de nuestros asesores en todos los trámites que requieran realizar</a:t>
            </a:r>
            <a:r>
              <a:rPr lang="es-CO" dirty="0" smtClean="0">
                <a:solidFill>
                  <a:prstClr val="black"/>
                </a:solidFill>
                <a:latin typeface="Arial" pitchFamily="34" charset="0"/>
                <a:cs typeface="Arial" pitchFamily="34" charset="0"/>
              </a:rPr>
              <a:t>.</a:t>
            </a:r>
            <a:endParaRPr lang="es-CO" dirty="0">
              <a:solidFill>
                <a:prstClr val="black"/>
              </a:solidFill>
              <a:latin typeface="Arial" pitchFamily="34" charset="0"/>
              <a:cs typeface="Arial" pitchFamily="34" charset="0"/>
            </a:endParaRPr>
          </a:p>
        </p:txBody>
      </p:sp>
      <p:sp>
        <p:nvSpPr>
          <p:cNvPr id="12" name="11 CuadroTexto"/>
          <p:cNvSpPr txBox="1"/>
          <p:nvPr/>
        </p:nvSpPr>
        <p:spPr>
          <a:xfrm>
            <a:off x="1277005" y="3972907"/>
            <a:ext cx="7273520" cy="646331"/>
          </a:xfrm>
          <a:prstGeom prst="rect">
            <a:avLst/>
          </a:prstGeom>
          <a:noFill/>
        </p:spPr>
        <p:txBody>
          <a:bodyPr wrap="square" rtlCol="0">
            <a:spAutoFit/>
          </a:bodyPr>
          <a:lstStyle/>
          <a:p>
            <a:pPr algn="just">
              <a:buClr>
                <a:srgbClr val="C00000"/>
              </a:buClr>
              <a:buSzPct val="120000"/>
            </a:pPr>
            <a:r>
              <a:rPr lang="es-CO" b="1" dirty="0">
                <a:solidFill>
                  <a:prstClr val="black"/>
                </a:solidFill>
                <a:latin typeface="Arial" pitchFamily="34" charset="0"/>
                <a:cs typeface="Arial" pitchFamily="34" charset="0"/>
              </a:rPr>
              <a:t>Denunciar</a:t>
            </a:r>
            <a:r>
              <a:rPr lang="es-CO" dirty="0">
                <a:solidFill>
                  <a:prstClr val="black"/>
                </a:solidFill>
                <a:latin typeface="Arial" pitchFamily="34" charset="0"/>
                <a:cs typeface="Arial" pitchFamily="34" charset="0"/>
              </a:rPr>
              <a:t> los casos de corrupción que observen y atenten contra sus derechos</a:t>
            </a:r>
            <a:r>
              <a:rPr lang="es-CO" dirty="0" smtClean="0">
                <a:solidFill>
                  <a:prstClr val="black"/>
                </a:solidFill>
                <a:latin typeface="Arial" pitchFamily="34" charset="0"/>
                <a:cs typeface="Arial" pitchFamily="34" charset="0"/>
              </a:rPr>
              <a:t>.</a:t>
            </a:r>
            <a:endParaRPr lang="es-CO" dirty="0">
              <a:solidFill>
                <a:prstClr val="black"/>
              </a:solidFill>
              <a:latin typeface="Arial" pitchFamily="34" charset="0"/>
              <a:cs typeface="Arial" pitchFamily="34" charset="0"/>
            </a:endParaRPr>
          </a:p>
        </p:txBody>
      </p:sp>
      <p:sp>
        <p:nvSpPr>
          <p:cNvPr id="13" name="12 CuadroTexto"/>
          <p:cNvSpPr txBox="1"/>
          <p:nvPr/>
        </p:nvSpPr>
        <p:spPr>
          <a:xfrm>
            <a:off x="1308537" y="4798081"/>
            <a:ext cx="7178924" cy="1477328"/>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
                <a:srgbClr val="C00000"/>
              </a:buClr>
              <a:buSzPct val="120000"/>
              <a:buFontTx/>
              <a:buNone/>
              <a:tabLst/>
              <a:defRPr/>
            </a:pPr>
            <a:r>
              <a:rPr kumimoji="0" lang="es-CO" sz="1800" b="1" i="0" u="none" strike="noStrike" kern="0" cap="none" spc="0" normalizeH="0" baseline="0" noProof="0" dirty="0" smtClean="0">
                <a:ln>
                  <a:noFill/>
                </a:ln>
                <a:solidFill>
                  <a:prstClr val="black"/>
                </a:solidFill>
                <a:effectLst/>
                <a:uLnTx/>
                <a:uFillTx/>
                <a:latin typeface="Arial" pitchFamily="34" charset="0"/>
                <a:cs typeface="Arial" pitchFamily="34" charset="0"/>
              </a:rPr>
              <a:t>Utilizar </a:t>
            </a:r>
            <a:r>
              <a:rPr kumimoji="0" lang="es-CO" sz="1800" b="0" i="0" u="none" strike="noStrike" kern="0" cap="none" spc="0" normalizeH="0" baseline="0" noProof="0" dirty="0" smtClean="0">
                <a:ln>
                  <a:noFill/>
                </a:ln>
                <a:solidFill>
                  <a:prstClr val="black"/>
                </a:solidFill>
                <a:effectLst/>
                <a:uLnTx/>
                <a:uFillTx/>
                <a:latin typeface="Arial" pitchFamily="34" charset="0"/>
                <a:cs typeface="Arial" pitchFamily="34" charset="0"/>
              </a:rPr>
              <a:t>nuestros </a:t>
            </a:r>
            <a:r>
              <a:rPr kumimoji="0" lang="es-CO" sz="1800" b="1" i="0" u="none" strike="noStrike" kern="0" cap="none" spc="0" normalizeH="0" baseline="0" noProof="0" dirty="0" smtClean="0">
                <a:ln>
                  <a:noFill/>
                </a:ln>
                <a:solidFill>
                  <a:prstClr val="black"/>
                </a:solidFill>
                <a:effectLst/>
                <a:uLnTx/>
                <a:uFillTx/>
                <a:latin typeface="Arial" pitchFamily="34" charset="0"/>
                <a:cs typeface="Arial" pitchFamily="34" charset="0"/>
              </a:rPr>
              <a:t>Canales de Conta</a:t>
            </a:r>
            <a:r>
              <a:rPr kumimoji="0" lang="es-CO" sz="1800" b="0" i="0" u="none" strike="noStrike" kern="0" cap="none" spc="0" normalizeH="0" baseline="0" noProof="0" dirty="0" smtClean="0">
                <a:ln>
                  <a:noFill/>
                </a:ln>
                <a:solidFill>
                  <a:prstClr val="black"/>
                </a:solidFill>
                <a:effectLst/>
                <a:uLnTx/>
                <a:uFillTx/>
                <a:latin typeface="Arial" pitchFamily="34" charset="0"/>
                <a:cs typeface="Arial" pitchFamily="34" charset="0"/>
              </a:rPr>
              <a:t>cto para hacer </a:t>
            </a:r>
            <a:r>
              <a:rPr kumimoji="0" lang="es-CO" sz="1800" b="1" i="0" u="none" strike="noStrike" kern="0" cap="none" spc="0" normalizeH="0" baseline="0" noProof="0" dirty="0" smtClean="0">
                <a:ln>
                  <a:noFill/>
                </a:ln>
                <a:solidFill>
                  <a:prstClr val="black"/>
                </a:solidFill>
                <a:effectLst/>
                <a:uLnTx/>
                <a:uFillTx/>
                <a:latin typeface="Arial" pitchFamily="34" charset="0"/>
                <a:cs typeface="Arial" pitchFamily="34" charset="0"/>
              </a:rPr>
              <a:t>seguimiento</a:t>
            </a:r>
            <a:r>
              <a:rPr kumimoji="0" lang="es-CO" sz="1800" b="0" i="0" u="none" strike="noStrike" kern="0" cap="none" spc="0" normalizeH="0" baseline="0" noProof="0" dirty="0" smtClean="0">
                <a:ln>
                  <a:noFill/>
                </a:ln>
                <a:solidFill>
                  <a:prstClr val="black"/>
                </a:solidFill>
                <a:effectLst/>
                <a:uLnTx/>
                <a:uFillTx/>
                <a:latin typeface="Arial" pitchFamily="34" charset="0"/>
                <a:cs typeface="Arial" pitchFamily="34" charset="0"/>
              </a:rPr>
              <a:t> de su </a:t>
            </a:r>
            <a:r>
              <a:rPr kumimoji="0" lang="es-CO" sz="1800" b="1" i="0" u="none" strike="noStrike" kern="0" cap="none" spc="0" normalizeH="0" baseline="0" noProof="0" dirty="0" smtClean="0">
                <a:ln>
                  <a:noFill/>
                </a:ln>
                <a:solidFill>
                  <a:prstClr val="black"/>
                </a:solidFill>
                <a:effectLst/>
                <a:uLnTx/>
                <a:uFillTx/>
                <a:latin typeface="Arial" pitchFamily="34" charset="0"/>
                <a:cs typeface="Arial" pitchFamily="34" charset="0"/>
              </a:rPr>
              <a:t>solicitud: </a:t>
            </a:r>
          </a:p>
          <a:p>
            <a:pPr marL="800100" marR="0" lvl="1" indent="-342900" algn="just" defTabSz="914400" eaLnBrk="1" fontAlgn="auto" latinLnBrk="0" hangingPunct="1">
              <a:lnSpc>
                <a:spcPct val="100000"/>
              </a:lnSpc>
              <a:spcBef>
                <a:spcPts val="0"/>
              </a:spcBef>
              <a:spcAft>
                <a:spcPts val="0"/>
              </a:spcAft>
              <a:buSzPct val="120000"/>
              <a:buFont typeface="Wingdings" pitchFamily="2" charset="2"/>
              <a:buChar char="v"/>
              <a:tabLst/>
              <a:defRPr/>
            </a:pPr>
            <a:r>
              <a:rPr kumimoji="0" lang="es-CO" sz="1800" b="0" i="0" u="none" strike="noStrike" kern="0" cap="none" spc="0" normalizeH="0" baseline="0" noProof="0" dirty="0" smtClean="0">
                <a:ln>
                  <a:noFill/>
                </a:ln>
                <a:solidFill>
                  <a:prstClr val="black"/>
                </a:solidFill>
                <a:effectLst/>
                <a:uLnTx/>
                <a:uFillTx/>
                <a:latin typeface="Arial" pitchFamily="34" charset="0"/>
                <a:cs typeface="Arial" pitchFamily="34" charset="0"/>
              </a:rPr>
              <a:t>Punto Presencial y Virtual</a:t>
            </a:r>
          </a:p>
          <a:p>
            <a:pPr marL="800100" marR="0" lvl="1" indent="-342900" algn="just" defTabSz="914400" eaLnBrk="1" fontAlgn="auto" latinLnBrk="0" hangingPunct="1">
              <a:lnSpc>
                <a:spcPct val="100000"/>
              </a:lnSpc>
              <a:spcBef>
                <a:spcPts val="0"/>
              </a:spcBef>
              <a:spcAft>
                <a:spcPts val="0"/>
              </a:spcAft>
              <a:buSzPct val="120000"/>
              <a:buFont typeface="Wingdings" pitchFamily="2" charset="2"/>
              <a:buChar char="v"/>
              <a:tabLst/>
              <a:defRPr/>
            </a:pPr>
            <a:r>
              <a:rPr kumimoji="0" lang="es-CO" sz="1800" b="0" i="0" u="none" strike="noStrike" kern="0" cap="none" spc="0" normalizeH="0" baseline="0" noProof="0" dirty="0" smtClean="0">
                <a:ln>
                  <a:noFill/>
                </a:ln>
                <a:solidFill>
                  <a:prstClr val="black"/>
                </a:solidFill>
                <a:effectLst/>
                <a:uLnTx/>
                <a:uFillTx/>
                <a:latin typeface="Arial" pitchFamily="34" charset="0"/>
                <a:cs typeface="Arial" pitchFamily="34" charset="0"/>
              </a:rPr>
              <a:t>Telefónicos</a:t>
            </a:r>
          </a:p>
          <a:p>
            <a:pPr marL="800100" marR="0" lvl="1" indent="-342900" algn="just" defTabSz="914400" eaLnBrk="1" fontAlgn="auto" latinLnBrk="0" hangingPunct="1">
              <a:lnSpc>
                <a:spcPct val="100000"/>
              </a:lnSpc>
              <a:spcBef>
                <a:spcPts val="0"/>
              </a:spcBef>
              <a:spcAft>
                <a:spcPts val="0"/>
              </a:spcAft>
              <a:buSzPct val="120000"/>
              <a:buFont typeface="Wingdings" pitchFamily="2" charset="2"/>
              <a:buChar char="v"/>
              <a:tabLst/>
              <a:defRPr/>
            </a:pPr>
            <a:r>
              <a:rPr lang="es-CO" kern="0" dirty="0" smtClean="0">
                <a:solidFill>
                  <a:prstClr val="black"/>
                </a:solidFill>
                <a:latin typeface="Arial" pitchFamily="34" charset="0"/>
                <a:cs typeface="Arial" pitchFamily="34" charset="0"/>
              </a:rPr>
              <a:t>Chat – Llamada virtual y de vuelta en </a:t>
            </a:r>
            <a:r>
              <a:rPr lang="es-CO" kern="0" dirty="0" smtClean="0">
                <a:solidFill>
                  <a:prstClr val="black"/>
                </a:solidFill>
                <a:latin typeface="Arial" pitchFamily="34" charset="0"/>
                <a:cs typeface="Arial" pitchFamily="34" charset="0"/>
                <a:hlinkClick r:id="rId2"/>
              </a:rPr>
              <a:t>www.ugpp.gov.co</a:t>
            </a:r>
            <a:endParaRPr lang="es-CO" kern="0" dirty="0" smtClean="0">
              <a:solidFill>
                <a:prstClr val="black"/>
              </a:solidFill>
              <a:latin typeface="Arial" pitchFamily="34" charset="0"/>
              <a:cs typeface="Arial" pitchFamily="34" charset="0"/>
            </a:endParaRPr>
          </a:p>
        </p:txBody>
      </p:sp>
      <p:cxnSp>
        <p:nvCxnSpPr>
          <p:cNvPr id="16" name="Conector recto de flecha 43"/>
          <p:cNvCxnSpPr/>
          <p:nvPr/>
        </p:nvCxnSpPr>
        <p:spPr>
          <a:xfrm>
            <a:off x="1054100" y="496846"/>
            <a:ext cx="7496425" cy="0"/>
          </a:xfrm>
          <a:prstGeom prst="straightConnector1">
            <a:avLst/>
          </a:prstGeom>
          <a:ln>
            <a:solidFill>
              <a:schemeClr val="tx1">
                <a:lumMod val="85000"/>
                <a:lumOff val="1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17" name="Elipse 48"/>
          <p:cNvSpPr/>
          <p:nvPr/>
        </p:nvSpPr>
        <p:spPr>
          <a:xfrm>
            <a:off x="3698240" y="310112"/>
            <a:ext cx="325120" cy="339134"/>
          </a:xfrm>
          <a:prstGeom prst="ellipse">
            <a:avLst/>
          </a:prstGeom>
          <a:solidFill>
            <a:srgbClr val="AFC6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18" name="Marcador de contenido 2"/>
          <p:cNvSpPr txBox="1">
            <a:spLocks/>
          </p:cNvSpPr>
          <p:nvPr/>
        </p:nvSpPr>
        <p:spPr>
          <a:xfrm>
            <a:off x="3982719" y="117773"/>
            <a:ext cx="4820087" cy="396240"/>
          </a:xfrm>
          <a:prstGeom prst="rect">
            <a:avLst/>
          </a:prstGeom>
        </p:spPr>
        <p:txBody>
          <a:bodyPr vert="horz" lIns="91440" tIns="45720" rIns="91440" bIns="45720" rtlCol="0">
            <a:noAutofit/>
          </a:bodyPr>
          <a:lstStyle>
            <a:lvl1pPr indent="0">
              <a:spcBef>
                <a:spcPct val="20000"/>
              </a:spcBef>
              <a:buFont typeface="Arial"/>
              <a:buNone/>
              <a:defRPr sz="2400">
                <a:solidFill>
                  <a:schemeClr val="tx1">
                    <a:lumMod val="85000"/>
                    <a:lumOff val="15000"/>
                  </a:schemeClr>
                </a:solidFill>
                <a:latin typeface="Helvetica Neue Light"/>
                <a:cs typeface="Helvetica Neue Light"/>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s-ES" sz="2000" dirty="0" smtClean="0">
                <a:latin typeface="Helvetica Neue "/>
              </a:rPr>
              <a:t>RECOMENDACIONES</a:t>
            </a:r>
            <a:endParaRPr lang="es-ES" sz="2000" dirty="0">
              <a:latin typeface="Helvetica Neue "/>
            </a:endParaRPr>
          </a:p>
        </p:txBody>
      </p:sp>
      <p:sp>
        <p:nvSpPr>
          <p:cNvPr id="19" name="Elipse 9"/>
          <p:cNvSpPr/>
          <p:nvPr/>
        </p:nvSpPr>
        <p:spPr>
          <a:xfrm>
            <a:off x="3695865" y="312298"/>
            <a:ext cx="325120" cy="339134"/>
          </a:xfrm>
          <a:prstGeom prst="ellipse">
            <a:avLst/>
          </a:prstGeom>
          <a:solidFill>
            <a:schemeClr val="accent6">
              <a:lumMod val="75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3547893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1000" fill="hold"/>
                                        <p:tgtEl>
                                          <p:spTgt spid="12"/>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2" presetClass="entr" presetSubtype="0"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1000"/>
                                        <p:tgtEl>
                                          <p:spTgt spid="9"/>
                                        </p:tgtEl>
                                      </p:cBhvr>
                                    </p:animEffect>
                                    <p:anim calcmode="lin" valueType="num">
                                      <p:cBhvr>
                                        <p:cTn id="56" dur="1000" fill="hold"/>
                                        <p:tgtEl>
                                          <p:spTgt spid="9"/>
                                        </p:tgtEl>
                                        <p:attrNameLst>
                                          <p:attrName>ppt_x</p:attrName>
                                        </p:attrNameLst>
                                      </p:cBhvr>
                                      <p:tavLst>
                                        <p:tav tm="0">
                                          <p:val>
                                            <p:strVal val="#ppt_x"/>
                                          </p:val>
                                        </p:tav>
                                        <p:tav tm="100000">
                                          <p:val>
                                            <p:strVal val="#ppt_x"/>
                                          </p:val>
                                        </p:tav>
                                      </p:tavLst>
                                    </p:anim>
                                    <p:anim calcmode="lin" valueType="num">
                                      <p:cBhvr>
                                        <p:cTn id="57" dur="1000" fill="hold"/>
                                        <p:tgtEl>
                                          <p:spTgt spid="9"/>
                                        </p:tgtEl>
                                        <p:attrNameLst>
                                          <p:attrName>ppt_y</p:attrName>
                                        </p:attrNameLst>
                                      </p:cBhvr>
                                      <p:tavLst>
                                        <p:tav tm="0">
                                          <p:val>
                                            <p:strVal val="#ppt_y+.1"/>
                                          </p:val>
                                        </p:tav>
                                        <p:tav tm="100000">
                                          <p:val>
                                            <p:strVal val="#ppt_y"/>
                                          </p:val>
                                        </p:tav>
                                      </p:tavLst>
                                    </p:anim>
                                  </p:childTnLst>
                                </p:cTn>
                              </p:par>
                            </p:childTnLst>
                          </p:cTn>
                        </p:par>
                        <p:par>
                          <p:cTn id="58" fill="hold">
                            <p:stCondLst>
                              <p:cond delay="9000"/>
                            </p:stCondLst>
                            <p:childTnLst>
                              <p:par>
                                <p:cTn id="59" presetID="42" presetClass="entr" presetSubtype="0" fill="hold" grpId="0" nodeType="after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1000"/>
                                        <p:tgtEl>
                                          <p:spTgt spid="13"/>
                                        </p:tgtEl>
                                      </p:cBhvr>
                                    </p:animEffect>
                                    <p:anim calcmode="lin" valueType="num">
                                      <p:cBhvr>
                                        <p:cTn id="62" dur="1000" fill="hold"/>
                                        <p:tgtEl>
                                          <p:spTgt spid="13"/>
                                        </p:tgtEl>
                                        <p:attrNameLst>
                                          <p:attrName>ppt_x</p:attrName>
                                        </p:attrNameLst>
                                      </p:cBhvr>
                                      <p:tavLst>
                                        <p:tav tm="0">
                                          <p:val>
                                            <p:strVal val="#ppt_x"/>
                                          </p:val>
                                        </p:tav>
                                        <p:tav tm="100000">
                                          <p:val>
                                            <p:strVal val="#ppt_x"/>
                                          </p:val>
                                        </p:tav>
                                      </p:tavLst>
                                    </p:anim>
                                    <p:anim calcmode="lin" valueType="num">
                                      <p:cBhvr>
                                        <p:cTn id="6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P spid="9" grpId="0" animBg="1"/>
      <p:bldP spid="10" grpId="0"/>
      <p:bldP spid="11" grpId="0"/>
      <p:bldP spid="12" grpId="0"/>
      <p:bldP spid="13"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4 CuadroTexto"/>
          <p:cNvSpPr txBox="1"/>
          <p:nvPr/>
        </p:nvSpPr>
        <p:spPr>
          <a:xfrm>
            <a:off x="496571" y="1069469"/>
            <a:ext cx="8342627" cy="5355312"/>
          </a:xfrm>
          <a:prstGeom prst="rect">
            <a:avLst/>
          </a:prstGeom>
          <a:noFill/>
        </p:spPr>
        <p:txBody>
          <a:bodyPr wrap="square" rtlCol="0">
            <a:spAutoFit/>
          </a:bodyPr>
          <a:lstStyle/>
          <a:p>
            <a:pPr marL="457200" indent="-457200" algn="just">
              <a:buClr>
                <a:schemeClr val="bg1">
                  <a:lumMod val="85000"/>
                </a:schemeClr>
              </a:buClr>
              <a:buSzPct val="150000"/>
              <a:buFont typeface="+mj-lt"/>
              <a:buAutoNum type="arabicPeriod"/>
            </a:pPr>
            <a:r>
              <a:rPr lang="es-CO" b="1" dirty="0" smtClean="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rPr>
              <a:t>Aspectos Relevantes de la Unidad</a:t>
            </a:r>
          </a:p>
          <a:p>
            <a:pPr marL="457200" indent="-457200" algn="just">
              <a:buClr>
                <a:schemeClr val="bg1">
                  <a:lumMod val="85000"/>
                </a:schemeClr>
              </a:buClr>
              <a:buSzPct val="150000"/>
              <a:buFont typeface="+mj-lt"/>
              <a:buAutoNum type="arabicPeriod"/>
            </a:pPr>
            <a:endParaRPr lang="es-CO" b="1" dirty="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endParaRPr>
          </a:p>
          <a:p>
            <a:pPr marL="457200" indent="-457200" algn="just">
              <a:buClr>
                <a:schemeClr val="bg1">
                  <a:lumMod val="85000"/>
                </a:schemeClr>
              </a:buClr>
              <a:buSzPct val="150000"/>
              <a:buFont typeface="+mj-lt"/>
              <a:buAutoNum type="arabicPeriod"/>
            </a:pPr>
            <a:r>
              <a:rPr lang="es-CO" b="1" dirty="0" smtClean="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rPr>
              <a:t>Facultades </a:t>
            </a:r>
            <a:r>
              <a:rPr lang="es-CO" b="1" dirty="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rPr>
              <a:t>y Competencias Legales</a:t>
            </a:r>
          </a:p>
          <a:p>
            <a:pPr marL="457200" indent="-457200" algn="just">
              <a:buClr>
                <a:schemeClr val="bg1">
                  <a:lumMod val="85000"/>
                </a:schemeClr>
              </a:buClr>
              <a:buSzPct val="150000"/>
              <a:buFont typeface="+mj-lt"/>
              <a:buAutoNum type="arabicPeriod"/>
            </a:pPr>
            <a:endParaRPr lang="es-CO" b="1" dirty="0" smtClean="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endParaRPr>
          </a:p>
          <a:p>
            <a:pPr marL="457200" indent="-457200" algn="just">
              <a:buClr>
                <a:schemeClr val="bg1">
                  <a:lumMod val="85000"/>
                </a:schemeClr>
              </a:buClr>
              <a:buSzPct val="150000"/>
              <a:buFont typeface="+mj-lt"/>
              <a:buAutoNum type="arabicPeriod"/>
            </a:pPr>
            <a:r>
              <a:rPr lang="es-CO" b="1" dirty="0" smtClean="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rPr>
              <a:t>Proceso de Determinación y discusión</a:t>
            </a:r>
          </a:p>
          <a:p>
            <a:pPr marL="457200" indent="-457200" algn="just">
              <a:buClr>
                <a:schemeClr val="bg1">
                  <a:lumMod val="85000"/>
                </a:schemeClr>
              </a:buClr>
              <a:buSzPct val="150000"/>
              <a:buFont typeface="+mj-lt"/>
              <a:buAutoNum type="arabicPeriod"/>
            </a:pPr>
            <a:endParaRPr lang="es-CO" b="1" dirty="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endParaRPr>
          </a:p>
          <a:p>
            <a:pPr marL="457200" indent="-457200" algn="just">
              <a:buClr>
                <a:schemeClr val="bg1">
                  <a:lumMod val="85000"/>
                </a:schemeClr>
              </a:buClr>
              <a:buSzPct val="150000"/>
              <a:buFont typeface="+mj-lt"/>
              <a:buAutoNum type="arabicPeriod"/>
            </a:pPr>
            <a:r>
              <a:rPr lang="es-CO" b="1" dirty="0" smtClean="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rPr>
              <a:t>Proceso Sancionatorio</a:t>
            </a:r>
          </a:p>
          <a:p>
            <a:pPr marL="457200" indent="-457200" algn="just">
              <a:buClr>
                <a:schemeClr val="bg1">
                  <a:lumMod val="85000"/>
                </a:schemeClr>
              </a:buClr>
              <a:buSzPct val="150000"/>
              <a:buFont typeface="+mj-lt"/>
              <a:buAutoNum type="arabicPeriod"/>
            </a:pPr>
            <a:endParaRPr lang="es-CO" b="1" dirty="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endParaRPr>
          </a:p>
          <a:p>
            <a:pPr marL="457200" indent="-457200" algn="just">
              <a:buClr>
                <a:schemeClr val="bg1">
                  <a:lumMod val="85000"/>
                </a:schemeClr>
              </a:buClr>
              <a:buSzPct val="150000"/>
              <a:buFont typeface="+mj-lt"/>
              <a:buAutoNum type="arabicPeriod"/>
            </a:pPr>
            <a:r>
              <a:rPr lang="es-CO" b="1" dirty="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rPr>
              <a:t>Notificaciones de las Actuaciones</a:t>
            </a:r>
          </a:p>
          <a:p>
            <a:pPr marL="457200" indent="-457200" algn="just">
              <a:buClr>
                <a:schemeClr val="bg1">
                  <a:lumMod val="85000"/>
                </a:schemeClr>
              </a:buClr>
              <a:buSzPct val="150000"/>
              <a:buFont typeface="+mj-lt"/>
              <a:buAutoNum type="arabicPeriod"/>
            </a:pPr>
            <a:endParaRPr lang="es-CO" b="1" dirty="0" smtClean="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endParaRPr>
          </a:p>
          <a:p>
            <a:pPr marL="457200" indent="-457200" algn="just">
              <a:buClr>
                <a:schemeClr val="bg1">
                  <a:lumMod val="85000"/>
                </a:schemeClr>
              </a:buClr>
              <a:buSzPct val="150000"/>
              <a:buFont typeface="+mj-lt"/>
              <a:buAutoNum type="arabicPeriod"/>
            </a:pPr>
            <a:r>
              <a:rPr lang="es-CO" b="1" dirty="0" smtClean="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rPr>
              <a:t>Proceso de Cobro</a:t>
            </a:r>
          </a:p>
          <a:p>
            <a:pPr marL="457200" indent="-457200" algn="just">
              <a:buClr>
                <a:schemeClr val="bg1">
                  <a:lumMod val="85000"/>
                </a:schemeClr>
              </a:buClr>
              <a:buSzPct val="150000"/>
              <a:buFont typeface="+mj-lt"/>
              <a:buAutoNum type="arabicPeriod"/>
            </a:pPr>
            <a:endParaRPr lang="es-CO" b="1" dirty="0" smtClean="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endParaRPr>
          </a:p>
          <a:p>
            <a:pPr marL="457200" indent="-457200" algn="just">
              <a:buClr>
                <a:schemeClr val="bg1">
                  <a:lumMod val="85000"/>
                </a:schemeClr>
              </a:buClr>
              <a:buSzPct val="150000"/>
              <a:buFont typeface="+mj-lt"/>
              <a:buAutoNum type="arabicPeriod"/>
            </a:pPr>
            <a:r>
              <a:rPr lang="es-CO" b="1" dirty="0" smtClean="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rPr>
              <a:t>Situaciones detectadas por la Unidad</a:t>
            </a:r>
          </a:p>
          <a:p>
            <a:pPr marL="457200" indent="-457200" algn="just">
              <a:buClr>
                <a:schemeClr val="bg1">
                  <a:lumMod val="85000"/>
                </a:schemeClr>
              </a:buClr>
              <a:buSzPct val="150000"/>
              <a:buFont typeface="+mj-lt"/>
              <a:buAutoNum type="arabicPeriod"/>
            </a:pPr>
            <a:endParaRPr lang="es-CO" b="1" dirty="0" smtClean="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endParaRPr>
          </a:p>
          <a:p>
            <a:pPr marL="457200" indent="-457200" algn="just">
              <a:buClr>
                <a:schemeClr val="bg1">
                  <a:lumMod val="85000"/>
                </a:schemeClr>
              </a:buClr>
              <a:buSzPct val="150000"/>
              <a:buFont typeface="+mj-lt"/>
              <a:buAutoNum type="arabicPeriod"/>
            </a:pPr>
            <a:r>
              <a:rPr lang="es-CO" b="1" dirty="0" smtClean="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rPr>
              <a:t>Beneficios de cumplir con el pago de aportes</a:t>
            </a:r>
          </a:p>
          <a:p>
            <a:pPr marL="457200" indent="-457200" algn="just">
              <a:buClr>
                <a:schemeClr val="bg1">
                  <a:lumMod val="85000"/>
                </a:schemeClr>
              </a:buClr>
              <a:buSzPct val="150000"/>
              <a:buFont typeface="+mj-lt"/>
              <a:buAutoNum type="arabicPeriod"/>
            </a:pPr>
            <a:endParaRPr lang="es-CO" b="1" dirty="0" smtClean="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endParaRPr>
          </a:p>
          <a:p>
            <a:pPr marL="457200" indent="-457200" algn="just">
              <a:buClr>
                <a:schemeClr val="bg1">
                  <a:lumMod val="85000"/>
                </a:schemeClr>
              </a:buClr>
              <a:buSzPct val="150000"/>
              <a:buFont typeface="+mj-lt"/>
              <a:buAutoNum type="arabicPeriod"/>
            </a:pPr>
            <a:r>
              <a:rPr lang="es-CO" b="1" dirty="0" smtClean="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rPr>
              <a:t>Canales de Atención Integral al Ciudadano </a:t>
            </a:r>
          </a:p>
          <a:p>
            <a:pPr marL="457200" indent="-457200" algn="just">
              <a:buClr>
                <a:schemeClr val="accent3">
                  <a:lumMod val="50000"/>
                </a:schemeClr>
              </a:buClr>
              <a:buSzPct val="150000"/>
              <a:buFont typeface="+mj-lt"/>
              <a:buAutoNum type="arabicPeriod"/>
            </a:pPr>
            <a:endParaRPr lang="es-CO" b="1" dirty="0" smtClean="0">
              <a:effectLst>
                <a:outerShdw blurRad="38100" dist="38100" dir="2700000" algn="tl">
                  <a:srgbClr val="000000">
                    <a:alpha val="43137"/>
                  </a:srgbClr>
                </a:outerShdw>
              </a:effectLst>
              <a:latin typeface="Arial" pitchFamily="34" charset="0"/>
              <a:cs typeface="Arial" pitchFamily="34" charset="0"/>
            </a:endParaRPr>
          </a:p>
          <a:p>
            <a:pPr marL="457200" indent="-457200" algn="just">
              <a:buClr>
                <a:schemeClr val="accent3">
                  <a:lumMod val="50000"/>
                </a:schemeClr>
              </a:buClr>
              <a:buSzPct val="150000"/>
              <a:buFont typeface="+mj-lt"/>
              <a:buAutoNum type="arabicPeriod"/>
            </a:pPr>
            <a:r>
              <a:rPr lang="es-CO" b="1" dirty="0" smtClean="0">
                <a:effectLst>
                  <a:outerShdw blurRad="38100" dist="38100" dir="2700000" algn="tl">
                    <a:srgbClr val="000000">
                      <a:alpha val="43137"/>
                    </a:srgbClr>
                  </a:outerShdw>
                </a:effectLst>
                <a:latin typeface="Arial" pitchFamily="34" charset="0"/>
                <a:cs typeface="Arial" pitchFamily="34" charset="0"/>
              </a:rPr>
              <a:t>Sesión de Preguntas y Respuestas </a:t>
            </a:r>
          </a:p>
        </p:txBody>
      </p:sp>
      <p:sp>
        <p:nvSpPr>
          <p:cNvPr id="31" name="Title 1"/>
          <p:cNvSpPr txBox="1">
            <a:spLocks/>
          </p:cNvSpPr>
          <p:nvPr/>
        </p:nvSpPr>
        <p:spPr>
          <a:xfrm>
            <a:off x="128712" y="0"/>
            <a:ext cx="7128792" cy="836712"/>
          </a:xfrm>
          <a:prstGeom prst="rect">
            <a:avLst/>
          </a:prstGeom>
        </p:spPr>
        <p:txBody>
          <a:bodyPr vert="horz" lIns="91440" tIns="45720" rIns="91440" bIns="45720" rtlCol="0" anchor="ctr">
            <a:normAutofit/>
          </a:bodyPr>
          <a:lstStyle>
            <a:lvl1pPr>
              <a:spcBef>
                <a:spcPct val="0"/>
              </a:spcBef>
              <a:buNone/>
              <a:defRPr sz="2800" b="1">
                <a:solidFill>
                  <a:srgbClr val="4F6228"/>
                </a:solidFill>
                <a:effectLst/>
                <a:latin typeface="Arial Narrow" pitchFamily="34" charset="0"/>
                <a:ea typeface="+mj-ea"/>
                <a:cs typeface="+mj-cs"/>
              </a:defRPr>
            </a:lvl1pPr>
          </a:lstStyle>
          <a:p>
            <a:r>
              <a:rPr lang="es-CO" sz="3200" dirty="0" smtClean="0">
                <a:effectLst>
                  <a:outerShdw blurRad="38100" dist="38100" dir="2700000" algn="tl">
                    <a:srgbClr val="000000">
                      <a:alpha val="43137"/>
                    </a:srgbClr>
                  </a:outerShdw>
                </a:effectLst>
              </a:rPr>
              <a:t>Agenda Primera Jornada de Capacitación</a:t>
            </a:r>
          </a:p>
        </p:txBody>
      </p:sp>
    </p:spTree>
    <p:extLst>
      <p:ext uri="{BB962C8B-B14F-4D97-AF65-F5344CB8AC3E}">
        <p14:creationId xmlns:p14="http://schemas.microsoft.com/office/powerpoint/2010/main" val="24302219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ítulo 2"/>
          <p:cNvSpPr txBox="1">
            <a:spLocks/>
          </p:cNvSpPr>
          <p:nvPr/>
        </p:nvSpPr>
        <p:spPr>
          <a:xfrm>
            <a:off x="1175810" y="4002854"/>
            <a:ext cx="7704856" cy="2533650"/>
          </a:xfrm>
          <a:prstGeom prst="rect">
            <a:avLst/>
          </a:prstGeom>
        </p:spPr>
        <p:txBody>
          <a:bodyPr vert="horz" lIns="91440" tIns="45720" rIns="91440" bIns="45720" rtlCol="0" anchor="b">
            <a:noAutofit/>
          </a:bodyPr>
          <a:lstStyle>
            <a:lvl1pPr algn="l" defTabSz="457200" rtl="0" eaLnBrk="1" latinLnBrk="0" hangingPunct="1">
              <a:spcBef>
                <a:spcPct val="0"/>
              </a:spcBef>
              <a:buNone/>
              <a:defRPr sz="3000" b="0" i="0" kern="1200">
                <a:solidFill>
                  <a:schemeClr val="bg1"/>
                </a:solidFill>
                <a:latin typeface="Helvetica Neue"/>
                <a:ea typeface="+mj-ea"/>
                <a:cs typeface="Helvetica Neue"/>
              </a:defRPr>
            </a:lvl1pPr>
          </a:lstStyle>
          <a:p>
            <a:pPr lvl="0" algn="r" defTabSz="914400">
              <a:spcBef>
                <a:spcPts val="0"/>
              </a:spcBef>
            </a:pPr>
            <a:r>
              <a:rPr lang="es-CO" sz="4800" b="1" dirty="0" smtClean="0">
                <a:solidFill>
                  <a:srgbClr val="C00000"/>
                </a:solidFill>
                <a:effectLst>
                  <a:outerShdw blurRad="38100" dist="38100" dir="2700000" algn="tl">
                    <a:srgbClr val="000000">
                      <a:alpha val="43137"/>
                    </a:srgbClr>
                  </a:outerShdw>
                </a:effectLst>
                <a:latin typeface="Arial" pitchFamily="34" charset="0"/>
                <a:ea typeface="+mn-ea"/>
                <a:cs typeface="Arial" pitchFamily="34" charset="0"/>
              </a:rPr>
              <a:t>Sesión de </a:t>
            </a:r>
          </a:p>
          <a:p>
            <a:pPr lvl="0" algn="r" defTabSz="914400">
              <a:spcBef>
                <a:spcPts val="0"/>
              </a:spcBef>
            </a:pPr>
            <a:r>
              <a:rPr lang="es-CO" sz="4800" b="1" dirty="0" smtClean="0">
                <a:solidFill>
                  <a:srgbClr val="C00000"/>
                </a:solidFill>
                <a:effectLst>
                  <a:outerShdw blurRad="38100" dist="38100" dir="2700000" algn="tl">
                    <a:srgbClr val="000000">
                      <a:alpha val="43137"/>
                    </a:srgbClr>
                  </a:outerShdw>
                </a:effectLst>
                <a:latin typeface="Arial" pitchFamily="34" charset="0"/>
                <a:ea typeface="+mn-ea"/>
                <a:cs typeface="Arial" pitchFamily="34" charset="0"/>
              </a:rPr>
              <a:t>Preguntas y Respuestas</a:t>
            </a:r>
            <a:endParaRPr lang="es-ES_tradnl" sz="9600" b="1" dirty="0">
              <a:solidFill>
                <a:srgbClr val="C00000"/>
              </a:solidFill>
              <a:effectLst>
                <a:outerShdw blurRad="38100" dist="38100" dir="2700000" algn="tl">
                  <a:srgbClr val="000000">
                    <a:alpha val="43137"/>
                  </a:srgbClr>
                </a:outerShdw>
              </a:effectLst>
              <a:latin typeface="Arial" pitchFamily="34" charset="0"/>
              <a:ea typeface="+mn-ea"/>
              <a:cs typeface="Arial" pitchFamily="34" charset="0"/>
            </a:endParaRPr>
          </a:p>
        </p:txBody>
      </p:sp>
      <p:sp>
        <p:nvSpPr>
          <p:cNvPr id="10" name="Título 2"/>
          <p:cNvSpPr txBox="1">
            <a:spLocks/>
          </p:cNvSpPr>
          <p:nvPr/>
        </p:nvSpPr>
        <p:spPr>
          <a:xfrm>
            <a:off x="411822" y="131478"/>
            <a:ext cx="4044064" cy="3154338"/>
          </a:xfrm>
          <a:prstGeom prst="rect">
            <a:avLst/>
          </a:prstGeom>
        </p:spPr>
        <p:txBody>
          <a:bodyPr vert="horz" lIns="91440" tIns="45720" rIns="91440" bIns="45720" rtlCol="0" anchor="b">
            <a:noAutofit/>
          </a:bodyPr>
          <a:lstStyle>
            <a:lvl1pPr algn="l" defTabSz="457200" rtl="0" eaLnBrk="1" latinLnBrk="0" hangingPunct="1">
              <a:spcBef>
                <a:spcPct val="0"/>
              </a:spcBef>
              <a:buNone/>
              <a:defRPr sz="3000" b="0" i="0" kern="1200">
                <a:solidFill>
                  <a:schemeClr val="bg1"/>
                </a:solidFill>
                <a:latin typeface="Helvetica Neue"/>
                <a:ea typeface="+mj-ea"/>
                <a:cs typeface="Helvetica Neue"/>
              </a:defRPr>
            </a:lvl1pPr>
          </a:lstStyle>
          <a:p>
            <a:r>
              <a:rPr lang="es-ES_tradnl" sz="23900" b="1" dirty="0" smtClean="0">
                <a:solidFill>
                  <a:srgbClr val="C00000"/>
                </a:solidFill>
                <a:effectLst>
                  <a:outerShdw blurRad="38100" dist="38100" dir="2700000" algn="tl">
                    <a:srgbClr val="000000">
                      <a:alpha val="43137"/>
                    </a:srgbClr>
                  </a:outerShdw>
                </a:effectLst>
              </a:rPr>
              <a:t>10</a:t>
            </a:r>
            <a:endParaRPr lang="es-ES_tradnl" sz="239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74994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Agrupar 1"/>
          <p:cNvGrpSpPr/>
          <p:nvPr/>
        </p:nvGrpSpPr>
        <p:grpSpPr>
          <a:xfrm>
            <a:off x="4592173" y="895393"/>
            <a:ext cx="4720639" cy="4882889"/>
            <a:chOff x="4588461" y="1356141"/>
            <a:chExt cx="4720639" cy="4882889"/>
          </a:xfrm>
        </p:grpSpPr>
        <p:sp>
          <p:nvSpPr>
            <p:cNvPr id="10" name="Rectángulo 37"/>
            <p:cNvSpPr/>
            <p:nvPr/>
          </p:nvSpPr>
          <p:spPr>
            <a:xfrm>
              <a:off x="5300979" y="3454240"/>
              <a:ext cx="3246120" cy="2784790"/>
            </a:xfrm>
            <a:prstGeom prst="rect">
              <a:avLst/>
            </a:prstGeom>
            <a:solidFill>
              <a:srgbClr val="EEEC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solidFill>
                  <a:prstClr val="white"/>
                </a:solidFill>
              </a:endParaRPr>
            </a:p>
          </p:txBody>
        </p:sp>
        <p:sp>
          <p:nvSpPr>
            <p:cNvPr id="11" name="Marcador de contenido 2"/>
            <p:cNvSpPr txBox="1">
              <a:spLocks/>
            </p:cNvSpPr>
            <p:nvPr/>
          </p:nvSpPr>
          <p:spPr>
            <a:xfrm>
              <a:off x="5394958" y="3545522"/>
              <a:ext cx="3152141" cy="1422559"/>
            </a:xfrm>
            <a:prstGeom prst="rect">
              <a:avLst/>
            </a:prstGeom>
            <a:ln>
              <a:noFill/>
            </a:ln>
          </p:spPr>
          <p:txBody>
            <a:bodyPr vert="horz" lIns="91440" tIns="45720" rIns="91440" bIns="45720" rtlCol="0">
              <a:noAutofit/>
            </a:bodyPr>
            <a:lstStyle>
              <a:defPPr>
                <a:defRPr lang="es-ES"/>
              </a:defPPr>
              <a:lvl1pPr indent="0">
                <a:spcBef>
                  <a:spcPct val="20000"/>
                </a:spcBef>
                <a:buFont typeface="Arial"/>
                <a:buNone/>
                <a:defRPr>
                  <a:solidFill>
                    <a:schemeClr val="tx1">
                      <a:lumMod val="85000"/>
                      <a:lumOff val="15000"/>
                    </a:schemeClr>
                  </a:solidFill>
                  <a:latin typeface="Helvetica Neue Light"/>
                  <a:cs typeface="Helvetica Neue Light"/>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s-ES" sz="3000" dirty="0">
                  <a:solidFill>
                    <a:prstClr val="black">
                      <a:lumMod val="85000"/>
                      <a:lumOff val="15000"/>
                    </a:prstClr>
                  </a:solidFill>
                  <a:latin typeface="Helvetica Neue "/>
                </a:rPr>
                <a:t>Hacer cumplir</a:t>
              </a:r>
              <a:r>
                <a:rPr lang="es-ES" sz="3000" dirty="0" smtClean="0">
                  <a:solidFill>
                    <a:prstClr val="black">
                      <a:lumMod val="85000"/>
                      <a:lumOff val="15000"/>
                    </a:prstClr>
                  </a:solidFill>
                  <a:latin typeface="Helvetica Neue "/>
                </a:rPr>
                <a:t> las </a:t>
              </a:r>
              <a:r>
                <a:rPr lang="es-ES" sz="3000" dirty="0">
                  <a:solidFill>
                    <a:prstClr val="black">
                      <a:lumMod val="85000"/>
                      <a:lumOff val="15000"/>
                    </a:prstClr>
                  </a:solidFill>
                  <a:latin typeface="Helvetica Neue "/>
                </a:rPr>
                <a:t>obligaciones</a:t>
              </a:r>
              <a:r>
                <a:rPr lang="es-ES" sz="3000" dirty="0" smtClean="0">
                  <a:solidFill>
                    <a:prstClr val="black">
                      <a:lumMod val="85000"/>
                      <a:lumOff val="15000"/>
                    </a:prstClr>
                  </a:solidFill>
                  <a:latin typeface="Helvetica Neue "/>
                </a:rPr>
                <a:t> de:</a:t>
              </a:r>
              <a:endParaRPr lang="es-ES" sz="3000" dirty="0">
                <a:solidFill>
                  <a:prstClr val="black">
                    <a:lumMod val="85000"/>
                    <a:lumOff val="15000"/>
                  </a:prstClr>
                </a:solidFill>
                <a:latin typeface="Helvetica Neue "/>
              </a:endParaRPr>
            </a:p>
          </p:txBody>
        </p:sp>
        <p:sp>
          <p:nvSpPr>
            <p:cNvPr id="12" name="Marcador de contenido 2"/>
            <p:cNvSpPr txBox="1">
              <a:spLocks/>
            </p:cNvSpPr>
            <p:nvPr/>
          </p:nvSpPr>
          <p:spPr>
            <a:xfrm>
              <a:off x="6224221" y="1935102"/>
              <a:ext cx="3084879" cy="1342488"/>
            </a:xfrm>
            <a:prstGeom prst="rect">
              <a:avLst/>
            </a:prstGeom>
            <a:ln>
              <a:no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s-ES" sz="2200" dirty="0" smtClean="0">
                  <a:solidFill>
                    <a:prstClr val="black">
                      <a:lumMod val="85000"/>
                      <a:lumOff val="15000"/>
                    </a:prstClr>
                  </a:solidFill>
                  <a:latin typeface="Helvetica Neue "/>
                  <a:cs typeface="Helvetica Neue Light"/>
                </a:rPr>
                <a:t>Contribuciones Parafiscales de la Protección Social</a:t>
              </a:r>
              <a:endParaRPr lang="es-ES" sz="2200" dirty="0">
                <a:solidFill>
                  <a:prstClr val="black">
                    <a:lumMod val="85000"/>
                    <a:lumOff val="15000"/>
                  </a:prstClr>
                </a:solidFill>
                <a:latin typeface="Helvetica Neue "/>
                <a:cs typeface="Helvetica Neue Light"/>
              </a:endParaRPr>
            </a:p>
          </p:txBody>
        </p:sp>
        <p:sp>
          <p:nvSpPr>
            <p:cNvPr id="14" name="Elipse 21"/>
            <p:cNvSpPr/>
            <p:nvPr/>
          </p:nvSpPr>
          <p:spPr>
            <a:xfrm>
              <a:off x="4588461" y="1386621"/>
              <a:ext cx="1625600" cy="1625600"/>
            </a:xfrm>
            <a:prstGeom prst="ellipse">
              <a:avLst/>
            </a:prstGeom>
            <a:solidFill>
              <a:schemeClr val="tx1">
                <a:lumMod val="95000"/>
                <a:lumOff val="5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s-ES" dirty="0">
                <a:solidFill>
                  <a:prstClr val="white"/>
                </a:solidFill>
              </a:endParaRPr>
            </a:p>
          </p:txBody>
        </p:sp>
        <p:sp>
          <p:nvSpPr>
            <p:cNvPr id="15" name="CuadroTexto 22"/>
            <p:cNvSpPr txBox="1"/>
            <p:nvPr/>
          </p:nvSpPr>
          <p:spPr>
            <a:xfrm>
              <a:off x="4980596" y="1356141"/>
              <a:ext cx="998991" cy="1446550"/>
            </a:xfrm>
            <a:prstGeom prst="rect">
              <a:avLst/>
            </a:prstGeom>
            <a:noFill/>
          </p:spPr>
          <p:txBody>
            <a:bodyPr wrap="none" rtlCol="0">
              <a:spAutoFit/>
            </a:bodyPr>
            <a:lstStyle/>
            <a:p>
              <a:r>
                <a:rPr lang="es-ES" sz="8800" b="1" dirty="0">
                  <a:solidFill>
                    <a:prstClr val="white"/>
                  </a:solidFill>
                  <a:latin typeface="Helvetica Neue"/>
                  <a:cs typeface="Helvetica Neue"/>
                </a:rPr>
                <a:t>B</a:t>
              </a:r>
            </a:p>
          </p:txBody>
        </p:sp>
      </p:grpSp>
      <p:grpSp>
        <p:nvGrpSpPr>
          <p:cNvPr id="20" name="Agrupar 2"/>
          <p:cNvGrpSpPr/>
          <p:nvPr/>
        </p:nvGrpSpPr>
        <p:grpSpPr>
          <a:xfrm>
            <a:off x="5601873" y="3584039"/>
            <a:ext cx="3035200" cy="2194243"/>
            <a:chOff x="5506719" y="4554853"/>
            <a:chExt cx="3035200" cy="2194243"/>
          </a:xfrm>
        </p:grpSpPr>
        <p:sp>
          <p:nvSpPr>
            <p:cNvPr id="21" name="Marcador de contenido 2"/>
            <p:cNvSpPr txBox="1">
              <a:spLocks/>
            </p:cNvSpPr>
            <p:nvPr/>
          </p:nvSpPr>
          <p:spPr>
            <a:xfrm>
              <a:off x="5674361" y="4554853"/>
              <a:ext cx="2867558" cy="2194243"/>
            </a:xfrm>
            <a:prstGeom prst="rect">
              <a:avLst/>
            </a:prstGeom>
            <a:ln>
              <a:noFill/>
            </a:ln>
          </p:spPr>
          <p:txBody>
            <a:bodyPr vert="horz" lIns="91440" tIns="45720" rIns="91440" bIns="45720" rtlCol="0">
              <a:normAutofit/>
            </a:bodyPr>
            <a:lstStyle>
              <a:defPPr>
                <a:defRPr lang="es-ES"/>
              </a:defPPr>
              <a:lvl1pPr indent="0">
                <a:spcBef>
                  <a:spcPct val="20000"/>
                </a:spcBef>
                <a:buFont typeface="Arial"/>
                <a:buNone/>
                <a:defRPr sz="1600">
                  <a:solidFill>
                    <a:schemeClr val="tx1">
                      <a:lumMod val="85000"/>
                      <a:lumOff val="15000"/>
                    </a:schemeClr>
                  </a:solidFill>
                  <a:latin typeface="Helvetica Neue UltraLight"/>
                  <a:cs typeface="Helvetica Neue UltraLight"/>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endParaRPr lang="es-ES" sz="1400" dirty="0">
                <a:solidFill>
                  <a:prstClr val="black">
                    <a:lumMod val="85000"/>
                    <a:lumOff val="15000"/>
                  </a:prstClr>
                </a:solidFill>
                <a:latin typeface="Helvetica Neue "/>
                <a:cs typeface="Helvetica Neue Light"/>
              </a:endParaRPr>
            </a:p>
            <a:p>
              <a:endParaRPr lang="es-ES" sz="1400" dirty="0" smtClean="0">
                <a:solidFill>
                  <a:prstClr val="black">
                    <a:lumMod val="85000"/>
                    <a:lumOff val="15000"/>
                  </a:prstClr>
                </a:solidFill>
                <a:latin typeface="Helvetica Neue Light"/>
                <a:cs typeface="Helvetica Neue Light"/>
              </a:endParaRPr>
            </a:p>
            <a:p>
              <a:r>
                <a:rPr lang="es-ES" sz="1400" dirty="0" smtClean="0">
                  <a:solidFill>
                    <a:prstClr val="black">
                      <a:lumMod val="85000"/>
                      <a:lumOff val="15000"/>
                    </a:prstClr>
                  </a:solidFill>
                  <a:latin typeface="Helvetica Neue "/>
                  <a:cs typeface="Helvetica Neue Light"/>
                </a:rPr>
                <a:t>Salud</a:t>
              </a:r>
              <a:endParaRPr lang="es-ES" sz="1400" dirty="0">
                <a:solidFill>
                  <a:prstClr val="black">
                    <a:lumMod val="85000"/>
                    <a:lumOff val="15000"/>
                  </a:prstClr>
                </a:solidFill>
                <a:latin typeface="Helvetica Neue "/>
                <a:cs typeface="Helvetica Neue Light"/>
              </a:endParaRPr>
            </a:p>
            <a:p>
              <a:r>
                <a:rPr lang="es-ES" sz="1400" dirty="0" smtClean="0">
                  <a:solidFill>
                    <a:prstClr val="black">
                      <a:lumMod val="85000"/>
                      <a:lumOff val="15000"/>
                    </a:prstClr>
                  </a:solidFill>
                  <a:latin typeface="Helvetica Neue "/>
                  <a:cs typeface="Helvetica Neue Light"/>
                </a:rPr>
                <a:t>Pensiones</a:t>
              </a:r>
              <a:endParaRPr lang="es-ES" sz="1400" dirty="0">
                <a:solidFill>
                  <a:prstClr val="black">
                    <a:lumMod val="85000"/>
                    <a:lumOff val="15000"/>
                  </a:prstClr>
                </a:solidFill>
                <a:latin typeface="Helvetica Neue "/>
                <a:cs typeface="Helvetica Neue Light"/>
              </a:endParaRPr>
            </a:p>
            <a:p>
              <a:r>
                <a:rPr lang="es-ES" sz="1400" dirty="0" smtClean="0">
                  <a:solidFill>
                    <a:prstClr val="black">
                      <a:lumMod val="85000"/>
                      <a:lumOff val="15000"/>
                    </a:prstClr>
                  </a:solidFill>
                  <a:latin typeface="Helvetica Neue "/>
                  <a:cs typeface="Helvetica Neue Light"/>
                </a:rPr>
                <a:t>Riesgos laborales</a:t>
              </a:r>
            </a:p>
            <a:p>
              <a:r>
                <a:rPr lang="es-ES" sz="1400" dirty="0">
                  <a:solidFill>
                    <a:prstClr val="black">
                      <a:lumMod val="85000"/>
                      <a:lumOff val="15000"/>
                    </a:prstClr>
                  </a:solidFill>
                  <a:latin typeface="Helvetica Neue "/>
                  <a:cs typeface="Helvetica Neue Light"/>
                </a:rPr>
                <a:t>C</a:t>
              </a:r>
              <a:r>
                <a:rPr lang="es-ES" sz="1400" dirty="0" smtClean="0">
                  <a:solidFill>
                    <a:prstClr val="black">
                      <a:lumMod val="85000"/>
                      <a:lumOff val="15000"/>
                    </a:prstClr>
                  </a:solidFill>
                  <a:latin typeface="Helvetica Neue "/>
                  <a:cs typeface="Helvetica Neue Light"/>
                </a:rPr>
                <a:t>ajas </a:t>
              </a:r>
              <a:r>
                <a:rPr lang="es-ES" sz="1400" dirty="0">
                  <a:solidFill>
                    <a:prstClr val="black">
                      <a:lumMod val="85000"/>
                      <a:lumOff val="15000"/>
                    </a:prstClr>
                  </a:solidFill>
                  <a:latin typeface="Helvetica Neue "/>
                  <a:cs typeface="Helvetica Neue Light"/>
                </a:rPr>
                <a:t>de compensación </a:t>
              </a:r>
              <a:r>
                <a:rPr lang="es-ES" sz="1400" dirty="0" smtClean="0">
                  <a:solidFill>
                    <a:prstClr val="black">
                      <a:lumMod val="85000"/>
                      <a:lumOff val="15000"/>
                    </a:prstClr>
                  </a:solidFill>
                  <a:latin typeface="Helvetica Neue "/>
                  <a:cs typeface="Helvetica Neue Light"/>
                </a:rPr>
                <a:t>familiar</a:t>
              </a:r>
            </a:p>
            <a:p>
              <a:r>
                <a:rPr lang="es-ES" sz="1400" dirty="0" smtClean="0">
                  <a:solidFill>
                    <a:prstClr val="black">
                      <a:lumMod val="85000"/>
                      <a:lumOff val="15000"/>
                    </a:prstClr>
                  </a:solidFill>
                  <a:latin typeface="Helvetica Neue "/>
                  <a:cs typeface="Helvetica Neue Light"/>
                </a:rPr>
                <a:t>ICBF</a:t>
              </a:r>
            </a:p>
            <a:p>
              <a:r>
                <a:rPr lang="es-ES" sz="1400" dirty="0" smtClean="0">
                  <a:solidFill>
                    <a:prstClr val="black">
                      <a:lumMod val="85000"/>
                      <a:lumOff val="15000"/>
                    </a:prstClr>
                  </a:solidFill>
                  <a:latin typeface="Helvetica Neue "/>
                  <a:cs typeface="Helvetica Neue Light"/>
                </a:rPr>
                <a:t>SENA</a:t>
              </a:r>
              <a:endParaRPr lang="es-ES" sz="1400" dirty="0">
                <a:solidFill>
                  <a:prstClr val="black">
                    <a:lumMod val="85000"/>
                    <a:lumOff val="15000"/>
                  </a:prstClr>
                </a:solidFill>
                <a:latin typeface="Helvetica Neue "/>
                <a:cs typeface="Helvetica Neue Light"/>
              </a:endParaRPr>
            </a:p>
          </p:txBody>
        </p:sp>
        <p:cxnSp>
          <p:nvCxnSpPr>
            <p:cNvPr id="22" name="Conector recto 32"/>
            <p:cNvCxnSpPr/>
            <p:nvPr/>
          </p:nvCxnSpPr>
          <p:spPr>
            <a:xfrm>
              <a:off x="5608321" y="5327330"/>
              <a:ext cx="650240" cy="0"/>
            </a:xfrm>
            <a:prstGeom prst="line">
              <a:avLst/>
            </a:prstGeom>
            <a:ln w="6350" cmpd="sng">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Conector recto 33"/>
            <p:cNvCxnSpPr/>
            <p:nvPr/>
          </p:nvCxnSpPr>
          <p:spPr>
            <a:xfrm>
              <a:off x="5608321" y="5591490"/>
              <a:ext cx="914400" cy="0"/>
            </a:xfrm>
            <a:prstGeom prst="line">
              <a:avLst/>
            </a:prstGeom>
            <a:ln w="6350" cmpd="sng">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cxnSp>
        <p:cxnSp>
          <p:nvCxnSpPr>
            <p:cNvPr id="24" name="Conector recto 34"/>
            <p:cNvCxnSpPr/>
            <p:nvPr/>
          </p:nvCxnSpPr>
          <p:spPr>
            <a:xfrm>
              <a:off x="5608321" y="5855650"/>
              <a:ext cx="1422400" cy="0"/>
            </a:xfrm>
            <a:prstGeom prst="line">
              <a:avLst/>
            </a:prstGeom>
            <a:ln w="6350" cmpd="sng">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cxnSp>
        <p:cxnSp>
          <p:nvCxnSpPr>
            <p:cNvPr id="25" name="Conector recto 35"/>
            <p:cNvCxnSpPr/>
            <p:nvPr/>
          </p:nvCxnSpPr>
          <p:spPr>
            <a:xfrm>
              <a:off x="5608321" y="6109650"/>
              <a:ext cx="2418080" cy="0"/>
            </a:xfrm>
            <a:prstGeom prst="line">
              <a:avLst/>
            </a:prstGeom>
            <a:ln w="6350" cmpd="sng">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cxnSp>
        <p:cxnSp>
          <p:nvCxnSpPr>
            <p:cNvPr id="26" name="Conector recto 36"/>
            <p:cNvCxnSpPr/>
            <p:nvPr/>
          </p:nvCxnSpPr>
          <p:spPr>
            <a:xfrm>
              <a:off x="5608321" y="6363650"/>
              <a:ext cx="538480" cy="0"/>
            </a:xfrm>
            <a:prstGeom prst="line">
              <a:avLst/>
            </a:prstGeom>
            <a:ln w="6350" cmpd="sng">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cxnSp>
        <p:cxnSp>
          <p:nvCxnSpPr>
            <p:cNvPr id="27" name="Conector recto 37"/>
            <p:cNvCxnSpPr/>
            <p:nvPr/>
          </p:nvCxnSpPr>
          <p:spPr>
            <a:xfrm>
              <a:off x="5608321" y="6627176"/>
              <a:ext cx="650240" cy="0"/>
            </a:xfrm>
            <a:prstGeom prst="line">
              <a:avLst/>
            </a:prstGeom>
            <a:ln w="6350" cmpd="sng">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cxnSp>
        <p:sp>
          <p:nvSpPr>
            <p:cNvPr id="28" name="Elipse 38"/>
            <p:cNvSpPr/>
            <p:nvPr/>
          </p:nvSpPr>
          <p:spPr>
            <a:xfrm>
              <a:off x="5506719" y="5276529"/>
              <a:ext cx="101601" cy="101601"/>
            </a:xfrm>
            <a:prstGeom prst="ellipse">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solidFill>
                  <a:prstClr val="white"/>
                </a:solidFill>
              </a:endParaRPr>
            </a:p>
          </p:txBody>
        </p:sp>
        <p:sp>
          <p:nvSpPr>
            <p:cNvPr id="29" name="Elipse 39"/>
            <p:cNvSpPr/>
            <p:nvPr/>
          </p:nvSpPr>
          <p:spPr>
            <a:xfrm>
              <a:off x="5516879" y="5540689"/>
              <a:ext cx="101601" cy="101601"/>
            </a:xfrm>
            <a:prstGeom prst="ellipse">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solidFill>
                  <a:prstClr val="white"/>
                </a:solidFill>
              </a:endParaRPr>
            </a:p>
          </p:txBody>
        </p:sp>
        <p:sp>
          <p:nvSpPr>
            <p:cNvPr id="30" name="Elipse 40"/>
            <p:cNvSpPr/>
            <p:nvPr/>
          </p:nvSpPr>
          <p:spPr>
            <a:xfrm>
              <a:off x="5516879" y="5804849"/>
              <a:ext cx="101601" cy="101601"/>
            </a:xfrm>
            <a:prstGeom prst="ellipse">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solidFill>
                  <a:prstClr val="white"/>
                </a:solidFill>
              </a:endParaRPr>
            </a:p>
          </p:txBody>
        </p:sp>
        <p:sp>
          <p:nvSpPr>
            <p:cNvPr id="31" name="Elipse 41"/>
            <p:cNvSpPr/>
            <p:nvPr/>
          </p:nvSpPr>
          <p:spPr>
            <a:xfrm>
              <a:off x="5527039" y="6058849"/>
              <a:ext cx="101601" cy="101601"/>
            </a:xfrm>
            <a:prstGeom prst="ellipse">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solidFill>
                  <a:prstClr val="white"/>
                </a:solidFill>
              </a:endParaRPr>
            </a:p>
          </p:txBody>
        </p:sp>
        <p:sp>
          <p:nvSpPr>
            <p:cNvPr id="32" name="Elipse 42"/>
            <p:cNvSpPr/>
            <p:nvPr/>
          </p:nvSpPr>
          <p:spPr>
            <a:xfrm>
              <a:off x="5516879" y="6312849"/>
              <a:ext cx="101601" cy="101601"/>
            </a:xfrm>
            <a:prstGeom prst="ellipse">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solidFill>
                  <a:prstClr val="white"/>
                </a:solidFill>
              </a:endParaRPr>
            </a:p>
          </p:txBody>
        </p:sp>
        <p:sp>
          <p:nvSpPr>
            <p:cNvPr id="33" name="Elipse 43"/>
            <p:cNvSpPr/>
            <p:nvPr/>
          </p:nvSpPr>
          <p:spPr>
            <a:xfrm>
              <a:off x="5527039" y="6577009"/>
              <a:ext cx="101601" cy="101601"/>
            </a:xfrm>
            <a:prstGeom prst="ellipse">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solidFill>
                  <a:prstClr val="white"/>
                </a:solidFill>
              </a:endParaRPr>
            </a:p>
          </p:txBody>
        </p:sp>
      </p:grpSp>
      <p:sp>
        <p:nvSpPr>
          <p:cNvPr id="39" name="Rectángulo 12"/>
          <p:cNvSpPr/>
          <p:nvPr/>
        </p:nvSpPr>
        <p:spPr>
          <a:xfrm>
            <a:off x="878830" y="2930430"/>
            <a:ext cx="3251198" cy="278478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solidFill>
                <a:prstClr val="white"/>
              </a:solidFill>
            </a:endParaRPr>
          </a:p>
        </p:txBody>
      </p:sp>
      <p:sp>
        <p:nvSpPr>
          <p:cNvPr id="40" name="Marcador de contenido 2"/>
          <p:cNvSpPr txBox="1">
            <a:spLocks/>
          </p:cNvSpPr>
          <p:nvPr/>
        </p:nvSpPr>
        <p:spPr>
          <a:xfrm>
            <a:off x="980429" y="3531371"/>
            <a:ext cx="3149599" cy="1422559"/>
          </a:xfrm>
          <a:prstGeom prst="rect">
            <a:avLst/>
          </a:prstGeom>
          <a:ln>
            <a:no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s-ES" sz="3000" dirty="0" smtClean="0">
                <a:solidFill>
                  <a:prstClr val="black">
                    <a:lumMod val="85000"/>
                    <a:lumOff val="15000"/>
                  </a:prstClr>
                </a:solidFill>
                <a:latin typeface="Helvetica Neue "/>
                <a:cs typeface="Helvetica Neue Light"/>
              </a:rPr>
              <a:t>Reconocimiento</a:t>
            </a:r>
            <a:r>
              <a:rPr lang="es-ES" sz="3000" dirty="0" smtClean="0">
                <a:solidFill>
                  <a:prstClr val="black">
                    <a:lumMod val="85000"/>
                    <a:lumOff val="15000"/>
                  </a:prstClr>
                </a:solidFill>
                <a:latin typeface="Helvetica Neue Light"/>
                <a:cs typeface="Helvetica Neue Light"/>
              </a:rPr>
              <a:t> oportuno</a:t>
            </a:r>
          </a:p>
          <a:p>
            <a:pPr marL="0" indent="0">
              <a:buFont typeface="Arial"/>
              <a:buNone/>
            </a:pPr>
            <a:r>
              <a:rPr lang="es-ES" sz="3000" dirty="0" smtClean="0">
                <a:solidFill>
                  <a:prstClr val="black">
                    <a:lumMod val="85000"/>
                    <a:lumOff val="15000"/>
                  </a:prstClr>
                </a:solidFill>
                <a:latin typeface="Helvetica Neue Light"/>
                <a:cs typeface="Helvetica Neue Light"/>
              </a:rPr>
              <a:t>ajustado a la Ley </a:t>
            </a:r>
            <a:endParaRPr lang="es-ES" sz="3000" u="sng" dirty="0" smtClean="0">
              <a:solidFill>
                <a:prstClr val="black">
                  <a:lumMod val="85000"/>
                  <a:lumOff val="15000"/>
                </a:prstClr>
              </a:solidFill>
              <a:latin typeface="Helvetica Neue Light"/>
              <a:cs typeface="Helvetica Neue Light"/>
            </a:endParaRPr>
          </a:p>
        </p:txBody>
      </p:sp>
      <p:sp>
        <p:nvSpPr>
          <p:cNvPr id="41" name="Marcador de contenido 2"/>
          <p:cNvSpPr>
            <a:spLocks noGrp="1"/>
          </p:cNvSpPr>
          <p:nvPr>
            <p:ph idx="1"/>
          </p:nvPr>
        </p:nvSpPr>
        <p:spPr>
          <a:xfrm>
            <a:off x="1845251" y="1416430"/>
            <a:ext cx="2746922" cy="1135043"/>
          </a:xfrm>
          <a:ln>
            <a:noFill/>
          </a:ln>
        </p:spPr>
        <p:txBody>
          <a:bodyPr>
            <a:normAutofit/>
          </a:bodyPr>
          <a:lstStyle/>
          <a:p>
            <a:pPr marL="0" indent="0">
              <a:lnSpc>
                <a:spcPct val="90000"/>
              </a:lnSpc>
              <a:buNone/>
            </a:pPr>
            <a:r>
              <a:rPr lang="es-ES" sz="2200" dirty="0" smtClean="0">
                <a:solidFill>
                  <a:schemeClr val="tx1">
                    <a:lumMod val="85000"/>
                    <a:lumOff val="15000"/>
                  </a:schemeClr>
                </a:solidFill>
                <a:latin typeface="Helvetica Neue "/>
                <a:cs typeface="Helvetica Neue Light"/>
              </a:rPr>
              <a:t>Reconocimiento</a:t>
            </a:r>
          </a:p>
          <a:p>
            <a:pPr marL="0" indent="0">
              <a:lnSpc>
                <a:spcPct val="90000"/>
              </a:lnSpc>
              <a:buNone/>
            </a:pPr>
            <a:r>
              <a:rPr lang="es-ES" sz="2200" dirty="0" smtClean="0">
                <a:solidFill>
                  <a:schemeClr val="tx1">
                    <a:lumMod val="85000"/>
                    <a:lumOff val="15000"/>
                  </a:schemeClr>
                </a:solidFill>
                <a:latin typeface="Helvetica Neue "/>
                <a:cs typeface="Helvetica Neue Light"/>
              </a:rPr>
              <a:t>Pensiones Régimen de prima media</a:t>
            </a:r>
          </a:p>
        </p:txBody>
      </p:sp>
      <p:sp>
        <p:nvSpPr>
          <p:cNvPr id="42" name="Elipse 16"/>
          <p:cNvSpPr/>
          <p:nvPr/>
        </p:nvSpPr>
        <p:spPr>
          <a:xfrm>
            <a:off x="216467" y="908893"/>
            <a:ext cx="1625600" cy="1625600"/>
          </a:xfrm>
          <a:prstGeom prst="ellipse">
            <a:avLst/>
          </a:prstGeom>
          <a:solidFill>
            <a:schemeClr val="tx1">
              <a:lumMod val="95000"/>
              <a:lumOff val="5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s-ES" dirty="0">
              <a:solidFill>
                <a:prstClr val="white"/>
              </a:solidFill>
            </a:endParaRPr>
          </a:p>
        </p:txBody>
      </p:sp>
      <p:sp>
        <p:nvSpPr>
          <p:cNvPr id="43" name="CuadroTexto 17"/>
          <p:cNvSpPr txBox="1"/>
          <p:nvPr/>
        </p:nvSpPr>
        <p:spPr>
          <a:xfrm>
            <a:off x="547642" y="878413"/>
            <a:ext cx="998991" cy="1446550"/>
          </a:xfrm>
          <a:prstGeom prst="rect">
            <a:avLst/>
          </a:prstGeom>
          <a:noFill/>
        </p:spPr>
        <p:txBody>
          <a:bodyPr wrap="none" rtlCol="0">
            <a:spAutoFit/>
          </a:bodyPr>
          <a:lstStyle/>
          <a:p>
            <a:r>
              <a:rPr lang="es-ES" sz="8800" b="1" dirty="0" smtClean="0">
                <a:solidFill>
                  <a:prstClr val="white"/>
                </a:solidFill>
                <a:latin typeface="Helvetica Neue"/>
                <a:cs typeface="Helvetica Neue"/>
              </a:rPr>
              <a:t>A</a:t>
            </a:r>
            <a:endParaRPr lang="es-ES" sz="8800" b="1" dirty="0">
              <a:solidFill>
                <a:prstClr val="white"/>
              </a:solidFill>
              <a:latin typeface="Helvetica Neue"/>
              <a:cs typeface="Helvetica Neue"/>
            </a:endParaRPr>
          </a:p>
        </p:txBody>
      </p:sp>
    </p:spTree>
    <p:extLst>
      <p:ext uri="{BB962C8B-B14F-4D97-AF65-F5344CB8AC3E}">
        <p14:creationId xmlns:p14="http://schemas.microsoft.com/office/powerpoint/2010/main" val="364702271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252623"/>
        </a:solidFill>
        <a:effectLst/>
      </p:bgPr>
    </p:bg>
    <p:spTree>
      <p:nvGrpSpPr>
        <p:cNvPr id="1" name=""/>
        <p:cNvGrpSpPr/>
        <p:nvPr/>
      </p:nvGrpSpPr>
      <p:grpSpPr>
        <a:xfrm>
          <a:off x="0" y="0"/>
          <a:ext cx="0" cy="0"/>
          <a:chOff x="0" y="0"/>
          <a:chExt cx="0" cy="0"/>
        </a:xfrm>
      </p:grpSpPr>
      <p:sp>
        <p:nvSpPr>
          <p:cNvPr id="6" name="Marcador de contenido 2"/>
          <p:cNvSpPr txBox="1">
            <a:spLocks/>
          </p:cNvSpPr>
          <p:nvPr/>
        </p:nvSpPr>
        <p:spPr>
          <a:xfrm>
            <a:off x="965200" y="2510959"/>
            <a:ext cx="7543800" cy="2061079"/>
          </a:xfrm>
          <a:prstGeom prst="rect">
            <a:avLst/>
          </a:prstGeom>
        </p:spPr>
        <p:txBody>
          <a:bodyPr vert="horz" lIns="91440" tIns="45720" rIns="91440" bIns="45720" rtlCol="0" anchor="ct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70000"/>
              </a:lnSpc>
              <a:buFont typeface="Arial"/>
              <a:buNone/>
            </a:pPr>
            <a:r>
              <a:rPr lang="es-ES" sz="9600" dirty="0" smtClean="0">
                <a:solidFill>
                  <a:prstClr val="white"/>
                </a:solidFill>
                <a:latin typeface="Helvetica Neue "/>
                <a:cs typeface="Helvetica Neue Light"/>
              </a:rPr>
              <a:t>Gracias</a:t>
            </a:r>
          </a:p>
        </p:txBody>
      </p:sp>
    </p:spTree>
    <p:extLst>
      <p:ext uri="{BB962C8B-B14F-4D97-AF65-F5344CB8AC3E}">
        <p14:creationId xmlns:p14="http://schemas.microsoft.com/office/powerpoint/2010/main" val="151612811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3 CuadroTexto"/>
          <p:cNvSpPr txBox="1"/>
          <p:nvPr/>
        </p:nvSpPr>
        <p:spPr>
          <a:xfrm>
            <a:off x="1582057" y="2119073"/>
            <a:ext cx="6139543" cy="1200329"/>
          </a:xfrm>
          <a:prstGeom prst="rect">
            <a:avLst/>
          </a:prstGeom>
          <a:noFill/>
        </p:spPr>
        <p:txBody>
          <a:bodyPr wrap="square" rtlCol="0">
            <a:spAutoFit/>
          </a:bodyPr>
          <a:lstStyle/>
          <a:p>
            <a:pPr algn="ctr"/>
            <a:r>
              <a:rPr lang="es-CO" sz="7200" b="1" dirty="0" smtClean="0">
                <a:solidFill>
                  <a:schemeClr val="accent3">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ANEXOS</a:t>
            </a:r>
            <a:endParaRPr lang="es-CO" sz="7200" b="1" dirty="0">
              <a:solidFill>
                <a:schemeClr val="accent3">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84840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2 Rectángulo"/>
          <p:cNvSpPr/>
          <p:nvPr/>
        </p:nvSpPr>
        <p:spPr>
          <a:xfrm>
            <a:off x="544937" y="1866706"/>
            <a:ext cx="7846865" cy="3477875"/>
          </a:xfrm>
          <a:prstGeom prst="rect">
            <a:avLst/>
          </a:prstGeom>
        </p:spPr>
        <p:txBody>
          <a:bodyPr wrap="square">
            <a:spAutoFit/>
          </a:bodyPr>
          <a:lstStyle/>
          <a:p>
            <a:pPr marL="342900" indent="-342900" algn="just">
              <a:buFont typeface="Arial" panose="020B0604020202020204" pitchFamily="34" charset="0"/>
              <a:buChar char="•"/>
            </a:pPr>
            <a:r>
              <a:rPr lang="es-CO" sz="2000" dirty="0" smtClean="0">
                <a:latin typeface="Arial" pitchFamily="34" charset="0"/>
                <a:cs typeface="Arial" pitchFamily="34" charset="0"/>
              </a:rPr>
              <a:t>Se debe incluir las clases 1 a la 9.</a:t>
            </a:r>
          </a:p>
          <a:p>
            <a:pPr marL="342900" indent="-342900" algn="just">
              <a:buFont typeface="Arial" panose="020B0604020202020204" pitchFamily="34" charset="0"/>
              <a:buChar char="•"/>
            </a:pPr>
            <a:endParaRPr lang="es-CO" sz="2000" dirty="0" smtClean="0">
              <a:latin typeface="Arial" pitchFamily="34" charset="0"/>
              <a:cs typeface="Arial" pitchFamily="34" charset="0"/>
            </a:endParaRPr>
          </a:p>
          <a:p>
            <a:pPr marL="342900" indent="-342900" algn="just">
              <a:buFont typeface="Arial" panose="020B0604020202020204" pitchFamily="34" charset="0"/>
              <a:buChar char="•"/>
            </a:pPr>
            <a:r>
              <a:rPr lang="es-CO" sz="2000" dirty="0" smtClean="0">
                <a:latin typeface="Arial" pitchFamily="34" charset="0"/>
                <a:cs typeface="Arial" pitchFamily="34" charset="0"/>
              </a:rPr>
              <a:t>Con </a:t>
            </a:r>
            <a:r>
              <a:rPr lang="es-CO" sz="2000" dirty="0">
                <a:latin typeface="Arial" pitchFamily="34" charset="0"/>
                <a:cs typeface="Arial" pitchFamily="34" charset="0"/>
              </a:rPr>
              <a:t>corte anual por los periodos que conforman años completos </a:t>
            </a:r>
            <a:r>
              <a:rPr lang="es-CO" sz="2000" dirty="0" smtClean="0">
                <a:latin typeface="Arial" pitchFamily="34" charset="0"/>
                <a:cs typeface="Arial" pitchFamily="34" charset="0"/>
              </a:rPr>
              <a:t>(Enero </a:t>
            </a:r>
            <a:r>
              <a:rPr lang="es-CO" sz="2000" dirty="0">
                <a:latin typeface="Arial" pitchFamily="34" charset="0"/>
                <a:cs typeface="Arial" pitchFamily="34" charset="0"/>
              </a:rPr>
              <a:t>a </a:t>
            </a:r>
            <a:r>
              <a:rPr lang="es-CO" sz="2000" dirty="0" smtClean="0">
                <a:latin typeface="Arial" pitchFamily="34" charset="0"/>
                <a:cs typeface="Arial" pitchFamily="34" charset="0"/>
              </a:rPr>
              <a:t>Diciembre</a:t>
            </a:r>
            <a:r>
              <a:rPr lang="es-CO" sz="2000" dirty="0">
                <a:latin typeface="Arial" pitchFamily="34" charset="0"/>
                <a:cs typeface="Arial" pitchFamily="34" charset="0"/>
              </a:rPr>
              <a:t>) y/o con corte mensual por los periodos que conforman años parciales. </a:t>
            </a:r>
            <a:endParaRPr lang="es-CO" sz="2000" dirty="0" smtClean="0">
              <a:latin typeface="Arial" pitchFamily="34" charset="0"/>
              <a:cs typeface="Arial" pitchFamily="34" charset="0"/>
            </a:endParaRPr>
          </a:p>
          <a:p>
            <a:pPr marL="342900" indent="-342900" algn="just">
              <a:buFont typeface="Arial" panose="020B0604020202020204" pitchFamily="34" charset="0"/>
              <a:buChar char="•"/>
            </a:pPr>
            <a:endParaRPr lang="es-CO" sz="2000" dirty="0">
              <a:latin typeface="Arial" pitchFamily="34" charset="0"/>
              <a:cs typeface="Arial" pitchFamily="34" charset="0"/>
            </a:endParaRPr>
          </a:p>
          <a:p>
            <a:pPr marL="342900" indent="-342900" algn="just">
              <a:buFont typeface="Arial" panose="020B0604020202020204" pitchFamily="34" charset="0"/>
              <a:buChar char="•"/>
            </a:pPr>
            <a:r>
              <a:rPr lang="es-CO" sz="2000" dirty="0">
                <a:latin typeface="Arial" pitchFamily="34" charset="0"/>
                <a:cs typeface="Arial" pitchFamily="34" charset="0"/>
              </a:rPr>
              <a:t>Debe contener las cuentas de balance y de resultados </a:t>
            </a:r>
            <a:r>
              <a:rPr lang="es-CO" sz="2000" b="1" u="sng" dirty="0">
                <a:latin typeface="Arial" pitchFamily="34" charset="0"/>
                <a:cs typeface="Arial" pitchFamily="34" charset="0"/>
              </a:rPr>
              <a:t>antes</a:t>
            </a:r>
            <a:r>
              <a:rPr lang="es-CO" sz="2000" dirty="0">
                <a:latin typeface="Arial" pitchFamily="34" charset="0"/>
                <a:cs typeface="Arial" pitchFamily="34" charset="0"/>
              </a:rPr>
              <a:t> de cierre contable. </a:t>
            </a:r>
            <a:endParaRPr lang="es-CO" sz="2000" dirty="0" smtClean="0">
              <a:latin typeface="Arial" pitchFamily="34" charset="0"/>
              <a:cs typeface="Arial" pitchFamily="34" charset="0"/>
            </a:endParaRPr>
          </a:p>
          <a:p>
            <a:pPr marL="342900" indent="-342900" algn="just">
              <a:buFont typeface="Arial" panose="020B0604020202020204" pitchFamily="34" charset="0"/>
              <a:buChar char="•"/>
            </a:pPr>
            <a:endParaRPr lang="es-CO" sz="2000" dirty="0">
              <a:latin typeface="Arial" pitchFamily="34" charset="0"/>
              <a:cs typeface="Arial" pitchFamily="34" charset="0"/>
            </a:endParaRPr>
          </a:p>
          <a:p>
            <a:pPr marL="342900" indent="-342900" algn="just">
              <a:buFont typeface="Arial" panose="020B0604020202020204" pitchFamily="34" charset="0"/>
              <a:buChar char="•"/>
            </a:pPr>
            <a:r>
              <a:rPr lang="es-CO" sz="2000" dirty="0">
                <a:latin typeface="Arial" pitchFamily="34" charset="0"/>
                <a:cs typeface="Arial" pitchFamily="34" charset="0"/>
              </a:rPr>
              <a:t>Certificados por el representante legal y contador público o revisor fiscal si está obligado a tenerlo</a:t>
            </a:r>
            <a:r>
              <a:rPr lang="es-CO" sz="2000" dirty="0" smtClean="0">
                <a:latin typeface="Arial" pitchFamily="34" charset="0"/>
                <a:cs typeface="Arial" pitchFamily="34" charset="0"/>
              </a:rPr>
              <a:t>.</a:t>
            </a:r>
            <a:endParaRPr lang="es-CO" sz="2000" dirty="0">
              <a:latin typeface="Arial" pitchFamily="34" charset="0"/>
              <a:cs typeface="Arial" pitchFamily="34" charset="0"/>
            </a:endParaRPr>
          </a:p>
        </p:txBody>
      </p:sp>
      <p:sp>
        <p:nvSpPr>
          <p:cNvPr id="2" name="1 Rectángulo"/>
          <p:cNvSpPr/>
          <p:nvPr/>
        </p:nvSpPr>
        <p:spPr>
          <a:xfrm>
            <a:off x="423674" y="1143923"/>
            <a:ext cx="8089389" cy="430887"/>
          </a:xfrm>
          <a:prstGeom prst="rect">
            <a:avLst/>
          </a:prstGeom>
        </p:spPr>
        <p:txBody>
          <a:bodyPr wrap="square">
            <a:spAutoFit/>
          </a:bodyPr>
          <a:lstStyle/>
          <a:p>
            <a:pPr algn="just"/>
            <a:r>
              <a:rPr lang="es-CO" sz="2200" b="1" dirty="0" smtClean="0">
                <a:latin typeface="Arial" pitchFamily="34" charset="0"/>
                <a:cs typeface="Arial" pitchFamily="34" charset="0"/>
              </a:rPr>
              <a:t>Punto </a:t>
            </a:r>
            <a:r>
              <a:rPr lang="es-CO" sz="2200" b="1" dirty="0">
                <a:latin typeface="Arial" pitchFamily="34" charset="0"/>
                <a:cs typeface="Arial" pitchFamily="34" charset="0"/>
              </a:rPr>
              <a:t>1</a:t>
            </a:r>
            <a:r>
              <a:rPr lang="es-CO" sz="2200" b="1" dirty="0" smtClean="0">
                <a:latin typeface="Arial" pitchFamily="34" charset="0"/>
                <a:cs typeface="Arial" pitchFamily="34" charset="0"/>
              </a:rPr>
              <a:t>. Balances </a:t>
            </a:r>
            <a:r>
              <a:rPr lang="es-CO" sz="2200" b="1" dirty="0">
                <a:latin typeface="Arial" pitchFamily="34" charset="0"/>
                <a:cs typeface="Arial" pitchFamily="34" charset="0"/>
              </a:rPr>
              <a:t>de </a:t>
            </a:r>
            <a:r>
              <a:rPr lang="es-CO" sz="2200" b="1" dirty="0" smtClean="0">
                <a:latin typeface="Arial" pitchFamily="34" charset="0"/>
                <a:cs typeface="Arial" pitchFamily="34" charset="0"/>
              </a:rPr>
              <a:t>prueba</a:t>
            </a:r>
            <a:endParaRPr lang="es-CO" sz="2200" b="1" dirty="0">
              <a:latin typeface="Arial" pitchFamily="34" charset="0"/>
              <a:cs typeface="Arial" pitchFamily="34" charset="0"/>
            </a:endParaRPr>
          </a:p>
        </p:txBody>
      </p:sp>
      <p:sp>
        <p:nvSpPr>
          <p:cNvPr id="11" name="10 Rectángulo"/>
          <p:cNvSpPr/>
          <p:nvPr/>
        </p:nvSpPr>
        <p:spPr>
          <a:xfrm>
            <a:off x="506350" y="5756704"/>
            <a:ext cx="8254732" cy="461665"/>
          </a:xfrm>
          <a:prstGeom prst="rect">
            <a:avLst/>
          </a:prstGeom>
          <a:solidFill>
            <a:schemeClr val="accent6">
              <a:lumMod val="75000"/>
            </a:schemeClr>
          </a:solidFill>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s-CO" sz="2400" b="1" dirty="0" smtClean="0">
                <a:solidFill>
                  <a:schemeClr val="bg1"/>
                </a:solidFill>
                <a:latin typeface="Arial" panose="020B0604020202020204" pitchFamily="34" charset="0"/>
                <a:cs typeface="Arial" panose="020B0604020202020204" pitchFamily="34" charset="0"/>
              </a:rPr>
              <a:t>Recuerde: </a:t>
            </a:r>
            <a:r>
              <a:rPr lang="es-CO" sz="2400" dirty="0" smtClean="0">
                <a:solidFill>
                  <a:schemeClr val="bg1"/>
                </a:solidFill>
                <a:latin typeface="Arial" panose="020B0604020202020204" pitchFamily="34" charset="0"/>
                <a:cs typeface="Arial" panose="020B0604020202020204" pitchFamily="34" charset="0"/>
              </a:rPr>
              <a:t>Presentar </a:t>
            </a:r>
            <a:r>
              <a:rPr lang="es-CO" sz="2400" dirty="0">
                <a:solidFill>
                  <a:schemeClr val="bg1"/>
                </a:solidFill>
                <a:latin typeface="Arial" panose="020B0604020202020204" pitchFamily="34" charset="0"/>
                <a:cs typeface="Arial" panose="020B0604020202020204" pitchFamily="34" charset="0"/>
              </a:rPr>
              <a:t>el balance de prueba </a:t>
            </a:r>
            <a:r>
              <a:rPr lang="es-CO" sz="2400" dirty="0" smtClean="0">
                <a:solidFill>
                  <a:schemeClr val="bg1"/>
                </a:solidFill>
                <a:latin typeface="Arial" panose="020B0604020202020204" pitchFamily="34" charset="0"/>
                <a:cs typeface="Arial" panose="020B0604020202020204" pitchFamily="34" charset="0"/>
              </a:rPr>
              <a:t>consolidado</a:t>
            </a:r>
            <a:endParaRPr lang="es-CO" sz="2400" b="1" dirty="0">
              <a:solidFill>
                <a:schemeClr val="bg1"/>
              </a:solidFill>
              <a:latin typeface="Arial" panose="020B0604020202020204" pitchFamily="34" charset="0"/>
              <a:cs typeface="Arial" panose="020B0604020202020204" pitchFamily="34" charset="0"/>
            </a:endParaRPr>
          </a:p>
        </p:txBody>
      </p:sp>
      <p:cxnSp>
        <p:nvCxnSpPr>
          <p:cNvPr id="8" name="Conector recto de flecha 20"/>
          <p:cNvCxnSpPr/>
          <p:nvPr/>
        </p:nvCxnSpPr>
        <p:spPr>
          <a:xfrm flipV="1">
            <a:off x="450376" y="698047"/>
            <a:ext cx="8229600" cy="17167"/>
          </a:xfrm>
          <a:prstGeom prst="straightConnector1">
            <a:avLst/>
          </a:prstGeom>
          <a:ln>
            <a:solidFill>
              <a:schemeClr val="tx1">
                <a:lumMod val="85000"/>
                <a:lumOff val="1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9" name="Elipse 23"/>
          <p:cNvSpPr/>
          <p:nvPr/>
        </p:nvSpPr>
        <p:spPr>
          <a:xfrm>
            <a:off x="3698240" y="528480"/>
            <a:ext cx="325120" cy="339134"/>
          </a:xfrm>
          <a:prstGeom prst="ellipse">
            <a:avLst/>
          </a:prstGeom>
          <a:solidFill>
            <a:srgbClr val="AFC6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solidFill>
                <a:prstClr val="white"/>
              </a:solidFill>
            </a:endParaRPr>
          </a:p>
        </p:txBody>
      </p:sp>
      <p:sp>
        <p:nvSpPr>
          <p:cNvPr id="12" name="Marcador de contenido 2"/>
          <p:cNvSpPr txBox="1">
            <a:spLocks/>
          </p:cNvSpPr>
          <p:nvPr/>
        </p:nvSpPr>
        <p:spPr>
          <a:xfrm>
            <a:off x="3982719" y="336141"/>
            <a:ext cx="4806439" cy="396240"/>
          </a:xfrm>
          <a:prstGeom prst="rect">
            <a:avLst/>
          </a:prstGeom>
        </p:spPr>
        <p:txBody>
          <a:bodyPr vert="horz" lIns="91440" tIns="45720" rIns="91440" bIns="45720" rtlCol="0">
            <a:noAutofit/>
          </a:bodyPr>
          <a:lstStyle>
            <a:lvl1pPr indent="0">
              <a:spcBef>
                <a:spcPct val="20000"/>
              </a:spcBef>
              <a:buFont typeface="Arial"/>
              <a:buNone/>
              <a:defRPr sz="2400">
                <a:solidFill>
                  <a:schemeClr val="tx1">
                    <a:lumMod val="85000"/>
                    <a:lumOff val="15000"/>
                  </a:schemeClr>
                </a:solidFill>
                <a:latin typeface="Helvetica Neue Light"/>
                <a:cs typeface="Helvetica Neue Light"/>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s-ES" sz="2000" dirty="0" smtClean="0">
                <a:solidFill>
                  <a:prstClr val="black">
                    <a:lumMod val="85000"/>
                    <a:lumOff val="15000"/>
                  </a:prstClr>
                </a:solidFill>
                <a:latin typeface="Helvetica Neue "/>
              </a:rPr>
              <a:t>PROCESO DE DETERMINACIÓN</a:t>
            </a:r>
            <a:endParaRPr lang="es-ES" sz="2000" dirty="0">
              <a:solidFill>
                <a:prstClr val="black">
                  <a:lumMod val="85000"/>
                  <a:lumOff val="15000"/>
                </a:prstClr>
              </a:solidFill>
              <a:latin typeface="Helvetica Neue "/>
            </a:endParaRPr>
          </a:p>
        </p:txBody>
      </p:sp>
      <p:sp>
        <p:nvSpPr>
          <p:cNvPr id="13" name="Elipse 9"/>
          <p:cNvSpPr/>
          <p:nvPr/>
        </p:nvSpPr>
        <p:spPr>
          <a:xfrm>
            <a:off x="3695865" y="530666"/>
            <a:ext cx="325120" cy="339134"/>
          </a:xfrm>
          <a:prstGeom prst="ellipse">
            <a:avLst/>
          </a:prstGeom>
          <a:solidFill>
            <a:srgbClr val="008000"/>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s-ES" dirty="0">
              <a:solidFill>
                <a:prstClr val="white"/>
              </a:solidFill>
            </a:endParaRPr>
          </a:p>
        </p:txBody>
      </p:sp>
    </p:spTree>
    <p:extLst>
      <p:ext uri="{BB962C8B-B14F-4D97-AF65-F5344CB8AC3E}">
        <p14:creationId xmlns:p14="http://schemas.microsoft.com/office/powerpoint/2010/main" val="33345310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2 Rectángulo"/>
          <p:cNvSpPr/>
          <p:nvPr/>
        </p:nvSpPr>
        <p:spPr>
          <a:xfrm>
            <a:off x="423675" y="1426817"/>
            <a:ext cx="7846865" cy="400110"/>
          </a:xfrm>
          <a:prstGeom prst="rect">
            <a:avLst/>
          </a:prstGeom>
        </p:spPr>
        <p:txBody>
          <a:bodyPr wrap="square">
            <a:spAutoFit/>
          </a:bodyPr>
          <a:lstStyle/>
          <a:p>
            <a:pPr marL="342900" indent="-342900" algn="just">
              <a:buFont typeface="Wingdings" panose="05000000000000000000" pitchFamily="2" charset="2"/>
              <a:buChar char="§"/>
            </a:pPr>
            <a:r>
              <a:rPr lang="es-CO" sz="2000" dirty="0" smtClean="0">
                <a:latin typeface="Arial" pitchFamily="34" charset="0"/>
                <a:cs typeface="Arial" pitchFamily="34" charset="0"/>
              </a:rPr>
              <a:t>A </a:t>
            </a:r>
            <a:r>
              <a:rPr lang="es-CO" sz="2000" dirty="0">
                <a:latin typeface="Arial" pitchFamily="34" charset="0"/>
                <a:cs typeface="Arial" pitchFamily="34" charset="0"/>
              </a:rPr>
              <a:t>máximo nivel </a:t>
            </a:r>
            <a:r>
              <a:rPr lang="es-CO" sz="2000" dirty="0" smtClean="0">
                <a:latin typeface="Arial" pitchFamily="34" charset="0"/>
                <a:cs typeface="Arial" pitchFamily="34" charset="0"/>
              </a:rPr>
              <a:t>auxiliar</a:t>
            </a:r>
          </a:p>
        </p:txBody>
      </p:sp>
      <p:sp>
        <p:nvSpPr>
          <p:cNvPr id="2" name="1 Rectángulo"/>
          <p:cNvSpPr/>
          <p:nvPr/>
        </p:nvSpPr>
        <p:spPr>
          <a:xfrm>
            <a:off x="302414" y="844514"/>
            <a:ext cx="8089389" cy="430887"/>
          </a:xfrm>
          <a:prstGeom prst="rect">
            <a:avLst/>
          </a:prstGeom>
        </p:spPr>
        <p:txBody>
          <a:bodyPr wrap="square">
            <a:spAutoFit/>
          </a:bodyPr>
          <a:lstStyle/>
          <a:p>
            <a:pPr algn="just"/>
            <a:r>
              <a:rPr lang="es-CO" sz="2200" b="1" dirty="0" smtClean="0">
                <a:latin typeface="Arial" pitchFamily="34" charset="0"/>
                <a:cs typeface="Arial" pitchFamily="34" charset="0"/>
              </a:rPr>
              <a:t>Punto </a:t>
            </a:r>
            <a:r>
              <a:rPr lang="es-CO" sz="2200" b="1" dirty="0">
                <a:latin typeface="Arial" pitchFamily="34" charset="0"/>
                <a:cs typeface="Arial" pitchFamily="34" charset="0"/>
              </a:rPr>
              <a:t>1</a:t>
            </a:r>
            <a:r>
              <a:rPr lang="es-CO" sz="2200" b="1" dirty="0" smtClean="0">
                <a:latin typeface="Arial" pitchFamily="34" charset="0"/>
                <a:cs typeface="Arial" pitchFamily="34" charset="0"/>
              </a:rPr>
              <a:t>. Balances </a:t>
            </a:r>
            <a:r>
              <a:rPr lang="es-CO" sz="2200" b="1" dirty="0">
                <a:latin typeface="Arial" pitchFamily="34" charset="0"/>
                <a:cs typeface="Arial" pitchFamily="34" charset="0"/>
              </a:rPr>
              <a:t>de </a:t>
            </a:r>
            <a:r>
              <a:rPr lang="es-CO" sz="2200" b="1" dirty="0" smtClean="0">
                <a:latin typeface="Arial" pitchFamily="34" charset="0"/>
                <a:cs typeface="Arial" pitchFamily="34" charset="0"/>
              </a:rPr>
              <a:t>prueba</a:t>
            </a:r>
            <a:endParaRPr lang="es-CO" sz="2200" b="1" dirty="0">
              <a:latin typeface="Arial" pitchFamily="34" charset="0"/>
              <a:cs typeface="Arial" pitchFamily="34" charset="0"/>
            </a:endParaRPr>
          </a:p>
        </p:txBody>
      </p:sp>
      <p:graphicFrame>
        <p:nvGraphicFramePr>
          <p:cNvPr id="4" name="3 Tabla"/>
          <p:cNvGraphicFramePr>
            <a:graphicFrameLocks noGrp="1"/>
          </p:cNvGraphicFramePr>
          <p:nvPr>
            <p:extLst>
              <p:ext uri="{D42A27DB-BD31-4B8C-83A1-F6EECF244321}">
                <p14:modId xmlns:p14="http://schemas.microsoft.com/office/powerpoint/2010/main" val="695864265"/>
              </p:ext>
            </p:extLst>
          </p:nvPr>
        </p:nvGraphicFramePr>
        <p:xfrm>
          <a:off x="542425" y="2301929"/>
          <a:ext cx="8174063" cy="3563816"/>
        </p:xfrm>
        <a:graphic>
          <a:graphicData uri="http://schemas.openxmlformats.org/drawingml/2006/table">
            <a:tbl>
              <a:tblPr/>
              <a:tblGrid>
                <a:gridCol w="800484"/>
                <a:gridCol w="3161915"/>
                <a:gridCol w="839072"/>
                <a:gridCol w="151528"/>
                <a:gridCol w="1050636"/>
                <a:gridCol w="980594"/>
                <a:gridCol w="109180"/>
                <a:gridCol w="1080654"/>
              </a:tblGrid>
              <a:tr h="239947">
                <a:tc gridSpan="8">
                  <a:txBody>
                    <a:bodyPr/>
                    <a:lstStyle/>
                    <a:p>
                      <a:pPr algn="ctr" fontAlgn="ctr"/>
                      <a:r>
                        <a:rPr lang="es-CO" sz="1500" b="1" i="0" u="none" strike="noStrike" dirty="0">
                          <a:solidFill>
                            <a:srgbClr val="000000"/>
                          </a:solidFill>
                          <a:effectLst/>
                          <a:latin typeface="Arial"/>
                        </a:rPr>
                        <a:t>BALANCE DE PRUEBA</a:t>
                      </a:r>
                    </a:p>
                  </a:txBody>
                  <a:tcPr marL="9998" marR="9998" marT="9998" marB="0" anchor="ctr">
                    <a:lnL>
                      <a:noFill/>
                    </a:lnL>
                    <a:lnR>
                      <a:noFill/>
                    </a:lnR>
                    <a:lnT>
                      <a:noFill/>
                    </a:lnT>
                    <a:lnB>
                      <a:noFill/>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r>
              <a:tr h="239947">
                <a:tc gridSpan="2">
                  <a:txBody>
                    <a:bodyPr/>
                    <a:lstStyle/>
                    <a:p>
                      <a:pPr algn="l" fontAlgn="ctr"/>
                      <a:r>
                        <a:rPr lang="es-CO" sz="1500" b="1" i="0" u="none" strike="noStrike" dirty="0">
                          <a:solidFill>
                            <a:srgbClr val="000000"/>
                          </a:solidFill>
                          <a:effectLst/>
                          <a:latin typeface="Arial"/>
                        </a:rPr>
                        <a:t>EMPRESA </a:t>
                      </a:r>
                      <a:r>
                        <a:rPr lang="es-CO" sz="1500" b="1" i="0" u="none" strike="noStrike" dirty="0" smtClean="0">
                          <a:solidFill>
                            <a:srgbClr val="000000"/>
                          </a:solidFill>
                          <a:effectLst/>
                          <a:latin typeface="Arial"/>
                        </a:rPr>
                        <a:t>XXXX</a:t>
                      </a:r>
                      <a:endParaRPr lang="es-CO" sz="1500" b="1" i="0" u="none" strike="noStrike" dirty="0">
                        <a:solidFill>
                          <a:srgbClr val="000000"/>
                        </a:solidFill>
                        <a:effectLst/>
                        <a:latin typeface="Arial"/>
                      </a:endParaRPr>
                    </a:p>
                  </a:txBody>
                  <a:tcPr marL="9998" marR="9998" marT="9998" marB="0" anchor="ctr">
                    <a:lnL>
                      <a:noFill/>
                    </a:lnL>
                    <a:lnR>
                      <a:noFill/>
                    </a:lnR>
                    <a:lnT>
                      <a:noFill/>
                    </a:lnT>
                    <a:lnB>
                      <a:noFill/>
                    </a:lnB>
                  </a:tcPr>
                </a:tc>
                <a:tc hMerge="1">
                  <a:txBody>
                    <a:bodyPr/>
                    <a:lstStyle/>
                    <a:p>
                      <a:endParaRPr lang="es-CO"/>
                    </a:p>
                  </a:txBody>
                  <a:tcPr/>
                </a:tc>
                <a:tc gridSpan="2">
                  <a:txBody>
                    <a:bodyPr/>
                    <a:lstStyle/>
                    <a:p>
                      <a:pPr algn="l" fontAlgn="b"/>
                      <a:endParaRPr lang="es-CO" sz="1500" b="0" i="0" u="none" strike="noStrike" dirty="0">
                        <a:solidFill>
                          <a:srgbClr val="000000"/>
                        </a:solidFill>
                        <a:effectLst/>
                        <a:latin typeface="Arial"/>
                      </a:endParaRPr>
                    </a:p>
                  </a:txBody>
                  <a:tcPr marL="9998" marR="9998" marT="9998" marB="0" anchor="b">
                    <a:lnL>
                      <a:noFill/>
                    </a:lnL>
                    <a:lnR>
                      <a:noFill/>
                    </a:lnR>
                    <a:lnT>
                      <a:noFill/>
                    </a:lnT>
                    <a:lnB>
                      <a:noFill/>
                    </a:lnB>
                  </a:tcPr>
                </a:tc>
                <a:tc hMerge="1">
                  <a:txBody>
                    <a:bodyPr/>
                    <a:lstStyle/>
                    <a:p>
                      <a:endParaRPr lang="es-CO"/>
                    </a:p>
                  </a:txBody>
                  <a:tcPr/>
                </a:tc>
                <a:tc>
                  <a:txBody>
                    <a:bodyPr/>
                    <a:lstStyle/>
                    <a:p>
                      <a:pPr algn="l" fontAlgn="b"/>
                      <a:endParaRPr lang="es-CO" sz="1500" b="0" i="0" u="none" strike="noStrike" dirty="0">
                        <a:solidFill>
                          <a:srgbClr val="000000"/>
                        </a:solidFill>
                        <a:effectLst/>
                        <a:latin typeface="Arial"/>
                      </a:endParaRPr>
                    </a:p>
                  </a:txBody>
                  <a:tcPr marL="9998" marR="9998" marT="9998" marB="0" anchor="b">
                    <a:lnL>
                      <a:noFill/>
                    </a:lnL>
                    <a:lnR>
                      <a:noFill/>
                    </a:lnR>
                    <a:lnT>
                      <a:noFill/>
                    </a:lnT>
                    <a:lnB>
                      <a:noFill/>
                    </a:lnB>
                  </a:tcPr>
                </a:tc>
                <a:tc>
                  <a:txBody>
                    <a:bodyPr/>
                    <a:lstStyle/>
                    <a:p>
                      <a:pPr algn="l" fontAlgn="b"/>
                      <a:endParaRPr lang="es-CO" sz="1500" b="0" i="0" u="none" strike="noStrike" dirty="0">
                        <a:solidFill>
                          <a:srgbClr val="000000"/>
                        </a:solidFill>
                        <a:effectLst/>
                        <a:latin typeface="Arial"/>
                      </a:endParaRPr>
                    </a:p>
                  </a:txBody>
                  <a:tcPr marL="9998" marR="9998" marT="9998" marB="0" anchor="b">
                    <a:lnL>
                      <a:noFill/>
                    </a:lnL>
                    <a:lnR>
                      <a:noFill/>
                    </a:lnR>
                    <a:lnT>
                      <a:noFill/>
                    </a:lnT>
                    <a:lnB>
                      <a:noFill/>
                    </a:lnB>
                  </a:tcPr>
                </a:tc>
                <a:tc gridSpan="2">
                  <a:txBody>
                    <a:bodyPr/>
                    <a:lstStyle/>
                    <a:p>
                      <a:pPr algn="l" fontAlgn="b"/>
                      <a:endParaRPr lang="es-CO" sz="1500" b="0" i="0" u="none" strike="noStrike" dirty="0">
                        <a:solidFill>
                          <a:srgbClr val="000000"/>
                        </a:solidFill>
                        <a:effectLst/>
                        <a:latin typeface="Arial"/>
                      </a:endParaRPr>
                    </a:p>
                  </a:txBody>
                  <a:tcPr marL="9998" marR="9998" marT="9998" marB="0" anchor="b">
                    <a:lnL>
                      <a:noFill/>
                    </a:lnL>
                    <a:lnR>
                      <a:noFill/>
                    </a:lnR>
                    <a:lnT>
                      <a:noFill/>
                    </a:lnT>
                    <a:lnB>
                      <a:noFill/>
                    </a:lnB>
                  </a:tcPr>
                </a:tc>
                <a:tc hMerge="1">
                  <a:txBody>
                    <a:bodyPr/>
                    <a:lstStyle/>
                    <a:p>
                      <a:endParaRPr lang="es-CO"/>
                    </a:p>
                  </a:txBody>
                  <a:tcPr/>
                </a:tc>
              </a:tr>
              <a:tr h="239947">
                <a:tc gridSpan="2">
                  <a:txBody>
                    <a:bodyPr/>
                    <a:lstStyle/>
                    <a:p>
                      <a:pPr algn="l" fontAlgn="ctr"/>
                      <a:r>
                        <a:rPr lang="es-CO" sz="1500" b="1" i="0" u="none" strike="noStrike" dirty="0">
                          <a:solidFill>
                            <a:srgbClr val="000000"/>
                          </a:solidFill>
                          <a:effectLst/>
                          <a:latin typeface="Arial"/>
                        </a:rPr>
                        <a:t>NIT</a:t>
                      </a:r>
                      <a:r>
                        <a:rPr lang="es-CO" sz="1500" b="0" i="0" u="none" strike="noStrike" dirty="0">
                          <a:solidFill>
                            <a:srgbClr val="000000"/>
                          </a:solidFill>
                          <a:effectLst/>
                          <a:latin typeface="Arial"/>
                        </a:rPr>
                        <a:t>.  </a:t>
                      </a:r>
                      <a:r>
                        <a:rPr lang="es-CO" sz="1500" b="0" i="0" u="none" strike="noStrike" dirty="0" smtClean="0">
                          <a:solidFill>
                            <a:srgbClr val="000000"/>
                          </a:solidFill>
                          <a:effectLst/>
                          <a:latin typeface="Arial"/>
                        </a:rPr>
                        <a:t>XXXXXXXXXX</a:t>
                      </a:r>
                      <a:endParaRPr lang="es-CO" sz="1500" b="0" i="0" u="none" strike="noStrike" dirty="0">
                        <a:solidFill>
                          <a:srgbClr val="000000"/>
                        </a:solidFill>
                        <a:effectLst/>
                        <a:latin typeface="Arial"/>
                      </a:endParaRPr>
                    </a:p>
                  </a:txBody>
                  <a:tcPr marL="9998" marR="9998" marT="9998" marB="0" anchor="ctr">
                    <a:lnL>
                      <a:noFill/>
                    </a:lnL>
                    <a:lnR>
                      <a:noFill/>
                    </a:lnR>
                    <a:lnT>
                      <a:noFill/>
                    </a:lnT>
                    <a:lnB>
                      <a:noFill/>
                    </a:lnB>
                  </a:tcPr>
                </a:tc>
                <a:tc hMerge="1">
                  <a:txBody>
                    <a:bodyPr/>
                    <a:lstStyle/>
                    <a:p>
                      <a:endParaRPr lang="es-CO"/>
                    </a:p>
                  </a:txBody>
                  <a:tcPr/>
                </a:tc>
                <a:tc gridSpan="2">
                  <a:txBody>
                    <a:bodyPr/>
                    <a:lstStyle/>
                    <a:p>
                      <a:pPr algn="l" fontAlgn="b"/>
                      <a:endParaRPr lang="es-CO" sz="1500" b="0" i="0" u="none" strike="noStrike" dirty="0">
                        <a:solidFill>
                          <a:srgbClr val="000000"/>
                        </a:solidFill>
                        <a:effectLst/>
                        <a:latin typeface="Arial"/>
                      </a:endParaRPr>
                    </a:p>
                  </a:txBody>
                  <a:tcPr marL="9998" marR="9998" marT="9998" marB="0" anchor="b">
                    <a:lnL>
                      <a:noFill/>
                    </a:lnL>
                    <a:lnR>
                      <a:noFill/>
                    </a:lnR>
                    <a:lnT>
                      <a:noFill/>
                    </a:lnT>
                    <a:lnB>
                      <a:noFill/>
                    </a:lnB>
                  </a:tcPr>
                </a:tc>
                <a:tc hMerge="1">
                  <a:txBody>
                    <a:bodyPr/>
                    <a:lstStyle/>
                    <a:p>
                      <a:endParaRPr lang="es-CO"/>
                    </a:p>
                  </a:txBody>
                  <a:tcPr/>
                </a:tc>
                <a:tc>
                  <a:txBody>
                    <a:bodyPr/>
                    <a:lstStyle/>
                    <a:p>
                      <a:pPr algn="l" fontAlgn="b"/>
                      <a:endParaRPr lang="es-CO" sz="1500" b="0" i="0" u="none" strike="noStrike" dirty="0">
                        <a:solidFill>
                          <a:srgbClr val="000000"/>
                        </a:solidFill>
                        <a:effectLst/>
                        <a:latin typeface="Arial"/>
                      </a:endParaRPr>
                    </a:p>
                  </a:txBody>
                  <a:tcPr marL="9998" marR="9998" marT="9998" marB="0" anchor="b">
                    <a:lnL>
                      <a:noFill/>
                    </a:lnL>
                    <a:lnR>
                      <a:noFill/>
                    </a:lnR>
                    <a:lnT>
                      <a:noFill/>
                    </a:lnT>
                    <a:lnB>
                      <a:noFill/>
                    </a:lnB>
                  </a:tcPr>
                </a:tc>
                <a:tc>
                  <a:txBody>
                    <a:bodyPr/>
                    <a:lstStyle/>
                    <a:p>
                      <a:pPr algn="l" fontAlgn="b"/>
                      <a:endParaRPr lang="es-CO" sz="1500" b="0" i="0" u="none" strike="noStrike" dirty="0">
                        <a:solidFill>
                          <a:srgbClr val="000000"/>
                        </a:solidFill>
                        <a:effectLst/>
                        <a:latin typeface="Arial"/>
                      </a:endParaRPr>
                    </a:p>
                  </a:txBody>
                  <a:tcPr marL="9998" marR="9998" marT="9998" marB="0" anchor="b">
                    <a:lnL>
                      <a:noFill/>
                    </a:lnL>
                    <a:lnR>
                      <a:noFill/>
                    </a:lnR>
                    <a:lnT>
                      <a:noFill/>
                    </a:lnT>
                    <a:lnB>
                      <a:noFill/>
                    </a:lnB>
                  </a:tcPr>
                </a:tc>
                <a:tc gridSpan="2">
                  <a:txBody>
                    <a:bodyPr/>
                    <a:lstStyle/>
                    <a:p>
                      <a:pPr algn="r" fontAlgn="ctr"/>
                      <a:endParaRPr lang="es-CO" sz="1500" b="0" i="0" u="none" strike="noStrike" dirty="0">
                        <a:solidFill>
                          <a:srgbClr val="000000"/>
                        </a:solidFill>
                        <a:effectLst/>
                        <a:latin typeface="Arial"/>
                      </a:endParaRPr>
                    </a:p>
                  </a:txBody>
                  <a:tcPr marL="9998" marR="9998" marT="9998" marB="0" anchor="ctr">
                    <a:lnL>
                      <a:noFill/>
                    </a:lnL>
                    <a:lnR>
                      <a:noFill/>
                    </a:lnR>
                    <a:lnT>
                      <a:noFill/>
                    </a:lnT>
                    <a:lnB>
                      <a:noFill/>
                    </a:lnB>
                  </a:tcPr>
                </a:tc>
                <a:tc hMerge="1">
                  <a:txBody>
                    <a:bodyPr/>
                    <a:lstStyle/>
                    <a:p>
                      <a:endParaRPr lang="es-CO"/>
                    </a:p>
                  </a:txBody>
                  <a:tcPr/>
                </a:tc>
              </a:tr>
              <a:tr h="169962">
                <a:tc>
                  <a:txBody>
                    <a:bodyPr/>
                    <a:lstStyle/>
                    <a:p>
                      <a:pPr algn="l" fontAlgn="b"/>
                      <a:endParaRPr lang="es-CO" sz="1000" b="0" i="0" u="none" strike="noStrike" dirty="0">
                        <a:solidFill>
                          <a:srgbClr val="000000"/>
                        </a:solidFill>
                        <a:effectLst/>
                        <a:latin typeface="Arial"/>
                      </a:endParaRPr>
                    </a:p>
                  </a:txBody>
                  <a:tcPr marL="9998" marR="9998" marT="9998" marB="0" anchor="b">
                    <a:lnL>
                      <a:noFill/>
                    </a:lnL>
                    <a:lnR>
                      <a:noFill/>
                    </a:lnR>
                    <a:lnT>
                      <a:noFill/>
                    </a:lnT>
                    <a:lnB>
                      <a:noFill/>
                    </a:lnB>
                  </a:tcPr>
                </a:tc>
                <a:tc>
                  <a:txBody>
                    <a:bodyPr/>
                    <a:lstStyle/>
                    <a:p>
                      <a:pPr algn="l" fontAlgn="b"/>
                      <a:endParaRPr lang="es-CO" sz="1000" b="0" i="0" u="none" strike="noStrike" dirty="0">
                        <a:solidFill>
                          <a:srgbClr val="000000"/>
                        </a:solidFill>
                        <a:effectLst/>
                        <a:latin typeface="Arial"/>
                      </a:endParaRPr>
                    </a:p>
                  </a:txBody>
                  <a:tcPr marL="9998" marR="9998" marT="9998" marB="0" anchor="b">
                    <a:lnL>
                      <a:noFill/>
                    </a:lnL>
                    <a:lnR>
                      <a:noFill/>
                    </a:lnR>
                    <a:lnT>
                      <a:noFill/>
                    </a:lnT>
                    <a:lnB>
                      <a:noFill/>
                    </a:lnB>
                  </a:tcPr>
                </a:tc>
                <a:tc gridSpan="2">
                  <a:txBody>
                    <a:bodyPr/>
                    <a:lstStyle/>
                    <a:p>
                      <a:pPr algn="l" fontAlgn="b"/>
                      <a:endParaRPr lang="es-CO" sz="1000" b="0" i="0" u="none" strike="noStrike" dirty="0">
                        <a:solidFill>
                          <a:srgbClr val="000000"/>
                        </a:solidFill>
                        <a:effectLst/>
                        <a:latin typeface="Arial"/>
                      </a:endParaRPr>
                    </a:p>
                  </a:txBody>
                  <a:tcPr marL="9998" marR="9998" marT="9998" marB="0" anchor="b">
                    <a:lnL>
                      <a:noFill/>
                    </a:lnL>
                    <a:lnR>
                      <a:noFill/>
                    </a:lnR>
                    <a:lnT>
                      <a:noFill/>
                    </a:lnT>
                    <a:lnB>
                      <a:noFill/>
                    </a:lnB>
                  </a:tcPr>
                </a:tc>
                <a:tc hMerge="1">
                  <a:txBody>
                    <a:bodyPr/>
                    <a:lstStyle/>
                    <a:p>
                      <a:endParaRPr lang="es-CO"/>
                    </a:p>
                  </a:txBody>
                  <a:tcPr/>
                </a:tc>
                <a:tc>
                  <a:txBody>
                    <a:bodyPr/>
                    <a:lstStyle/>
                    <a:p>
                      <a:pPr algn="l" fontAlgn="b"/>
                      <a:endParaRPr lang="es-CO" sz="1000" b="0" i="0" u="none" strike="noStrike" dirty="0">
                        <a:solidFill>
                          <a:srgbClr val="000000"/>
                        </a:solidFill>
                        <a:effectLst/>
                        <a:latin typeface="Arial"/>
                      </a:endParaRPr>
                    </a:p>
                  </a:txBody>
                  <a:tcPr marL="9998" marR="9998" marT="9998" marB="0" anchor="b">
                    <a:lnL>
                      <a:noFill/>
                    </a:lnL>
                    <a:lnR>
                      <a:noFill/>
                    </a:lnR>
                    <a:lnT>
                      <a:noFill/>
                    </a:lnT>
                    <a:lnB>
                      <a:noFill/>
                    </a:lnB>
                  </a:tcPr>
                </a:tc>
                <a:tc>
                  <a:txBody>
                    <a:bodyPr/>
                    <a:lstStyle/>
                    <a:p>
                      <a:pPr algn="l" fontAlgn="b"/>
                      <a:endParaRPr lang="es-CO" sz="1000" b="0" i="0" u="none" strike="noStrike" dirty="0">
                        <a:solidFill>
                          <a:srgbClr val="000000"/>
                        </a:solidFill>
                        <a:effectLst/>
                        <a:latin typeface="Arial"/>
                      </a:endParaRPr>
                    </a:p>
                  </a:txBody>
                  <a:tcPr marL="9998" marR="9998" marT="9998" marB="0" anchor="b">
                    <a:lnL>
                      <a:noFill/>
                    </a:lnL>
                    <a:lnR>
                      <a:noFill/>
                    </a:lnR>
                    <a:lnT>
                      <a:noFill/>
                    </a:lnT>
                    <a:lnB>
                      <a:noFill/>
                    </a:lnB>
                  </a:tcPr>
                </a:tc>
                <a:tc gridSpan="2">
                  <a:txBody>
                    <a:bodyPr/>
                    <a:lstStyle/>
                    <a:p>
                      <a:pPr algn="l" fontAlgn="b"/>
                      <a:endParaRPr lang="es-CO" sz="1000" b="0" i="0" u="none" strike="noStrike" dirty="0">
                        <a:solidFill>
                          <a:srgbClr val="000000"/>
                        </a:solidFill>
                        <a:effectLst/>
                        <a:latin typeface="Arial"/>
                      </a:endParaRPr>
                    </a:p>
                  </a:txBody>
                  <a:tcPr marL="9998" marR="9998" marT="9998" marB="0" anchor="b">
                    <a:lnL>
                      <a:noFill/>
                    </a:lnL>
                    <a:lnR>
                      <a:noFill/>
                    </a:lnR>
                    <a:lnT>
                      <a:noFill/>
                    </a:lnT>
                    <a:lnB>
                      <a:noFill/>
                    </a:lnB>
                  </a:tcPr>
                </a:tc>
                <a:tc hMerge="1">
                  <a:txBody>
                    <a:bodyPr/>
                    <a:lstStyle/>
                    <a:p>
                      <a:endParaRPr lang="es-CO"/>
                    </a:p>
                  </a:txBody>
                  <a:tcPr/>
                </a:tc>
              </a:tr>
              <a:tr h="169962">
                <a:tc gridSpan="8">
                  <a:txBody>
                    <a:bodyPr/>
                    <a:lstStyle/>
                    <a:p>
                      <a:pPr algn="r" fontAlgn="ctr"/>
                      <a:r>
                        <a:rPr lang="es-CO" sz="1000" b="0" i="0" u="none" strike="noStrike" dirty="0">
                          <a:solidFill>
                            <a:srgbClr val="000000"/>
                          </a:solidFill>
                          <a:effectLst/>
                          <a:latin typeface="Arial"/>
                        </a:rPr>
                        <a:t>Cifras en pesos colombianos</a:t>
                      </a:r>
                    </a:p>
                  </a:txBody>
                  <a:tcPr marL="9998" marR="9998" marT="9998"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r>
              <a:tr h="361920">
                <a:tc>
                  <a:txBody>
                    <a:bodyPr/>
                    <a:lstStyle/>
                    <a:p>
                      <a:pPr algn="ctr" fontAlgn="b"/>
                      <a:r>
                        <a:rPr lang="es-CO" sz="1200" b="0" i="0" u="none" strike="noStrike" dirty="0">
                          <a:solidFill>
                            <a:schemeClr val="bg1"/>
                          </a:solidFill>
                          <a:effectLst/>
                          <a:latin typeface="Arial"/>
                        </a:rPr>
                        <a:t> </a:t>
                      </a:r>
                    </a:p>
                  </a:txBody>
                  <a:tcPr marL="9998" marR="9998" marT="99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fontAlgn="b"/>
                      <a:r>
                        <a:rPr lang="es-CO" sz="1200" b="0" i="0" u="none" strike="noStrike" dirty="0">
                          <a:solidFill>
                            <a:schemeClr val="bg1"/>
                          </a:solidFill>
                          <a:effectLst/>
                          <a:latin typeface="Arial"/>
                        </a:rPr>
                        <a:t> </a:t>
                      </a:r>
                    </a:p>
                  </a:txBody>
                  <a:tcPr marL="9998" marR="9998" marT="99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fontAlgn="ctr"/>
                      <a:r>
                        <a:rPr lang="es-CO" sz="1200" b="1" i="0" u="none" strike="noStrike" dirty="0" smtClean="0">
                          <a:solidFill>
                            <a:schemeClr val="bg1"/>
                          </a:solidFill>
                          <a:effectLst/>
                          <a:latin typeface="Arial"/>
                        </a:rPr>
                        <a:t>Saldo</a:t>
                      </a:r>
                    </a:p>
                    <a:p>
                      <a:pPr algn="ctr" fontAlgn="ctr"/>
                      <a:r>
                        <a:rPr lang="es-CO" sz="1200" b="1" i="0" u="none" strike="noStrike" dirty="0" smtClean="0">
                          <a:solidFill>
                            <a:schemeClr val="bg1"/>
                          </a:solidFill>
                          <a:effectLst/>
                          <a:latin typeface="Arial"/>
                        </a:rPr>
                        <a:t>inicial </a:t>
                      </a:r>
                      <a:r>
                        <a:rPr lang="es-CO" sz="1200" b="1" i="0" u="none" strike="noStrike" dirty="0">
                          <a:solidFill>
                            <a:schemeClr val="bg1"/>
                          </a:solidFill>
                          <a:effectLst/>
                          <a:latin typeface="Arial"/>
                        </a:rPr>
                        <a:t>a</a:t>
                      </a:r>
                    </a:p>
                  </a:txBody>
                  <a:tcPr marL="9998" marR="9998" marT="9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gridSpan="2">
                  <a:txBody>
                    <a:bodyPr/>
                    <a:lstStyle/>
                    <a:p>
                      <a:pPr algn="ctr" fontAlgn="b"/>
                      <a:r>
                        <a:rPr lang="es-CO" sz="1200" b="0" i="0" u="none" strike="noStrike" dirty="0">
                          <a:solidFill>
                            <a:schemeClr val="bg1"/>
                          </a:solidFill>
                          <a:effectLst/>
                          <a:latin typeface="Arial"/>
                        </a:rPr>
                        <a:t> </a:t>
                      </a:r>
                    </a:p>
                  </a:txBody>
                  <a:tcPr marL="9998" marR="9998" marT="99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hMerge="1">
                  <a:txBody>
                    <a:bodyPr/>
                    <a:lstStyle/>
                    <a:p>
                      <a:pPr algn="l" fontAlgn="b"/>
                      <a:endParaRPr lang="es-CO" sz="1200" b="0" i="0" u="none" strike="noStrike">
                        <a:solidFill>
                          <a:srgbClr val="000000"/>
                        </a:solidFill>
                        <a:effectLst/>
                        <a:latin typeface="Arial"/>
                      </a:endParaRPr>
                    </a:p>
                  </a:txBody>
                  <a:tcPr marL="9998" marR="9998" marT="99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gridSpan="2">
                  <a:txBody>
                    <a:bodyPr/>
                    <a:lstStyle/>
                    <a:p>
                      <a:pPr algn="ctr" fontAlgn="b"/>
                      <a:r>
                        <a:rPr lang="es-CO" sz="1200" b="0" i="0" u="none" strike="noStrike" dirty="0">
                          <a:solidFill>
                            <a:schemeClr val="bg1"/>
                          </a:solidFill>
                          <a:effectLst/>
                          <a:latin typeface="Arial"/>
                        </a:rPr>
                        <a:t> </a:t>
                      </a:r>
                    </a:p>
                  </a:txBody>
                  <a:tcPr marL="9998" marR="9998" marT="99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hMerge="1">
                  <a:txBody>
                    <a:bodyPr/>
                    <a:lstStyle/>
                    <a:p>
                      <a:pPr algn="r" fontAlgn="ctr"/>
                      <a:endParaRPr lang="es-CO" sz="1200" b="1" i="0" u="none" strike="noStrike" dirty="0">
                        <a:solidFill>
                          <a:srgbClr val="000000"/>
                        </a:solidFill>
                        <a:effectLst/>
                        <a:latin typeface="Arial"/>
                      </a:endParaRPr>
                    </a:p>
                  </a:txBody>
                  <a:tcPr marL="9998" marR="9998" marT="9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s-CO" sz="1200" b="1" i="0" u="none" strike="noStrike" dirty="0">
                          <a:solidFill>
                            <a:schemeClr val="bg1"/>
                          </a:solidFill>
                          <a:effectLst/>
                          <a:latin typeface="Arial"/>
                        </a:rPr>
                        <a:t>Saldo final a</a:t>
                      </a:r>
                    </a:p>
                  </a:txBody>
                  <a:tcPr marL="9998" marR="9998" marT="9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r>
              <a:tr h="349923">
                <a:tc>
                  <a:txBody>
                    <a:bodyPr/>
                    <a:lstStyle/>
                    <a:p>
                      <a:pPr algn="ctr" fontAlgn="ctr"/>
                      <a:r>
                        <a:rPr lang="es-CO" sz="1200" b="1" i="0" u="none" strike="noStrike" dirty="0">
                          <a:solidFill>
                            <a:schemeClr val="bg1"/>
                          </a:solidFill>
                          <a:effectLst/>
                          <a:latin typeface="Arial"/>
                        </a:rPr>
                        <a:t>Cuentas</a:t>
                      </a:r>
                    </a:p>
                  </a:txBody>
                  <a:tcPr marL="9998" marR="9998" marT="9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fontAlgn="ctr"/>
                      <a:r>
                        <a:rPr lang="es-CO" sz="1200" b="1" i="0" u="none" strike="noStrike" dirty="0">
                          <a:solidFill>
                            <a:schemeClr val="bg1"/>
                          </a:solidFill>
                          <a:effectLst/>
                          <a:latin typeface="Arial"/>
                        </a:rPr>
                        <a:t>             Descripción                                </a:t>
                      </a:r>
                    </a:p>
                  </a:txBody>
                  <a:tcPr marL="9998" marR="9998" marT="9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fontAlgn="ctr"/>
                      <a:r>
                        <a:rPr lang="es-CO" sz="1200" b="1" i="0" u="none" strike="noStrike" dirty="0">
                          <a:solidFill>
                            <a:schemeClr val="bg1"/>
                          </a:solidFill>
                          <a:effectLst/>
                          <a:latin typeface="Arial"/>
                        </a:rPr>
                        <a:t>2012/01</a:t>
                      </a:r>
                    </a:p>
                  </a:txBody>
                  <a:tcPr marL="9998" marR="9998" marT="9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gridSpan="2">
                  <a:txBody>
                    <a:bodyPr/>
                    <a:lstStyle/>
                    <a:p>
                      <a:pPr algn="ctr" fontAlgn="ctr"/>
                      <a:r>
                        <a:rPr lang="es-CO" sz="1200" b="1" i="0" u="none" strike="noStrike" dirty="0">
                          <a:solidFill>
                            <a:schemeClr val="bg1"/>
                          </a:solidFill>
                          <a:effectLst/>
                          <a:latin typeface="Arial"/>
                        </a:rPr>
                        <a:t>Débitos</a:t>
                      </a:r>
                    </a:p>
                  </a:txBody>
                  <a:tcPr marL="9998" marR="9998" marT="9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hMerge="1">
                  <a:txBody>
                    <a:bodyPr/>
                    <a:lstStyle/>
                    <a:p>
                      <a:pPr algn="r" fontAlgn="ctr"/>
                      <a:endParaRPr lang="es-CO" sz="1200" b="1" i="0" u="none" strike="noStrike">
                        <a:solidFill>
                          <a:srgbClr val="000000"/>
                        </a:solidFill>
                        <a:effectLst/>
                        <a:latin typeface="Arial"/>
                      </a:endParaRPr>
                    </a:p>
                  </a:txBody>
                  <a:tcPr marL="9998" marR="9998" marT="9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gridSpan="2">
                  <a:txBody>
                    <a:bodyPr/>
                    <a:lstStyle/>
                    <a:p>
                      <a:pPr algn="ctr" fontAlgn="ctr"/>
                      <a:r>
                        <a:rPr lang="es-CO" sz="1200" b="1" i="0" u="none" strike="noStrike" dirty="0">
                          <a:solidFill>
                            <a:schemeClr val="bg1"/>
                          </a:solidFill>
                          <a:effectLst/>
                          <a:latin typeface="Arial"/>
                        </a:rPr>
                        <a:t>Créditos</a:t>
                      </a:r>
                    </a:p>
                  </a:txBody>
                  <a:tcPr marL="9998" marR="9998" marT="9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hMerge="1">
                  <a:txBody>
                    <a:bodyPr/>
                    <a:lstStyle/>
                    <a:p>
                      <a:pPr algn="r" fontAlgn="ctr"/>
                      <a:endParaRPr lang="es-CO" sz="1200" b="1" i="0" u="none" strike="noStrike">
                        <a:solidFill>
                          <a:srgbClr val="000000"/>
                        </a:solidFill>
                        <a:effectLst/>
                        <a:latin typeface="Arial"/>
                      </a:endParaRPr>
                    </a:p>
                  </a:txBody>
                  <a:tcPr marL="9998" marR="9998" marT="9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s-CO" sz="1200" b="1" i="0" u="none" strike="noStrike" dirty="0">
                          <a:solidFill>
                            <a:schemeClr val="bg1"/>
                          </a:solidFill>
                          <a:effectLst/>
                          <a:latin typeface="Arial"/>
                        </a:rPr>
                        <a:t>2012/12</a:t>
                      </a:r>
                    </a:p>
                  </a:txBody>
                  <a:tcPr marL="9998" marR="9998" marT="9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r>
              <a:tr h="199956">
                <a:tc>
                  <a:txBody>
                    <a:bodyPr/>
                    <a:lstStyle/>
                    <a:p>
                      <a:pPr algn="l" fontAlgn="ctr"/>
                      <a:r>
                        <a:rPr lang="es-CO" sz="1200" b="1" i="0" u="none" strike="noStrike" dirty="0">
                          <a:solidFill>
                            <a:srgbClr val="000000"/>
                          </a:solidFill>
                          <a:effectLst/>
                          <a:latin typeface="Arial"/>
                        </a:rPr>
                        <a:t>5                   </a:t>
                      </a:r>
                    </a:p>
                  </a:txBody>
                  <a:tcPr marL="9998" marR="9998" marT="999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s-CO" sz="1200" b="1" i="0" u="none" strike="noStrike" dirty="0">
                          <a:solidFill>
                            <a:srgbClr val="000000"/>
                          </a:solidFill>
                          <a:effectLst/>
                          <a:latin typeface="Arial"/>
                        </a:rPr>
                        <a:t>              GASTOS</a:t>
                      </a:r>
                    </a:p>
                  </a:txBody>
                  <a:tcPr marL="9998" marR="9998" marT="999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CO" sz="1200" b="1" i="0" u="none" strike="noStrike" dirty="0">
                          <a:solidFill>
                            <a:srgbClr val="000000"/>
                          </a:solidFill>
                          <a:effectLst/>
                          <a:latin typeface="Arial"/>
                        </a:rPr>
                        <a:t>0</a:t>
                      </a:r>
                    </a:p>
                  </a:txBody>
                  <a:tcPr marL="9998" marR="9998" marT="999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r" fontAlgn="ctr"/>
                      <a:r>
                        <a:rPr lang="es-CO" sz="1200" b="1" i="0" u="none" strike="noStrike" dirty="0">
                          <a:solidFill>
                            <a:srgbClr val="000000"/>
                          </a:solidFill>
                          <a:effectLst/>
                          <a:latin typeface="Arial"/>
                        </a:rPr>
                        <a:t>94.344.857.783</a:t>
                      </a:r>
                    </a:p>
                  </a:txBody>
                  <a:tcPr marL="9998" marR="9998" marT="999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r" fontAlgn="ctr"/>
                      <a:endParaRPr lang="es-CO" sz="1200" b="1" i="0" u="none" strike="noStrike">
                        <a:solidFill>
                          <a:srgbClr val="000000"/>
                        </a:solidFill>
                        <a:effectLst/>
                        <a:latin typeface="Arial"/>
                      </a:endParaRPr>
                    </a:p>
                  </a:txBody>
                  <a:tcPr marL="9998" marR="9998" marT="999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r" fontAlgn="ctr"/>
                      <a:r>
                        <a:rPr lang="es-CO" sz="1200" b="1" i="0" u="none" strike="noStrike" dirty="0">
                          <a:solidFill>
                            <a:srgbClr val="000000"/>
                          </a:solidFill>
                          <a:effectLst/>
                          <a:latin typeface="Arial"/>
                        </a:rPr>
                        <a:t>8.429.021.232</a:t>
                      </a:r>
                    </a:p>
                  </a:txBody>
                  <a:tcPr marL="9998" marR="9998" marT="999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r" fontAlgn="ctr"/>
                      <a:endParaRPr lang="es-CO" sz="1200" b="1" i="0" u="none" strike="noStrike">
                        <a:solidFill>
                          <a:srgbClr val="000000"/>
                        </a:solidFill>
                        <a:effectLst/>
                        <a:latin typeface="Arial"/>
                      </a:endParaRPr>
                    </a:p>
                  </a:txBody>
                  <a:tcPr marL="9998" marR="9998" marT="999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CO" sz="1200" b="1" i="0" u="none" strike="noStrike" dirty="0">
                          <a:solidFill>
                            <a:srgbClr val="000000"/>
                          </a:solidFill>
                          <a:effectLst/>
                          <a:latin typeface="Arial"/>
                        </a:rPr>
                        <a:t>85.915.836.551</a:t>
                      </a:r>
                    </a:p>
                  </a:txBody>
                  <a:tcPr marL="9998" marR="9998" marT="999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199956">
                <a:tc>
                  <a:txBody>
                    <a:bodyPr/>
                    <a:lstStyle/>
                    <a:p>
                      <a:pPr algn="l" fontAlgn="ctr"/>
                      <a:r>
                        <a:rPr lang="es-CO" sz="1200" b="1" i="0" u="none" strike="noStrike" dirty="0">
                          <a:solidFill>
                            <a:srgbClr val="000000"/>
                          </a:solidFill>
                          <a:effectLst/>
                          <a:latin typeface="Arial"/>
                        </a:rPr>
                        <a:t>51                  </a:t>
                      </a:r>
                    </a:p>
                  </a:txBody>
                  <a:tcPr marL="9998" marR="9998" marT="999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s-CO" sz="1200" b="1" i="0" u="none" strike="noStrike" dirty="0">
                          <a:solidFill>
                            <a:srgbClr val="000000"/>
                          </a:solidFill>
                          <a:effectLst/>
                          <a:latin typeface="Arial"/>
                        </a:rPr>
                        <a:t>               OPERACIONALES DE ADMON.</a:t>
                      </a:r>
                    </a:p>
                  </a:txBody>
                  <a:tcPr marL="9998" marR="9998" marT="999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CO" sz="1200" b="1" i="0" u="none" strike="noStrike" dirty="0">
                          <a:solidFill>
                            <a:srgbClr val="000000"/>
                          </a:solidFill>
                          <a:effectLst/>
                          <a:latin typeface="Arial"/>
                        </a:rPr>
                        <a:t>0</a:t>
                      </a:r>
                    </a:p>
                  </a:txBody>
                  <a:tcPr marL="9998" marR="9998" marT="999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r" fontAlgn="ctr"/>
                      <a:r>
                        <a:rPr lang="es-CO" sz="1200" b="1" i="0" u="none" strike="noStrike" dirty="0">
                          <a:solidFill>
                            <a:srgbClr val="000000"/>
                          </a:solidFill>
                          <a:effectLst/>
                          <a:latin typeface="Arial"/>
                        </a:rPr>
                        <a:t>18.839.069.424</a:t>
                      </a:r>
                    </a:p>
                  </a:txBody>
                  <a:tcPr marL="9998" marR="9998" marT="999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r" fontAlgn="ctr"/>
                      <a:endParaRPr lang="es-CO" sz="1200" b="1" i="0" u="none" strike="noStrike">
                        <a:solidFill>
                          <a:srgbClr val="000000"/>
                        </a:solidFill>
                        <a:effectLst/>
                        <a:latin typeface="Arial"/>
                      </a:endParaRPr>
                    </a:p>
                  </a:txBody>
                  <a:tcPr marL="9998" marR="9998" marT="999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r" fontAlgn="ctr"/>
                      <a:r>
                        <a:rPr lang="es-CO" sz="1200" b="1" i="0" u="none" strike="noStrike" dirty="0">
                          <a:solidFill>
                            <a:srgbClr val="000000"/>
                          </a:solidFill>
                          <a:effectLst/>
                          <a:latin typeface="Arial"/>
                        </a:rPr>
                        <a:t>374.036.755</a:t>
                      </a:r>
                    </a:p>
                  </a:txBody>
                  <a:tcPr marL="9998" marR="9998" marT="999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r" fontAlgn="ctr"/>
                      <a:endParaRPr lang="es-CO" sz="1200" b="1" i="0" u="none" strike="noStrike">
                        <a:solidFill>
                          <a:srgbClr val="000000"/>
                        </a:solidFill>
                        <a:effectLst/>
                        <a:latin typeface="Arial"/>
                      </a:endParaRPr>
                    </a:p>
                  </a:txBody>
                  <a:tcPr marL="9998" marR="9998" marT="999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CO" sz="1200" b="1" i="0" u="none" strike="noStrike" dirty="0">
                          <a:solidFill>
                            <a:srgbClr val="000000"/>
                          </a:solidFill>
                          <a:effectLst/>
                          <a:latin typeface="Arial"/>
                        </a:rPr>
                        <a:t>18.465.032.668</a:t>
                      </a:r>
                    </a:p>
                  </a:txBody>
                  <a:tcPr marL="9998" marR="9998" marT="999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99956">
                <a:tc>
                  <a:txBody>
                    <a:bodyPr/>
                    <a:lstStyle/>
                    <a:p>
                      <a:pPr algn="l" fontAlgn="ctr"/>
                      <a:r>
                        <a:rPr lang="es-CO" sz="1200" b="1" i="0" u="none" strike="noStrike" dirty="0">
                          <a:solidFill>
                            <a:srgbClr val="000000"/>
                          </a:solidFill>
                          <a:effectLst/>
                          <a:latin typeface="Arial"/>
                        </a:rPr>
                        <a:t>5105                </a:t>
                      </a:r>
                    </a:p>
                  </a:txBody>
                  <a:tcPr marL="9998" marR="9998" marT="999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s-CO" sz="1200" b="1" i="0" u="none" strike="noStrike" dirty="0">
                          <a:solidFill>
                            <a:srgbClr val="000000"/>
                          </a:solidFill>
                          <a:effectLst/>
                          <a:latin typeface="Arial"/>
                        </a:rPr>
                        <a:t>                GASTOS DE PERSONAL</a:t>
                      </a:r>
                    </a:p>
                  </a:txBody>
                  <a:tcPr marL="9998" marR="9998" marT="999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CO" sz="1200" b="1" i="0" u="none" strike="noStrike" dirty="0">
                          <a:solidFill>
                            <a:srgbClr val="000000"/>
                          </a:solidFill>
                          <a:effectLst/>
                          <a:latin typeface="Arial"/>
                        </a:rPr>
                        <a:t>0</a:t>
                      </a:r>
                    </a:p>
                  </a:txBody>
                  <a:tcPr marL="9998" marR="9998" marT="999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r" fontAlgn="ctr"/>
                      <a:r>
                        <a:rPr lang="es-CO" sz="1200" b="1" i="0" u="none" strike="noStrike" dirty="0">
                          <a:solidFill>
                            <a:srgbClr val="000000"/>
                          </a:solidFill>
                          <a:effectLst/>
                          <a:latin typeface="Arial"/>
                        </a:rPr>
                        <a:t>8.945.620.944</a:t>
                      </a:r>
                    </a:p>
                  </a:txBody>
                  <a:tcPr marL="9998" marR="9998" marT="999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r" fontAlgn="ctr"/>
                      <a:endParaRPr lang="es-CO" sz="1200" b="1" i="0" u="none" strike="noStrike">
                        <a:solidFill>
                          <a:srgbClr val="000000"/>
                        </a:solidFill>
                        <a:effectLst/>
                        <a:latin typeface="Arial"/>
                      </a:endParaRPr>
                    </a:p>
                  </a:txBody>
                  <a:tcPr marL="9998" marR="9998" marT="999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r" fontAlgn="ctr"/>
                      <a:r>
                        <a:rPr lang="es-CO" sz="1200" b="1" i="0" u="none" strike="noStrike" dirty="0">
                          <a:solidFill>
                            <a:srgbClr val="000000"/>
                          </a:solidFill>
                          <a:effectLst/>
                          <a:latin typeface="Arial"/>
                        </a:rPr>
                        <a:t>34.983.987</a:t>
                      </a:r>
                    </a:p>
                  </a:txBody>
                  <a:tcPr marL="9998" marR="9998" marT="999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r" fontAlgn="ctr"/>
                      <a:endParaRPr lang="es-CO" sz="1200" b="1" i="0" u="none" strike="noStrike">
                        <a:solidFill>
                          <a:srgbClr val="000000"/>
                        </a:solidFill>
                        <a:effectLst/>
                        <a:latin typeface="Arial"/>
                      </a:endParaRPr>
                    </a:p>
                  </a:txBody>
                  <a:tcPr marL="9998" marR="9998" marT="999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CO" sz="1200" b="1" i="0" u="none" strike="noStrike" dirty="0">
                          <a:solidFill>
                            <a:srgbClr val="000000"/>
                          </a:solidFill>
                          <a:effectLst/>
                          <a:latin typeface="Arial"/>
                        </a:rPr>
                        <a:t>8.910.636.957</a:t>
                      </a:r>
                    </a:p>
                  </a:txBody>
                  <a:tcPr marL="9998" marR="9998" marT="999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99956">
                <a:tc>
                  <a:txBody>
                    <a:bodyPr/>
                    <a:lstStyle/>
                    <a:p>
                      <a:pPr algn="l" fontAlgn="ctr"/>
                      <a:r>
                        <a:rPr lang="es-CO" sz="1200" b="1" i="0" u="none" strike="noStrike" dirty="0">
                          <a:solidFill>
                            <a:srgbClr val="000000"/>
                          </a:solidFill>
                          <a:effectLst/>
                          <a:latin typeface="Arial"/>
                        </a:rPr>
                        <a:t>510503              </a:t>
                      </a:r>
                    </a:p>
                  </a:txBody>
                  <a:tcPr marL="9998" marR="9998" marT="999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s-CO" sz="1200" b="1" i="0" u="none" strike="noStrike" dirty="0">
                          <a:solidFill>
                            <a:srgbClr val="000000"/>
                          </a:solidFill>
                          <a:effectLst/>
                          <a:latin typeface="Arial"/>
                        </a:rPr>
                        <a:t>                 SALARIO INTEGRAL</a:t>
                      </a:r>
                    </a:p>
                  </a:txBody>
                  <a:tcPr marL="9998" marR="9998" marT="999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CO" sz="1200" b="1" i="0" u="none" strike="noStrike" dirty="0">
                          <a:solidFill>
                            <a:srgbClr val="000000"/>
                          </a:solidFill>
                          <a:effectLst/>
                          <a:latin typeface="Arial"/>
                        </a:rPr>
                        <a:t>0</a:t>
                      </a:r>
                    </a:p>
                  </a:txBody>
                  <a:tcPr marL="9998" marR="9998" marT="999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r" fontAlgn="ctr"/>
                      <a:r>
                        <a:rPr lang="es-CO" sz="1200" b="1" i="0" u="none" strike="noStrike" dirty="0">
                          <a:solidFill>
                            <a:srgbClr val="000000"/>
                          </a:solidFill>
                          <a:effectLst/>
                          <a:latin typeface="Arial"/>
                        </a:rPr>
                        <a:t>447.530.605</a:t>
                      </a:r>
                    </a:p>
                  </a:txBody>
                  <a:tcPr marL="9998" marR="9998" marT="999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r" fontAlgn="ctr"/>
                      <a:endParaRPr lang="es-CO" sz="1200" b="1" i="0" u="none" strike="noStrike">
                        <a:solidFill>
                          <a:srgbClr val="000000"/>
                        </a:solidFill>
                        <a:effectLst/>
                        <a:latin typeface="Arial"/>
                      </a:endParaRPr>
                    </a:p>
                  </a:txBody>
                  <a:tcPr marL="9998" marR="9998" marT="999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r" fontAlgn="ctr"/>
                      <a:r>
                        <a:rPr lang="es-CO" sz="1200" b="1" i="0" u="none" strike="noStrike" dirty="0">
                          <a:solidFill>
                            <a:srgbClr val="000000"/>
                          </a:solidFill>
                          <a:effectLst/>
                          <a:latin typeface="Arial"/>
                        </a:rPr>
                        <a:t>0</a:t>
                      </a:r>
                    </a:p>
                  </a:txBody>
                  <a:tcPr marL="9998" marR="9998" marT="999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r" fontAlgn="ctr"/>
                      <a:endParaRPr lang="es-CO" sz="1200" b="1" i="0" u="none" strike="noStrike">
                        <a:solidFill>
                          <a:srgbClr val="000000"/>
                        </a:solidFill>
                        <a:effectLst/>
                        <a:latin typeface="Arial"/>
                      </a:endParaRPr>
                    </a:p>
                  </a:txBody>
                  <a:tcPr marL="9998" marR="9998" marT="999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CO" sz="1200" b="1" i="0" u="none" strike="noStrike" dirty="0">
                          <a:solidFill>
                            <a:srgbClr val="000000"/>
                          </a:solidFill>
                          <a:effectLst/>
                          <a:latin typeface="Arial"/>
                        </a:rPr>
                        <a:t>447.530.605</a:t>
                      </a:r>
                    </a:p>
                  </a:txBody>
                  <a:tcPr marL="9998" marR="9998" marT="999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89958">
                <a:tc>
                  <a:txBody>
                    <a:bodyPr/>
                    <a:lstStyle/>
                    <a:p>
                      <a:pPr algn="l" fontAlgn="ctr"/>
                      <a:r>
                        <a:rPr lang="es-CO" sz="1200" b="0" i="0" u="none" strike="noStrike" dirty="0">
                          <a:solidFill>
                            <a:srgbClr val="000000"/>
                          </a:solidFill>
                          <a:effectLst/>
                          <a:latin typeface="Arial"/>
                        </a:rPr>
                        <a:t>51050305            </a:t>
                      </a:r>
                    </a:p>
                  </a:txBody>
                  <a:tcPr marL="9998" marR="9998" marT="999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s-CO" sz="1200" b="0" i="0" u="none" strike="noStrike" dirty="0">
                          <a:solidFill>
                            <a:srgbClr val="000000"/>
                          </a:solidFill>
                          <a:effectLst/>
                          <a:latin typeface="Arial"/>
                        </a:rPr>
                        <a:t>                  SALARIO INTEGRAL</a:t>
                      </a:r>
                    </a:p>
                  </a:txBody>
                  <a:tcPr marL="9998" marR="9998" marT="999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CO" sz="1200" b="0" i="0" u="none" strike="noStrike" dirty="0">
                          <a:solidFill>
                            <a:srgbClr val="000000"/>
                          </a:solidFill>
                          <a:effectLst/>
                          <a:latin typeface="Arial"/>
                        </a:rPr>
                        <a:t>0</a:t>
                      </a:r>
                    </a:p>
                  </a:txBody>
                  <a:tcPr marL="9998" marR="9998" marT="999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r" fontAlgn="ctr"/>
                      <a:r>
                        <a:rPr lang="es-CO" sz="1200" b="0" i="0" u="none" strike="noStrike" dirty="0">
                          <a:solidFill>
                            <a:srgbClr val="000000"/>
                          </a:solidFill>
                          <a:effectLst/>
                          <a:latin typeface="Arial"/>
                        </a:rPr>
                        <a:t>447.530.605</a:t>
                      </a:r>
                    </a:p>
                  </a:txBody>
                  <a:tcPr marL="9998" marR="9998" marT="999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r" fontAlgn="ctr"/>
                      <a:endParaRPr lang="es-CO" sz="1200" b="0" i="0" u="none" strike="noStrike">
                        <a:solidFill>
                          <a:srgbClr val="000000"/>
                        </a:solidFill>
                        <a:effectLst/>
                        <a:latin typeface="Arial"/>
                      </a:endParaRPr>
                    </a:p>
                  </a:txBody>
                  <a:tcPr marL="9998" marR="9998" marT="999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r" fontAlgn="ctr"/>
                      <a:r>
                        <a:rPr lang="es-CO" sz="1200" b="0" i="0" u="none" strike="noStrike" dirty="0">
                          <a:solidFill>
                            <a:srgbClr val="000000"/>
                          </a:solidFill>
                          <a:effectLst/>
                          <a:latin typeface="Arial"/>
                        </a:rPr>
                        <a:t>0</a:t>
                      </a:r>
                    </a:p>
                  </a:txBody>
                  <a:tcPr marL="9998" marR="9998" marT="999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r" fontAlgn="ctr"/>
                      <a:endParaRPr lang="es-CO" sz="1200" b="0" i="0" u="none" strike="noStrike">
                        <a:solidFill>
                          <a:srgbClr val="000000"/>
                        </a:solidFill>
                        <a:effectLst/>
                        <a:latin typeface="Arial"/>
                      </a:endParaRPr>
                    </a:p>
                  </a:txBody>
                  <a:tcPr marL="9998" marR="9998" marT="999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CO" sz="1200" b="0" i="0" u="none" strike="noStrike" dirty="0">
                          <a:solidFill>
                            <a:srgbClr val="000000"/>
                          </a:solidFill>
                          <a:effectLst/>
                          <a:latin typeface="Arial"/>
                        </a:rPr>
                        <a:t>447.530.605</a:t>
                      </a:r>
                    </a:p>
                  </a:txBody>
                  <a:tcPr marL="9998" marR="9998" marT="999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99956">
                <a:tc>
                  <a:txBody>
                    <a:bodyPr/>
                    <a:lstStyle/>
                    <a:p>
                      <a:pPr algn="l" fontAlgn="ctr"/>
                      <a:r>
                        <a:rPr lang="es-CO" sz="1200" b="1" i="0" u="none" strike="noStrike" dirty="0">
                          <a:solidFill>
                            <a:srgbClr val="000000"/>
                          </a:solidFill>
                          <a:effectLst/>
                          <a:latin typeface="Arial"/>
                        </a:rPr>
                        <a:t>510506              </a:t>
                      </a:r>
                    </a:p>
                  </a:txBody>
                  <a:tcPr marL="9998" marR="9998" marT="999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s-CO" sz="1200" b="1" i="0" u="none" strike="noStrike" dirty="0">
                          <a:solidFill>
                            <a:srgbClr val="000000"/>
                          </a:solidFill>
                          <a:effectLst/>
                          <a:latin typeface="Arial"/>
                        </a:rPr>
                        <a:t>                 SUELDOS</a:t>
                      </a:r>
                    </a:p>
                  </a:txBody>
                  <a:tcPr marL="9998" marR="9998" marT="999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CO" sz="1200" b="1" i="0" u="none" strike="noStrike" dirty="0">
                          <a:solidFill>
                            <a:srgbClr val="000000"/>
                          </a:solidFill>
                          <a:effectLst/>
                          <a:latin typeface="Arial"/>
                        </a:rPr>
                        <a:t>0</a:t>
                      </a:r>
                    </a:p>
                  </a:txBody>
                  <a:tcPr marL="9998" marR="9998" marT="999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r" fontAlgn="ctr"/>
                      <a:r>
                        <a:rPr lang="es-CO" sz="1200" b="1" i="0" u="none" strike="noStrike" dirty="0">
                          <a:solidFill>
                            <a:srgbClr val="000000"/>
                          </a:solidFill>
                          <a:effectLst/>
                          <a:latin typeface="Arial"/>
                        </a:rPr>
                        <a:t>4.358.607.342</a:t>
                      </a:r>
                    </a:p>
                  </a:txBody>
                  <a:tcPr marL="9998" marR="9998" marT="999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r" fontAlgn="ctr"/>
                      <a:endParaRPr lang="es-CO" sz="1200" b="1" i="0" u="none" strike="noStrike">
                        <a:solidFill>
                          <a:srgbClr val="000000"/>
                        </a:solidFill>
                        <a:effectLst/>
                        <a:latin typeface="Arial"/>
                      </a:endParaRPr>
                    </a:p>
                  </a:txBody>
                  <a:tcPr marL="9998" marR="9998" marT="999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r" fontAlgn="ctr"/>
                      <a:r>
                        <a:rPr lang="es-CO" sz="1200" b="1" i="0" u="none" strike="noStrike" dirty="0">
                          <a:solidFill>
                            <a:srgbClr val="000000"/>
                          </a:solidFill>
                          <a:effectLst/>
                          <a:latin typeface="Arial"/>
                        </a:rPr>
                        <a:t>24.644.134</a:t>
                      </a:r>
                    </a:p>
                  </a:txBody>
                  <a:tcPr marL="9998" marR="9998" marT="999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r" fontAlgn="ctr"/>
                      <a:endParaRPr lang="es-CO" sz="1200" b="1" i="0" u="none" strike="noStrike">
                        <a:solidFill>
                          <a:srgbClr val="000000"/>
                        </a:solidFill>
                        <a:effectLst/>
                        <a:latin typeface="Arial"/>
                      </a:endParaRPr>
                    </a:p>
                  </a:txBody>
                  <a:tcPr marL="9998" marR="9998" marT="999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CO" sz="1200" b="1" i="0" u="none" strike="noStrike" dirty="0">
                          <a:solidFill>
                            <a:srgbClr val="000000"/>
                          </a:solidFill>
                          <a:effectLst/>
                          <a:latin typeface="Arial"/>
                        </a:rPr>
                        <a:t>4.333.963.208</a:t>
                      </a:r>
                    </a:p>
                  </a:txBody>
                  <a:tcPr marL="9998" marR="9998" marT="999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89958">
                <a:tc>
                  <a:txBody>
                    <a:bodyPr/>
                    <a:lstStyle/>
                    <a:p>
                      <a:pPr algn="l" fontAlgn="ctr"/>
                      <a:r>
                        <a:rPr lang="es-CO" sz="1200" b="0" i="0" u="none" strike="noStrike" dirty="0">
                          <a:solidFill>
                            <a:srgbClr val="000000"/>
                          </a:solidFill>
                          <a:effectLst/>
                          <a:latin typeface="Arial"/>
                        </a:rPr>
                        <a:t>51050605            </a:t>
                      </a:r>
                    </a:p>
                  </a:txBody>
                  <a:tcPr marL="9998" marR="9998" marT="999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s-CO" sz="1200" b="0" i="0" u="none" strike="noStrike" dirty="0">
                          <a:solidFill>
                            <a:srgbClr val="000000"/>
                          </a:solidFill>
                          <a:effectLst/>
                          <a:latin typeface="Arial"/>
                        </a:rPr>
                        <a:t>                  SUELDOS</a:t>
                      </a:r>
                    </a:p>
                  </a:txBody>
                  <a:tcPr marL="9998" marR="9998" marT="999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CO" sz="1200" b="0" i="0" u="none" strike="noStrike" dirty="0">
                          <a:solidFill>
                            <a:srgbClr val="000000"/>
                          </a:solidFill>
                          <a:effectLst/>
                          <a:latin typeface="Arial"/>
                        </a:rPr>
                        <a:t>0</a:t>
                      </a:r>
                    </a:p>
                  </a:txBody>
                  <a:tcPr marL="9998" marR="9998" marT="999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r" fontAlgn="ctr"/>
                      <a:r>
                        <a:rPr lang="es-CO" sz="1200" b="0" i="0" u="none" strike="noStrike" dirty="0">
                          <a:solidFill>
                            <a:srgbClr val="000000"/>
                          </a:solidFill>
                          <a:effectLst/>
                          <a:latin typeface="Arial"/>
                        </a:rPr>
                        <a:t>4.358.607.342</a:t>
                      </a:r>
                    </a:p>
                  </a:txBody>
                  <a:tcPr marL="9998" marR="9998" marT="999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r" fontAlgn="ctr"/>
                      <a:endParaRPr lang="es-CO" sz="1200" b="0" i="0" u="none" strike="noStrike">
                        <a:solidFill>
                          <a:srgbClr val="000000"/>
                        </a:solidFill>
                        <a:effectLst/>
                        <a:latin typeface="Arial"/>
                      </a:endParaRPr>
                    </a:p>
                  </a:txBody>
                  <a:tcPr marL="9998" marR="9998" marT="999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r" fontAlgn="ctr"/>
                      <a:r>
                        <a:rPr lang="es-CO" sz="1200" b="0" i="0" u="none" strike="noStrike" dirty="0">
                          <a:solidFill>
                            <a:srgbClr val="000000"/>
                          </a:solidFill>
                          <a:effectLst/>
                          <a:latin typeface="Arial"/>
                        </a:rPr>
                        <a:t>24.644.134</a:t>
                      </a:r>
                    </a:p>
                  </a:txBody>
                  <a:tcPr marL="9998" marR="9998" marT="999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r" fontAlgn="ctr"/>
                      <a:endParaRPr lang="es-CO" sz="1200" b="0" i="0" u="none" strike="noStrike">
                        <a:solidFill>
                          <a:srgbClr val="000000"/>
                        </a:solidFill>
                        <a:effectLst/>
                        <a:latin typeface="Arial"/>
                      </a:endParaRPr>
                    </a:p>
                  </a:txBody>
                  <a:tcPr marL="9998" marR="9998" marT="999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CO" sz="1200" b="0" i="0" u="none" strike="noStrike" dirty="0">
                          <a:solidFill>
                            <a:srgbClr val="000000"/>
                          </a:solidFill>
                          <a:effectLst/>
                          <a:latin typeface="Arial"/>
                        </a:rPr>
                        <a:t>4.333.963.208</a:t>
                      </a:r>
                    </a:p>
                  </a:txBody>
                  <a:tcPr marL="9998" marR="9998" marT="999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99956">
                <a:tc>
                  <a:txBody>
                    <a:bodyPr/>
                    <a:lstStyle/>
                    <a:p>
                      <a:pPr algn="l" fontAlgn="ctr"/>
                      <a:r>
                        <a:rPr lang="es-CO" sz="1200" b="1" i="0" u="none" strike="noStrike" dirty="0">
                          <a:solidFill>
                            <a:srgbClr val="000000"/>
                          </a:solidFill>
                          <a:effectLst/>
                          <a:latin typeface="Arial"/>
                        </a:rPr>
                        <a:t>510515              </a:t>
                      </a:r>
                    </a:p>
                  </a:txBody>
                  <a:tcPr marL="9998" marR="9998" marT="999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s-CO" sz="1200" b="1" i="0" u="none" strike="noStrike" dirty="0">
                          <a:solidFill>
                            <a:srgbClr val="000000"/>
                          </a:solidFill>
                          <a:effectLst/>
                          <a:latin typeface="Arial"/>
                        </a:rPr>
                        <a:t>                 HORAS EXTRAS Y RECARGOS</a:t>
                      </a:r>
                    </a:p>
                  </a:txBody>
                  <a:tcPr marL="9998" marR="9998" marT="999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CO" sz="1200" b="1" i="0" u="none" strike="noStrike" dirty="0">
                          <a:solidFill>
                            <a:srgbClr val="000000"/>
                          </a:solidFill>
                          <a:effectLst/>
                          <a:latin typeface="Arial"/>
                        </a:rPr>
                        <a:t>0</a:t>
                      </a:r>
                    </a:p>
                  </a:txBody>
                  <a:tcPr marL="9998" marR="9998" marT="999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r" fontAlgn="ctr"/>
                      <a:r>
                        <a:rPr lang="es-CO" sz="1200" b="1" i="0" u="none" strike="noStrike" dirty="0">
                          <a:solidFill>
                            <a:srgbClr val="000000"/>
                          </a:solidFill>
                          <a:effectLst/>
                          <a:latin typeface="Arial"/>
                        </a:rPr>
                        <a:t>323.374.296</a:t>
                      </a:r>
                    </a:p>
                  </a:txBody>
                  <a:tcPr marL="9998" marR="9998" marT="999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r" fontAlgn="ctr"/>
                      <a:endParaRPr lang="es-CO" sz="1200" b="1" i="0" u="none" strike="noStrike">
                        <a:solidFill>
                          <a:srgbClr val="000000"/>
                        </a:solidFill>
                        <a:effectLst/>
                        <a:latin typeface="Arial"/>
                      </a:endParaRPr>
                    </a:p>
                  </a:txBody>
                  <a:tcPr marL="9998" marR="9998" marT="999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r" fontAlgn="ctr"/>
                      <a:r>
                        <a:rPr lang="es-CO" sz="1200" b="1" i="0" u="none" strike="noStrike" dirty="0">
                          <a:solidFill>
                            <a:srgbClr val="000000"/>
                          </a:solidFill>
                          <a:effectLst/>
                          <a:latin typeface="Arial"/>
                        </a:rPr>
                        <a:t>660.255</a:t>
                      </a:r>
                    </a:p>
                  </a:txBody>
                  <a:tcPr marL="9998" marR="9998" marT="999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r" fontAlgn="ctr"/>
                      <a:endParaRPr lang="es-CO" sz="1200" b="1" i="0" u="none" strike="noStrike">
                        <a:solidFill>
                          <a:srgbClr val="000000"/>
                        </a:solidFill>
                        <a:effectLst/>
                        <a:latin typeface="Arial"/>
                      </a:endParaRPr>
                    </a:p>
                  </a:txBody>
                  <a:tcPr marL="9998" marR="9998" marT="999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CO" sz="1200" b="1" i="0" u="none" strike="noStrike" dirty="0">
                          <a:solidFill>
                            <a:srgbClr val="000000"/>
                          </a:solidFill>
                          <a:effectLst/>
                          <a:latin typeface="Arial"/>
                        </a:rPr>
                        <a:t>322.714.041</a:t>
                      </a:r>
                    </a:p>
                  </a:txBody>
                  <a:tcPr marL="9998" marR="9998" marT="999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89958">
                <a:tc>
                  <a:txBody>
                    <a:bodyPr/>
                    <a:lstStyle/>
                    <a:p>
                      <a:pPr algn="l" fontAlgn="ctr"/>
                      <a:r>
                        <a:rPr lang="es-CO" sz="1200" b="0" i="0" u="none" strike="noStrike" dirty="0">
                          <a:solidFill>
                            <a:srgbClr val="000000"/>
                          </a:solidFill>
                          <a:effectLst/>
                          <a:latin typeface="Arial"/>
                        </a:rPr>
                        <a:t>51051505            </a:t>
                      </a:r>
                    </a:p>
                  </a:txBody>
                  <a:tcPr marL="9998" marR="9998" marT="999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s-CO" sz="1200" b="0" i="0" u="none" strike="noStrike" dirty="0">
                          <a:solidFill>
                            <a:srgbClr val="000000"/>
                          </a:solidFill>
                          <a:effectLst/>
                          <a:latin typeface="Arial"/>
                        </a:rPr>
                        <a:t>                  HORAS EXTRAS Y RECARGOS</a:t>
                      </a:r>
                    </a:p>
                  </a:txBody>
                  <a:tcPr marL="9998" marR="9998" marT="999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CO" sz="1200" b="0" i="0" u="none" strike="noStrike" dirty="0">
                          <a:solidFill>
                            <a:srgbClr val="000000"/>
                          </a:solidFill>
                          <a:effectLst/>
                          <a:latin typeface="Arial"/>
                        </a:rPr>
                        <a:t>0</a:t>
                      </a:r>
                    </a:p>
                  </a:txBody>
                  <a:tcPr marL="9998" marR="9998" marT="999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r" fontAlgn="ctr"/>
                      <a:r>
                        <a:rPr lang="es-CO" sz="1200" b="0" i="0" u="none" strike="noStrike" dirty="0">
                          <a:solidFill>
                            <a:srgbClr val="000000"/>
                          </a:solidFill>
                          <a:effectLst/>
                          <a:latin typeface="Arial"/>
                        </a:rPr>
                        <a:t>323.374.296</a:t>
                      </a:r>
                    </a:p>
                  </a:txBody>
                  <a:tcPr marL="9998" marR="9998" marT="999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r" fontAlgn="ctr"/>
                      <a:endParaRPr lang="es-CO" sz="1200" b="0" i="0" u="none" strike="noStrike">
                        <a:solidFill>
                          <a:srgbClr val="000000"/>
                        </a:solidFill>
                        <a:effectLst/>
                        <a:latin typeface="Arial"/>
                      </a:endParaRPr>
                    </a:p>
                  </a:txBody>
                  <a:tcPr marL="9998" marR="9998" marT="999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r" fontAlgn="ctr"/>
                      <a:r>
                        <a:rPr lang="es-CO" sz="1200" b="0" i="0" u="none" strike="noStrike" dirty="0">
                          <a:solidFill>
                            <a:srgbClr val="000000"/>
                          </a:solidFill>
                          <a:effectLst/>
                          <a:latin typeface="Arial"/>
                        </a:rPr>
                        <a:t>660.255</a:t>
                      </a:r>
                    </a:p>
                  </a:txBody>
                  <a:tcPr marL="9998" marR="9998" marT="999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r" fontAlgn="ctr"/>
                      <a:endParaRPr lang="es-CO" sz="1200" b="0" i="0" u="none" strike="noStrike" dirty="0">
                        <a:solidFill>
                          <a:srgbClr val="000000"/>
                        </a:solidFill>
                        <a:effectLst/>
                        <a:latin typeface="Arial"/>
                      </a:endParaRPr>
                    </a:p>
                  </a:txBody>
                  <a:tcPr marL="9998" marR="9998" marT="999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CO" sz="1200" b="0" i="0" u="none" strike="noStrike" dirty="0">
                          <a:solidFill>
                            <a:srgbClr val="000000"/>
                          </a:solidFill>
                          <a:effectLst/>
                          <a:latin typeface="Arial"/>
                        </a:rPr>
                        <a:t>322.714.041</a:t>
                      </a:r>
                    </a:p>
                  </a:txBody>
                  <a:tcPr marL="9998" marR="9998" marT="999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bl>
          </a:graphicData>
        </a:graphic>
      </p:graphicFrame>
      <p:cxnSp>
        <p:nvCxnSpPr>
          <p:cNvPr id="10" name="Conector recto de flecha 20"/>
          <p:cNvCxnSpPr/>
          <p:nvPr/>
        </p:nvCxnSpPr>
        <p:spPr>
          <a:xfrm flipV="1">
            <a:off x="450376" y="698047"/>
            <a:ext cx="8229600" cy="17167"/>
          </a:xfrm>
          <a:prstGeom prst="straightConnector1">
            <a:avLst/>
          </a:prstGeom>
          <a:ln>
            <a:solidFill>
              <a:schemeClr val="tx1">
                <a:lumMod val="85000"/>
                <a:lumOff val="1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11" name="Elipse 23"/>
          <p:cNvSpPr/>
          <p:nvPr/>
        </p:nvSpPr>
        <p:spPr>
          <a:xfrm>
            <a:off x="3698240" y="528480"/>
            <a:ext cx="325120" cy="339134"/>
          </a:xfrm>
          <a:prstGeom prst="ellipse">
            <a:avLst/>
          </a:prstGeom>
          <a:solidFill>
            <a:srgbClr val="AFC6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solidFill>
                <a:prstClr val="white"/>
              </a:solidFill>
            </a:endParaRPr>
          </a:p>
        </p:txBody>
      </p:sp>
      <p:sp>
        <p:nvSpPr>
          <p:cNvPr id="12" name="Marcador de contenido 2"/>
          <p:cNvSpPr txBox="1">
            <a:spLocks/>
          </p:cNvSpPr>
          <p:nvPr/>
        </p:nvSpPr>
        <p:spPr>
          <a:xfrm>
            <a:off x="3982719" y="336141"/>
            <a:ext cx="4806439" cy="396240"/>
          </a:xfrm>
          <a:prstGeom prst="rect">
            <a:avLst/>
          </a:prstGeom>
        </p:spPr>
        <p:txBody>
          <a:bodyPr vert="horz" lIns="91440" tIns="45720" rIns="91440" bIns="45720" rtlCol="0">
            <a:noAutofit/>
          </a:bodyPr>
          <a:lstStyle>
            <a:lvl1pPr indent="0">
              <a:spcBef>
                <a:spcPct val="20000"/>
              </a:spcBef>
              <a:buFont typeface="Arial"/>
              <a:buNone/>
              <a:defRPr sz="2400">
                <a:solidFill>
                  <a:schemeClr val="tx1">
                    <a:lumMod val="85000"/>
                    <a:lumOff val="15000"/>
                  </a:schemeClr>
                </a:solidFill>
                <a:latin typeface="Helvetica Neue Light"/>
                <a:cs typeface="Helvetica Neue Light"/>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s-ES" sz="2000" dirty="0" smtClean="0">
                <a:solidFill>
                  <a:prstClr val="black">
                    <a:lumMod val="85000"/>
                    <a:lumOff val="15000"/>
                  </a:prstClr>
                </a:solidFill>
                <a:latin typeface="Helvetica Neue "/>
              </a:rPr>
              <a:t>PROCESO DE DETERMINACIÓN</a:t>
            </a:r>
            <a:endParaRPr lang="es-ES" sz="2000" dirty="0">
              <a:solidFill>
                <a:prstClr val="black">
                  <a:lumMod val="85000"/>
                  <a:lumOff val="15000"/>
                </a:prstClr>
              </a:solidFill>
              <a:latin typeface="Helvetica Neue "/>
            </a:endParaRPr>
          </a:p>
        </p:txBody>
      </p:sp>
      <p:sp>
        <p:nvSpPr>
          <p:cNvPr id="13" name="Elipse 9"/>
          <p:cNvSpPr/>
          <p:nvPr/>
        </p:nvSpPr>
        <p:spPr>
          <a:xfrm>
            <a:off x="3695865" y="530666"/>
            <a:ext cx="325120" cy="339134"/>
          </a:xfrm>
          <a:prstGeom prst="ellipse">
            <a:avLst/>
          </a:prstGeom>
          <a:solidFill>
            <a:srgbClr val="008000"/>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s-ES" dirty="0">
              <a:solidFill>
                <a:prstClr val="white"/>
              </a:solidFill>
            </a:endParaRPr>
          </a:p>
        </p:txBody>
      </p:sp>
    </p:spTree>
    <p:extLst>
      <p:ext uri="{BB962C8B-B14F-4D97-AF65-F5344CB8AC3E}">
        <p14:creationId xmlns:p14="http://schemas.microsoft.com/office/powerpoint/2010/main" val="2321526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5 Rectángulo"/>
          <p:cNvSpPr/>
          <p:nvPr/>
        </p:nvSpPr>
        <p:spPr>
          <a:xfrm>
            <a:off x="896096" y="3845450"/>
            <a:ext cx="7401463" cy="1200329"/>
          </a:xfrm>
          <a:prstGeom prst="rect">
            <a:avLst/>
          </a:prstGeom>
        </p:spPr>
        <p:txBody>
          <a:bodyPr wrap="square">
            <a:spAutoFit/>
          </a:bodyPr>
          <a:lstStyle/>
          <a:p>
            <a:pPr marL="342900" indent="-342900" algn="just">
              <a:buFont typeface="Wingdings" panose="05000000000000000000" pitchFamily="2" charset="2"/>
              <a:buChar char="§"/>
            </a:pPr>
            <a:r>
              <a:rPr lang="es-CO" dirty="0" smtClean="0">
                <a:latin typeface="Arial" pitchFamily="34" charset="0"/>
                <a:cs typeface="Arial" pitchFamily="34" charset="0"/>
              </a:rPr>
              <a:t>Detallados </a:t>
            </a:r>
            <a:r>
              <a:rPr lang="es-CO" dirty="0">
                <a:latin typeface="Arial" pitchFamily="34" charset="0"/>
                <a:cs typeface="Arial" pitchFamily="34" charset="0"/>
              </a:rPr>
              <a:t>por mes y por tercero</a:t>
            </a:r>
            <a:r>
              <a:rPr lang="es-CO" dirty="0" smtClean="0">
                <a:latin typeface="Arial" pitchFamily="34" charset="0"/>
                <a:cs typeface="Arial" pitchFamily="34" charset="0"/>
              </a:rPr>
              <a:t>.</a:t>
            </a:r>
          </a:p>
          <a:p>
            <a:pPr marL="342900" indent="-342900" algn="just">
              <a:buFont typeface="Wingdings" panose="05000000000000000000" pitchFamily="2" charset="2"/>
              <a:buChar char="§"/>
            </a:pPr>
            <a:endParaRPr lang="es-CO" dirty="0">
              <a:latin typeface="Arial" pitchFamily="34" charset="0"/>
              <a:cs typeface="Arial" pitchFamily="34" charset="0"/>
            </a:endParaRPr>
          </a:p>
          <a:p>
            <a:pPr marL="342900" indent="-342900" algn="just">
              <a:buFont typeface="Wingdings" panose="05000000000000000000" pitchFamily="2" charset="2"/>
              <a:buChar char="§"/>
            </a:pPr>
            <a:r>
              <a:rPr lang="es-CO" dirty="0">
                <a:latin typeface="Arial" pitchFamily="34" charset="0"/>
                <a:cs typeface="Arial" pitchFamily="34" charset="0"/>
              </a:rPr>
              <a:t>Certificados por contador público o revisor </a:t>
            </a:r>
            <a:r>
              <a:rPr lang="es-CO" dirty="0" smtClean="0">
                <a:latin typeface="Arial" pitchFamily="34" charset="0"/>
                <a:cs typeface="Arial" pitchFamily="34" charset="0"/>
              </a:rPr>
              <a:t>fiscal, </a:t>
            </a:r>
            <a:r>
              <a:rPr lang="es-CO" dirty="0">
                <a:latin typeface="Arial" pitchFamily="34" charset="0"/>
                <a:cs typeface="Arial" pitchFamily="34" charset="0"/>
              </a:rPr>
              <a:t>si está obligado a tenerlo</a:t>
            </a:r>
            <a:r>
              <a:rPr lang="es-CO" dirty="0" smtClean="0">
                <a:latin typeface="Arial" pitchFamily="34" charset="0"/>
                <a:cs typeface="Arial" pitchFamily="34" charset="0"/>
              </a:rPr>
              <a:t>.</a:t>
            </a:r>
          </a:p>
        </p:txBody>
      </p:sp>
      <p:sp>
        <p:nvSpPr>
          <p:cNvPr id="4" name="3 Rectángulo"/>
          <p:cNvSpPr/>
          <p:nvPr/>
        </p:nvSpPr>
        <p:spPr>
          <a:xfrm>
            <a:off x="254378" y="1188060"/>
            <a:ext cx="8411950" cy="2492990"/>
          </a:xfrm>
          <a:prstGeom prst="rect">
            <a:avLst/>
          </a:prstGeom>
        </p:spPr>
        <p:txBody>
          <a:bodyPr wrap="square">
            <a:spAutoFit/>
          </a:bodyPr>
          <a:lstStyle/>
          <a:p>
            <a:pPr algn="just"/>
            <a:r>
              <a:rPr lang="es-CO" sz="2200" b="1" dirty="0">
                <a:latin typeface="Arial" pitchFamily="34" charset="0"/>
                <a:cs typeface="Arial" pitchFamily="34" charset="0"/>
              </a:rPr>
              <a:t>Punto 2</a:t>
            </a:r>
            <a:r>
              <a:rPr lang="es-CO" sz="2200" b="1" dirty="0" smtClean="0">
                <a:latin typeface="Arial" pitchFamily="34" charset="0"/>
                <a:cs typeface="Arial" pitchFamily="34" charset="0"/>
              </a:rPr>
              <a:t>:</a:t>
            </a:r>
          </a:p>
          <a:p>
            <a:pPr algn="just"/>
            <a:endParaRPr lang="es-CO" sz="2200" b="1" dirty="0" smtClean="0">
              <a:latin typeface="Arial" pitchFamily="34" charset="0"/>
              <a:cs typeface="Arial" pitchFamily="34" charset="0"/>
            </a:endParaRPr>
          </a:p>
          <a:p>
            <a:pPr algn="just"/>
            <a:r>
              <a:rPr lang="es-CO" sz="2200" b="1" dirty="0" smtClean="0">
                <a:latin typeface="Arial" pitchFamily="34" charset="0"/>
                <a:cs typeface="Arial" pitchFamily="34" charset="0"/>
              </a:rPr>
              <a:t>a) Auxiliares </a:t>
            </a:r>
            <a:r>
              <a:rPr lang="es-CO" sz="2200" b="1" dirty="0">
                <a:latin typeface="Arial" pitchFamily="34" charset="0"/>
                <a:cs typeface="Arial" pitchFamily="34" charset="0"/>
              </a:rPr>
              <a:t>de las cuentas contables relacionadas con la causación y pago de la </a:t>
            </a:r>
            <a:r>
              <a:rPr lang="es-CO" sz="2200" b="1" dirty="0" smtClean="0">
                <a:latin typeface="Arial" pitchFamily="34" charset="0"/>
                <a:cs typeface="Arial" pitchFamily="34" charset="0"/>
              </a:rPr>
              <a:t>nómina</a:t>
            </a:r>
            <a:r>
              <a:rPr lang="es-CO" sz="2400" b="1" dirty="0" smtClean="0">
                <a:latin typeface="Arial" pitchFamily="34" charset="0"/>
                <a:cs typeface="Arial" pitchFamily="34" charset="0"/>
              </a:rPr>
              <a:t>*</a:t>
            </a:r>
          </a:p>
          <a:p>
            <a:pPr algn="just"/>
            <a:endParaRPr lang="es-CO" sz="2200" b="1" dirty="0" smtClean="0">
              <a:latin typeface="Arial" pitchFamily="34" charset="0"/>
              <a:cs typeface="Arial" pitchFamily="34" charset="0"/>
            </a:endParaRPr>
          </a:p>
          <a:p>
            <a:pPr algn="just"/>
            <a:endParaRPr lang="es-CO" sz="2200" b="1" dirty="0" smtClean="0">
              <a:latin typeface="Arial" pitchFamily="34" charset="0"/>
              <a:cs typeface="Arial" pitchFamily="34" charset="0"/>
            </a:endParaRPr>
          </a:p>
          <a:p>
            <a:pPr algn="just"/>
            <a:r>
              <a:rPr lang="es-CO" sz="2200" b="1" dirty="0" smtClean="0">
                <a:latin typeface="Arial" pitchFamily="34" charset="0"/>
                <a:cs typeface="Arial" pitchFamily="34" charset="0"/>
              </a:rPr>
              <a:t>b) Auxiliares de las cuentas contables de servicios y diversos</a:t>
            </a:r>
            <a:endParaRPr lang="es-CO" sz="2200" dirty="0"/>
          </a:p>
        </p:txBody>
      </p:sp>
      <p:sp>
        <p:nvSpPr>
          <p:cNvPr id="2" name="1 Rectángulo"/>
          <p:cNvSpPr/>
          <p:nvPr/>
        </p:nvSpPr>
        <p:spPr>
          <a:xfrm>
            <a:off x="480949" y="5643287"/>
            <a:ext cx="8081159" cy="677108"/>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just"/>
            <a:r>
              <a:rPr lang="es-CO" sz="2400" b="1" dirty="0" smtClean="0">
                <a:latin typeface="Arial" pitchFamily="34" charset="0"/>
                <a:cs typeface="Arial" pitchFamily="34" charset="0"/>
              </a:rPr>
              <a:t>*</a:t>
            </a:r>
            <a:r>
              <a:rPr lang="es-CO" dirty="0" smtClean="0">
                <a:latin typeface="Arial" pitchFamily="34" charset="0"/>
                <a:cs typeface="Arial" pitchFamily="34" charset="0"/>
              </a:rPr>
              <a:t> </a:t>
            </a:r>
            <a:r>
              <a:rPr lang="es-CO" sz="1400" dirty="0" smtClean="0">
                <a:latin typeface="Arial" pitchFamily="34" charset="0"/>
                <a:cs typeface="Arial" pitchFamily="34" charset="0"/>
              </a:rPr>
              <a:t>Si </a:t>
            </a:r>
            <a:r>
              <a:rPr lang="es-CO" sz="1400" dirty="0">
                <a:latin typeface="Arial" pitchFamily="34" charset="0"/>
                <a:cs typeface="Arial" pitchFamily="34" charset="0"/>
              </a:rPr>
              <a:t>los auxiliares no se encuentran por tercero (trabajador), anexar el reporte del consolidado de nómina para cargue a contabilidad detallado por concepto.</a:t>
            </a:r>
          </a:p>
        </p:txBody>
      </p:sp>
      <p:cxnSp>
        <p:nvCxnSpPr>
          <p:cNvPr id="7" name="Conector recto de flecha 20"/>
          <p:cNvCxnSpPr/>
          <p:nvPr/>
        </p:nvCxnSpPr>
        <p:spPr>
          <a:xfrm flipV="1">
            <a:off x="450376" y="698047"/>
            <a:ext cx="8229600" cy="17167"/>
          </a:xfrm>
          <a:prstGeom prst="straightConnector1">
            <a:avLst/>
          </a:prstGeom>
          <a:ln>
            <a:solidFill>
              <a:schemeClr val="tx1">
                <a:lumMod val="85000"/>
                <a:lumOff val="1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9" name="Elipse 23"/>
          <p:cNvSpPr/>
          <p:nvPr/>
        </p:nvSpPr>
        <p:spPr>
          <a:xfrm>
            <a:off x="3698240" y="528480"/>
            <a:ext cx="325120" cy="339134"/>
          </a:xfrm>
          <a:prstGeom prst="ellipse">
            <a:avLst/>
          </a:prstGeom>
          <a:solidFill>
            <a:srgbClr val="AFC6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solidFill>
                <a:prstClr val="white"/>
              </a:solidFill>
            </a:endParaRPr>
          </a:p>
        </p:txBody>
      </p:sp>
      <p:sp>
        <p:nvSpPr>
          <p:cNvPr id="10" name="Marcador de contenido 2"/>
          <p:cNvSpPr txBox="1">
            <a:spLocks/>
          </p:cNvSpPr>
          <p:nvPr/>
        </p:nvSpPr>
        <p:spPr>
          <a:xfrm>
            <a:off x="3982719" y="336141"/>
            <a:ext cx="4806439" cy="396240"/>
          </a:xfrm>
          <a:prstGeom prst="rect">
            <a:avLst/>
          </a:prstGeom>
        </p:spPr>
        <p:txBody>
          <a:bodyPr vert="horz" lIns="91440" tIns="45720" rIns="91440" bIns="45720" rtlCol="0">
            <a:noAutofit/>
          </a:bodyPr>
          <a:lstStyle>
            <a:lvl1pPr indent="0">
              <a:spcBef>
                <a:spcPct val="20000"/>
              </a:spcBef>
              <a:buFont typeface="Arial"/>
              <a:buNone/>
              <a:defRPr sz="2400">
                <a:solidFill>
                  <a:schemeClr val="tx1">
                    <a:lumMod val="85000"/>
                    <a:lumOff val="15000"/>
                  </a:schemeClr>
                </a:solidFill>
                <a:latin typeface="Helvetica Neue Light"/>
                <a:cs typeface="Helvetica Neue Light"/>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s-ES" sz="2000" dirty="0" smtClean="0">
                <a:solidFill>
                  <a:prstClr val="black">
                    <a:lumMod val="85000"/>
                    <a:lumOff val="15000"/>
                  </a:prstClr>
                </a:solidFill>
                <a:latin typeface="Helvetica Neue "/>
              </a:rPr>
              <a:t>PROCESO DE DETERMINACIÓN</a:t>
            </a:r>
            <a:endParaRPr lang="es-ES" sz="2000" dirty="0">
              <a:solidFill>
                <a:prstClr val="black">
                  <a:lumMod val="85000"/>
                  <a:lumOff val="15000"/>
                </a:prstClr>
              </a:solidFill>
              <a:latin typeface="Helvetica Neue "/>
            </a:endParaRPr>
          </a:p>
        </p:txBody>
      </p:sp>
      <p:sp>
        <p:nvSpPr>
          <p:cNvPr id="11" name="Elipse 9"/>
          <p:cNvSpPr/>
          <p:nvPr/>
        </p:nvSpPr>
        <p:spPr>
          <a:xfrm>
            <a:off x="3695865" y="530666"/>
            <a:ext cx="325120" cy="339134"/>
          </a:xfrm>
          <a:prstGeom prst="ellipse">
            <a:avLst/>
          </a:prstGeom>
          <a:solidFill>
            <a:srgbClr val="008000"/>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s-ES" dirty="0">
              <a:solidFill>
                <a:prstClr val="white"/>
              </a:solidFill>
            </a:endParaRPr>
          </a:p>
        </p:txBody>
      </p:sp>
    </p:spTree>
    <p:extLst>
      <p:ext uri="{BB962C8B-B14F-4D97-AF65-F5344CB8AC3E}">
        <p14:creationId xmlns:p14="http://schemas.microsoft.com/office/powerpoint/2010/main" val="37146567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5 Rectángulo"/>
          <p:cNvSpPr/>
          <p:nvPr/>
        </p:nvSpPr>
        <p:spPr>
          <a:xfrm>
            <a:off x="960219" y="3747688"/>
            <a:ext cx="7401463" cy="400110"/>
          </a:xfrm>
          <a:prstGeom prst="rect">
            <a:avLst/>
          </a:prstGeom>
        </p:spPr>
        <p:txBody>
          <a:bodyPr wrap="square">
            <a:spAutoFit/>
          </a:bodyPr>
          <a:lstStyle/>
          <a:p>
            <a:pPr marL="342900" indent="-342900" algn="just">
              <a:buFont typeface="Wingdings" panose="05000000000000000000" pitchFamily="2" charset="2"/>
              <a:buChar char="§"/>
            </a:pPr>
            <a:r>
              <a:rPr lang="es-CO" sz="2000" dirty="0" smtClean="0">
                <a:latin typeface="Arial" pitchFamily="34" charset="0"/>
                <a:cs typeface="Arial" pitchFamily="34" charset="0"/>
              </a:rPr>
              <a:t>En la </a:t>
            </a:r>
            <a:r>
              <a:rPr lang="es-CO" sz="2000" dirty="0">
                <a:latin typeface="Arial" pitchFamily="34" charset="0"/>
                <a:cs typeface="Arial" pitchFamily="34" charset="0"/>
              </a:rPr>
              <a:t>siguiente </a:t>
            </a:r>
            <a:r>
              <a:rPr lang="es-CO" sz="2000" dirty="0" smtClean="0">
                <a:latin typeface="Arial" pitchFamily="34" charset="0"/>
                <a:cs typeface="Arial" pitchFamily="34" charset="0"/>
              </a:rPr>
              <a:t>estructura (formato Excel):</a:t>
            </a:r>
            <a:endParaRPr lang="es-CO" dirty="0"/>
          </a:p>
        </p:txBody>
      </p:sp>
      <p:graphicFrame>
        <p:nvGraphicFramePr>
          <p:cNvPr id="2" name="1 Tabla"/>
          <p:cNvGraphicFramePr>
            <a:graphicFrameLocks noGrp="1"/>
          </p:cNvGraphicFramePr>
          <p:nvPr>
            <p:extLst>
              <p:ext uri="{D42A27DB-BD31-4B8C-83A1-F6EECF244321}">
                <p14:modId xmlns:p14="http://schemas.microsoft.com/office/powerpoint/2010/main" val="281341000"/>
              </p:ext>
            </p:extLst>
          </p:nvPr>
        </p:nvGraphicFramePr>
        <p:xfrm>
          <a:off x="254378" y="4438173"/>
          <a:ext cx="8574780" cy="1195068"/>
        </p:xfrm>
        <a:graphic>
          <a:graphicData uri="http://schemas.openxmlformats.org/drawingml/2006/table">
            <a:tbl>
              <a:tblPr/>
              <a:tblGrid>
                <a:gridCol w="932977"/>
                <a:gridCol w="1378424"/>
                <a:gridCol w="1050878"/>
                <a:gridCol w="1869743"/>
                <a:gridCol w="382137"/>
                <a:gridCol w="368490"/>
                <a:gridCol w="900752"/>
                <a:gridCol w="1691379"/>
              </a:tblGrid>
              <a:tr h="607662">
                <a:tc>
                  <a:txBody>
                    <a:bodyPr/>
                    <a:lstStyle/>
                    <a:p>
                      <a:pPr algn="ctr" fontAlgn="ctr"/>
                      <a:r>
                        <a:rPr lang="es-CO" sz="1200" b="1" i="0" u="none" strike="noStrike" dirty="0">
                          <a:solidFill>
                            <a:schemeClr val="bg1"/>
                          </a:solidFill>
                          <a:effectLst/>
                          <a:latin typeface="Arial"/>
                        </a:rPr>
                        <a:t>No. Cuenta contable</a:t>
                      </a:r>
                    </a:p>
                  </a:txBody>
                  <a:tcPr marL="10128" marR="10128" marT="10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fontAlgn="ctr"/>
                      <a:r>
                        <a:rPr lang="es-CO" sz="1200" b="1" i="0" u="none" strike="noStrike" dirty="0">
                          <a:solidFill>
                            <a:schemeClr val="bg1"/>
                          </a:solidFill>
                          <a:effectLst/>
                          <a:latin typeface="Arial"/>
                        </a:rPr>
                        <a:t>No. Identificación beneficiario</a:t>
                      </a:r>
                    </a:p>
                  </a:txBody>
                  <a:tcPr marL="10128" marR="10128" marT="10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fontAlgn="ctr"/>
                      <a:r>
                        <a:rPr lang="es-CO" sz="1200" b="1" i="0" u="none" strike="noStrike" dirty="0">
                          <a:solidFill>
                            <a:schemeClr val="bg1"/>
                          </a:solidFill>
                          <a:effectLst/>
                          <a:latin typeface="Arial"/>
                        </a:rPr>
                        <a:t>Nombre beneficiario</a:t>
                      </a:r>
                    </a:p>
                  </a:txBody>
                  <a:tcPr marL="10128" marR="10128" marT="10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fontAlgn="ctr"/>
                      <a:r>
                        <a:rPr lang="es-CO" sz="1200" b="1" i="0" u="none" strike="noStrike" dirty="0">
                          <a:solidFill>
                            <a:schemeClr val="bg1"/>
                          </a:solidFill>
                          <a:effectLst/>
                          <a:latin typeface="Arial"/>
                        </a:rPr>
                        <a:t>Concepto</a:t>
                      </a:r>
                    </a:p>
                  </a:txBody>
                  <a:tcPr marL="10128" marR="10128" marT="10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fontAlgn="ctr"/>
                      <a:r>
                        <a:rPr lang="es-CO" sz="1200" b="1" i="0" u="none" strike="noStrike" dirty="0">
                          <a:solidFill>
                            <a:schemeClr val="bg1"/>
                          </a:solidFill>
                          <a:effectLst/>
                          <a:latin typeface="Arial"/>
                        </a:rPr>
                        <a:t>Año</a:t>
                      </a:r>
                    </a:p>
                  </a:txBody>
                  <a:tcPr marL="10128" marR="10128" marT="10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fontAlgn="ctr"/>
                      <a:r>
                        <a:rPr lang="es-CO" sz="1200" b="1" i="0" u="none" strike="noStrike" dirty="0">
                          <a:solidFill>
                            <a:schemeClr val="bg1"/>
                          </a:solidFill>
                          <a:effectLst/>
                          <a:latin typeface="Arial"/>
                        </a:rPr>
                        <a:t>Mes</a:t>
                      </a:r>
                    </a:p>
                  </a:txBody>
                  <a:tcPr marL="10128" marR="10128" marT="10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fontAlgn="ctr"/>
                      <a:r>
                        <a:rPr lang="es-CO" sz="1200" b="1" i="0" u="none" strike="noStrike" dirty="0">
                          <a:solidFill>
                            <a:schemeClr val="bg1"/>
                          </a:solidFill>
                          <a:effectLst/>
                          <a:latin typeface="Arial"/>
                        </a:rPr>
                        <a:t>Valor</a:t>
                      </a:r>
                    </a:p>
                  </a:txBody>
                  <a:tcPr marL="10128" marR="10128" marT="10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fontAlgn="ctr"/>
                      <a:r>
                        <a:rPr lang="es-CO" sz="1200" b="1" i="0" u="none" strike="noStrike" dirty="0">
                          <a:solidFill>
                            <a:schemeClr val="bg1"/>
                          </a:solidFill>
                          <a:effectLst/>
                          <a:latin typeface="Arial"/>
                        </a:rPr>
                        <a:t>Descripción</a:t>
                      </a:r>
                    </a:p>
                  </a:txBody>
                  <a:tcPr marL="10128" marR="10128" marT="10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r>
              <a:tr h="202554">
                <a:tc>
                  <a:txBody>
                    <a:bodyPr/>
                    <a:lstStyle/>
                    <a:p>
                      <a:pPr algn="ctr" fontAlgn="b"/>
                      <a:r>
                        <a:rPr lang="es-CO" sz="1200" b="0" i="0" u="none" strike="noStrike" dirty="0">
                          <a:solidFill>
                            <a:srgbClr val="000000"/>
                          </a:solidFill>
                          <a:effectLst/>
                          <a:latin typeface="Arial"/>
                        </a:rPr>
                        <a:t>51350505</a:t>
                      </a:r>
                    </a:p>
                  </a:txBody>
                  <a:tcPr marL="10128" marR="10128" marT="10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200" b="0" i="0" u="none" strike="noStrike" dirty="0">
                          <a:solidFill>
                            <a:srgbClr val="000000"/>
                          </a:solidFill>
                          <a:effectLst/>
                          <a:latin typeface="Arial"/>
                        </a:rPr>
                        <a:t>800.000.000-0</a:t>
                      </a:r>
                    </a:p>
                  </a:txBody>
                  <a:tcPr marL="10128" marR="10128" marT="10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200" b="0" i="0" u="none" strike="noStrike" dirty="0">
                          <a:solidFill>
                            <a:srgbClr val="000000"/>
                          </a:solidFill>
                          <a:effectLst/>
                          <a:latin typeface="Arial"/>
                        </a:rPr>
                        <a:t>Empresa ABC</a:t>
                      </a:r>
                    </a:p>
                  </a:txBody>
                  <a:tcPr marL="10128" marR="10128" marT="10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200" b="0" i="0" u="none" strike="noStrike" dirty="0">
                          <a:solidFill>
                            <a:srgbClr val="000000"/>
                          </a:solidFill>
                          <a:effectLst/>
                          <a:latin typeface="Arial"/>
                        </a:rPr>
                        <a:t>Causación factura No. 10</a:t>
                      </a:r>
                    </a:p>
                  </a:txBody>
                  <a:tcPr marL="10128" marR="10128" marT="10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200" b="0" i="0" u="none" strike="noStrike" dirty="0">
                          <a:solidFill>
                            <a:srgbClr val="000000"/>
                          </a:solidFill>
                          <a:effectLst/>
                          <a:latin typeface="Arial"/>
                        </a:rPr>
                        <a:t>2010</a:t>
                      </a:r>
                    </a:p>
                  </a:txBody>
                  <a:tcPr marL="10128" marR="10128" marT="10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200" b="0" i="0" u="none" strike="noStrike" dirty="0">
                          <a:solidFill>
                            <a:srgbClr val="000000"/>
                          </a:solidFill>
                          <a:effectLst/>
                          <a:latin typeface="Arial"/>
                        </a:rPr>
                        <a:t>5</a:t>
                      </a:r>
                    </a:p>
                  </a:txBody>
                  <a:tcPr marL="10128" marR="10128" marT="10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200" b="0" i="0" u="none" strike="noStrike" dirty="0">
                          <a:solidFill>
                            <a:srgbClr val="000000"/>
                          </a:solidFill>
                          <a:effectLst/>
                          <a:latin typeface="Arial"/>
                        </a:rPr>
                        <a:t>$ 5.000.000</a:t>
                      </a:r>
                    </a:p>
                  </a:txBody>
                  <a:tcPr marL="10128" marR="10128" marT="10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200" b="0" i="0" u="none" strike="noStrike" dirty="0">
                          <a:solidFill>
                            <a:srgbClr val="000000"/>
                          </a:solidFill>
                          <a:effectLst/>
                          <a:latin typeface="Arial"/>
                        </a:rPr>
                        <a:t>Compra papelería</a:t>
                      </a:r>
                    </a:p>
                  </a:txBody>
                  <a:tcPr marL="10128" marR="10128" marT="10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4852">
                <a:tc>
                  <a:txBody>
                    <a:bodyPr/>
                    <a:lstStyle/>
                    <a:p>
                      <a:pPr algn="ctr" fontAlgn="ctr"/>
                      <a:r>
                        <a:rPr lang="es-CO" sz="1200" b="0" i="0" u="none" strike="noStrike" dirty="0">
                          <a:solidFill>
                            <a:srgbClr val="000000"/>
                          </a:solidFill>
                          <a:effectLst/>
                          <a:latin typeface="Arial"/>
                        </a:rPr>
                        <a:t>26101501</a:t>
                      </a:r>
                    </a:p>
                  </a:txBody>
                  <a:tcPr marL="10128" marR="10128" marT="10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Arial"/>
                        </a:rPr>
                        <a:t>52.000.000</a:t>
                      </a:r>
                    </a:p>
                  </a:txBody>
                  <a:tcPr marL="10128" marR="10128" marT="10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Arial"/>
                        </a:rPr>
                        <a:t>María Sánchez Torres</a:t>
                      </a:r>
                    </a:p>
                  </a:txBody>
                  <a:tcPr marL="10128" marR="10128" marT="10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Arial"/>
                        </a:rPr>
                        <a:t>Pago vacaciones </a:t>
                      </a:r>
                    </a:p>
                  </a:txBody>
                  <a:tcPr marL="10128" marR="10128" marT="10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Arial"/>
                        </a:rPr>
                        <a:t>2010</a:t>
                      </a:r>
                    </a:p>
                  </a:txBody>
                  <a:tcPr marL="10128" marR="10128" marT="10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Arial"/>
                        </a:rPr>
                        <a:t>5</a:t>
                      </a:r>
                    </a:p>
                  </a:txBody>
                  <a:tcPr marL="10128" marR="10128" marT="10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Arial"/>
                        </a:rPr>
                        <a:t>$ 1.700.000</a:t>
                      </a:r>
                    </a:p>
                  </a:txBody>
                  <a:tcPr marL="10128" marR="10128" marT="10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Arial"/>
                        </a:rPr>
                        <a:t>Liquidación de contrato, fecha de retiro 15-05-10</a:t>
                      </a:r>
                    </a:p>
                  </a:txBody>
                  <a:tcPr marL="10128" marR="10128" marT="10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0" name="9 Rectángulo"/>
          <p:cNvSpPr/>
          <p:nvPr/>
        </p:nvSpPr>
        <p:spPr>
          <a:xfrm>
            <a:off x="254378" y="1242652"/>
            <a:ext cx="8411950" cy="2154436"/>
          </a:xfrm>
          <a:prstGeom prst="rect">
            <a:avLst/>
          </a:prstGeom>
        </p:spPr>
        <p:txBody>
          <a:bodyPr wrap="square">
            <a:spAutoFit/>
          </a:bodyPr>
          <a:lstStyle/>
          <a:p>
            <a:pPr algn="just"/>
            <a:r>
              <a:rPr lang="es-CO" sz="2200" b="1" dirty="0">
                <a:latin typeface="Arial" pitchFamily="34" charset="0"/>
                <a:cs typeface="Arial" pitchFamily="34" charset="0"/>
              </a:rPr>
              <a:t>Punto 2</a:t>
            </a:r>
            <a:r>
              <a:rPr lang="es-CO" sz="2200" b="1" dirty="0" smtClean="0">
                <a:latin typeface="Arial" pitchFamily="34" charset="0"/>
                <a:cs typeface="Arial" pitchFamily="34" charset="0"/>
              </a:rPr>
              <a:t>:</a:t>
            </a:r>
          </a:p>
          <a:p>
            <a:pPr algn="just"/>
            <a:endParaRPr lang="es-CO" sz="2200" b="1" dirty="0" smtClean="0">
              <a:latin typeface="Arial" pitchFamily="34" charset="0"/>
              <a:cs typeface="Arial" pitchFamily="34" charset="0"/>
            </a:endParaRPr>
          </a:p>
          <a:p>
            <a:pPr algn="just"/>
            <a:r>
              <a:rPr lang="es-CO" sz="2200" b="1" dirty="0" smtClean="0">
                <a:latin typeface="Arial" pitchFamily="34" charset="0"/>
                <a:cs typeface="Arial" pitchFamily="34" charset="0"/>
              </a:rPr>
              <a:t>a) Auxiliares </a:t>
            </a:r>
            <a:r>
              <a:rPr lang="es-CO" sz="2200" b="1" dirty="0">
                <a:latin typeface="Arial" pitchFamily="34" charset="0"/>
                <a:cs typeface="Arial" pitchFamily="34" charset="0"/>
              </a:rPr>
              <a:t>de las cuentas contables relacionadas con la causación y pago de la </a:t>
            </a:r>
            <a:r>
              <a:rPr lang="es-CO" sz="2200" b="1" dirty="0" smtClean="0">
                <a:latin typeface="Arial" pitchFamily="34" charset="0"/>
                <a:cs typeface="Arial" pitchFamily="34" charset="0"/>
              </a:rPr>
              <a:t>nómina</a:t>
            </a:r>
            <a:r>
              <a:rPr lang="es-CO" sz="2400" b="1" dirty="0" smtClean="0">
                <a:latin typeface="Arial" pitchFamily="34" charset="0"/>
                <a:cs typeface="Arial" pitchFamily="34" charset="0"/>
              </a:rPr>
              <a:t>*</a:t>
            </a:r>
          </a:p>
          <a:p>
            <a:pPr algn="just"/>
            <a:endParaRPr lang="es-CO" sz="2200" b="1" dirty="0" smtClean="0">
              <a:latin typeface="Arial" pitchFamily="34" charset="0"/>
              <a:cs typeface="Arial" pitchFamily="34" charset="0"/>
            </a:endParaRPr>
          </a:p>
          <a:p>
            <a:pPr algn="just"/>
            <a:r>
              <a:rPr lang="es-CO" sz="2200" b="1" dirty="0" smtClean="0">
                <a:latin typeface="Arial" pitchFamily="34" charset="0"/>
                <a:cs typeface="Arial" pitchFamily="34" charset="0"/>
              </a:rPr>
              <a:t>b) Auxiliares de las cuentas contables de servicios y diversos</a:t>
            </a:r>
            <a:endParaRPr lang="es-CO" sz="2200" dirty="0"/>
          </a:p>
        </p:txBody>
      </p:sp>
      <p:cxnSp>
        <p:nvCxnSpPr>
          <p:cNvPr id="7" name="Conector recto de flecha 20"/>
          <p:cNvCxnSpPr/>
          <p:nvPr/>
        </p:nvCxnSpPr>
        <p:spPr>
          <a:xfrm flipV="1">
            <a:off x="450376" y="698047"/>
            <a:ext cx="8229600" cy="17167"/>
          </a:xfrm>
          <a:prstGeom prst="straightConnector1">
            <a:avLst/>
          </a:prstGeom>
          <a:ln>
            <a:solidFill>
              <a:schemeClr val="tx1">
                <a:lumMod val="85000"/>
                <a:lumOff val="1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9" name="Elipse 23"/>
          <p:cNvSpPr/>
          <p:nvPr/>
        </p:nvSpPr>
        <p:spPr>
          <a:xfrm>
            <a:off x="3698240" y="528480"/>
            <a:ext cx="325120" cy="339134"/>
          </a:xfrm>
          <a:prstGeom prst="ellipse">
            <a:avLst/>
          </a:prstGeom>
          <a:solidFill>
            <a:srgbClr val="AFC6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solidFill>
                <a:prstClr val="white"/>
              </a:solidFill>
            </a:endParaRPr>
          </a:p>
        </p:txBody>
      </p:sp>
      <p:sp>
        <p:nvSpPr>
          <p:cNvPr id="11" name="Marcador de contenido 2"/>
          <p:cNvSpPr txBox="1">
            <a:spLocks/>
          </p:cNvSpPr>
          <p:nvPr/>
        </p:nvSpPr>
        <p:spPr>
          <a:xfrm>
            <a:off x="3982719" y="336141"/>
            <a:ext cx="4806439" cy="396240"/>
          </a:xfrm>
          <a:prstGeom prst="rect">
            <a:avLst/>
          </a:prstGeom>
        </p:spPr>
        <p:txBody>
          <a:bodyPr vert="horz" lIns="91440" tIns="45720" rIns="91440" bIns="45720" rtlCol="0">
            <a:noAutofit/>
          </a:bodyPr>
          <a:lstStyle>
            <a:lvl1pPr indent="0">
              <a:spcBef>
                <a:spcPct val="20000"/>
              </a:spcBef>
              <a:buFont typeface="Arial"/>
              <a:buNone/>
              <a:defRPr sz="2400">
                <a:solidFill>
                  <a:schemeClr val="tx1">
                    <a:lumMod val="85000"/>
                    <a:lumOff val="15000"/>
                  </a:schemeClr>
                </a:solidFill>
                <a:latin typeface="Helvetica Neue Light"/>
                <a:cs typeface="Helvetica Neue Light"/>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s-ES" sz="2000" dirty="0" smtClean="0">
                <a:solidFill>
                  <a:prstClr val="black">
                    <a:lumMod val="85000"/>
                    <a:lumOff val="15000"/>
                  </a:prstClr>
                </a:solidFill>
                <a:latin typeface="Helvetica Neue "/>
              </a:rPr>
              <a:t>PROCESO DE DETERMINACIÓN</a:t>
            </a:r>
            <a:endParaRPr lang="es-ES" sz="2000" dirty="0">
              <a:solidFill>
                <a:prstClr val="black">
                  <a:lumMod val="85000"/>
                  <a:lumOff val="15000"/>
                </a:prstClr>
              </a:solidFill>
              <a:latin typeface="Helvetica Neue "/>
            </a:endParaRPr>
          </a:p>
        </p:txBody>
      </p:sp>
      <p:sp>
        <p:nvSpPr>
          <p:cNvPr id="12" name="Elipse 9"/>
          <p:cNvSpPr/>
          <p:nvPr/>
        </p:nvSpPr>
        <p:spPr>
          <a:xfrm>
            <a:off x="3695865" y="530666"/>
            <a:ext cx="325120" cy="339134"/>
          </a:xfrm>
          <a:prstGeom prst="ellipse">
            <a:avLst/>
          </a:prstGeom>
          <a:solidFill>
            <a:srgbClr val="008000"/>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s-ES" dirty="0">
              <a:solidFill>
                <a:prstClr val="white"/>
              </a:solidFill>
            </a:endParaRPr>
          </a:p>
        </p:txBody>
      </p:sp>
    </p:spTree>
    <p:extLst>
      <p:ext uri="{BB962C8B-B14F-4D97-AF65-F5344CB8AC3E}">
        <p14:creationId xmlns:p14="http://schemas.microsoft.com/office/powerpoint/2010/main" val="2642453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2 Rectángulo"/>
          <p:cNvSpPr/>
          <p:nvPr/>
        </p:nvSpPr>
        <p:spPr>
          <a:xfrm>
            <a:off x="611969" y="1733260"/>
            <a:ext cx="7590333" cy="3477875"/>
          </a:xfrm>
          <a:prstGeom prst="rect">
            <a:avLst/>
          </a:prstGeom>
        </p:spPr>
        <p:txBody>
          <a:bodyPr wrap="square">
            <a:spAutoFit/>
          </a:bodyPr>
          <a:lstStyle/>
          <a:p>
            <a:pPr marL="342900" indent="-342900" algn="just">
              <a:buFont typeface="Arial" panose="020B0604020202020204" pitchFamily="34" charset="0"/>
              <a:buChar char="•"/>
            </a:pPr>
            <a:r>
              <a:rPr lang="es-CO" sz="2000" dirty="0" smtClean="0">
                <a:latin typeface="Arial" pitchFamily="34" charset="0"/>
                <a:cs typeface="Arial" pitchFamily="34" charset="0"/>
              </a:rPr>
              <a:t>En </a:t>
            </a:r>
            <a:r>
              <a:rPr lang="es-CO" sz="2000" dirty="0">
                <a:latin typeface="Arial" pitchFamily="34" charset="0"/>
                <a:cs typeface="Arial" pitchFamily="34" charset="0"/>
              </a:rPr>
              <a:t>medio magnético, en el formato </a:t>
            </a:r>
            <a:r>
              <a:rPr lang="es-CO" sz="2000" b="1" dirty="0" smtClean="0">
                <a:latin typeface="Arial" pitchFamily="34" charset="0"/>
                <a:cs typeface="Arial" pitchFamily="34" charset="0"/>
              </a:rPr>
              <a:t>Requerimiento Nomina de Salarios</a:t>
            </a:r>
            <a:r>
              <a:rPr lang="es-CO" sz="2000" dirty="0" smtClean="0">
                <a:latin typeface="Arial" pitchFamily="34" charset="0"/>
                <a:cs typeface="Arial" pitchFamily="34" charset="0"/>
              </a:rPr>
              <a:t> (Excel), que </a:t>
            </a:r>
            <a:r>
              <a:rPr lang="es-CO" sz="2000" dirty="0">
                <a:latin typeface="Arial" pitchFamily="34" charset="0"/>
                <a:cs typeface="Arial" pitchFamily="34" charset="0"/>
              </a:rPr>
              <a:t>se encuentra en la página </a:t>
            </a:r>
            <a:r>
              <a:rPr lang="es-CO" sz="2000" dirty="0" smtClean="0">
                <a:latin typeface="Arial" pitchFamily="34" charset="0"/>
                <a:cs typeface="Arial" pitchFamily="34" charset="0"/>
              </a:rPr>
              <a:t>web:</a:t>
            </a:r>
          </a:p>
          <a:p>
            <a:pPr algn="ctr"/>
            <a:r>
              <a:rPr lang="es-CO" u="sng" dirty="0" smtClean="0">
                <a:solidFill>
                  <a:schemeClr val="accent6">
                    <a:lumMod val="75000"/>
                  </a:schemeClr>
                </a:solidFill>
                <a:latin typeface="Arial" pitchFamily="34" charset="0"/>
                <a:cs typeface="Arial" pitchFamily="34" charset="0"/>
              </a:rPr>
              <a:t>http</a:t>
            </a:r>
            <a:r>
              <a:rPr lang="es-CO" u="sng" dirty="0">
                <a:solidFill>
                  <a:schemeClr val="accent6">
                    <a:lumMod val="75000"/>
                  </a:schemeClr>
                </a:solidFill>
                <a:latin typeface="Arial" pitchFamily="34" charset="0"/>
                <a:cs typeface="Arial" pitchFamily="34" charset="0"/>
              </a:rPr>
              <a:t>://</a:t>
            </a:r>
            <a:r>
              <a:rPr lang="es-CO" u="sng" dirty="0" smtClean="0">
                <a:solidFill>
                  <a:schemeClr val="accent6">
                    <a:lumMod val="75000"/>
                  </a:schemeClr>
                </a:solidFill>
                <a:latin typeface="Arial" pitchFamily="34" charset="0"/>
                <a:cs typeface="Arial" pitchFamily="34" charset="0"/>
              </a:rPr>
              <a:t>www.ugpp.gov.co/parafiscales/requerimiento-informacion.html.</a:t>
            </a:r>
            <a:endParaRPr lang="es-CO" dirty="0" smtClean="0">
              <a:solidFill>
                <a:schemeClr val="accent6">
                  <a:lumMod val="75000"/>
                </a:schemeClr>
              </a:solidFill>
              <a:latin typeface="Arial" pitchFamily="34" charset="0"/>
              <a:cs typeface="Arial" pitchFamily="34" charset="0"/>
            </a:endParaRPr>
          </a:p>
          <a:p>
            <a:pPr marL="342900" indent="-342900" algn="just">
              <a:buFont typeface="Arial" panose="020B0604020202020204" pitchFamily="34" charset="0"/>
              <a:buChar char="•"/>
            </a:pPr>
            <a:endParaRPr lang="es-CO" sz="2000" dirty="0">
              <a:latin typeface="Arial" pitchFamily="34" charset="0"/>
              <a:cs typeface="Arial" pitchFamily="34" charset="0"/>
            </a:endParaRPr>
          </a:p>
          <a:p>
            <a:pPr marL="342900" indent="-342900" algn="just">
              <a:buFont typeface="Arial" panose="020B0604020202020204" pitchFamily="34" charset="0"/>
              <a:buChar char="•"/>
            </a:pPr>
            <a:r>
              <a:rPr lang="es-CO" sz="2000" dirty="0">
                <a:latin typeface="Arial" pitchFamily="34" charset="0"/>
                <a:cs typeface="Arial" pitchFamily="34" charset="0"/>
              </a:rPr>
              <a:t>Consolidada por </a:t>
            </a:r>
            <a:r>
              <a:rPr lang="es-CO" sz="2000" dirty="0" smtClean="0">
                <a:latin typeface="Arial" pitchFamily="34" charset="0"/>
                <a:cs typeface="Arial" pitchFamily="34" charset="0"/>
              </a:rPr>
              <a:t>mes*.</a:t>
            </a:r>
          </a:p>
          <a:p>
            <a:pPr marL="342900" indent="-342900" algn="just">
              <a:buFont typeface="Arial" panose="020B0604020202020204" pitchFamily="34" charset="0"/>
              <a:buChar char="•"/>
            </a:pPr>
            <a:endParaRPr lang="es-CO" sz="2000" dirty="0">
              <a:latin typeface="Arial" pitchFamily="34" charset="0"/>
              <a:cs typeface="Arial" pitchFamily="34" charset="0"/>
            </a:endParaRPr>
          </a:p>
          <a:p>
            <a:pPr marL="342900" indent="-342900" algn="just">
              <a:buFont typeface="Arial" panose="020B0604020202020204" pitchFamily="34" charset="0"/>
              <a:buChar char="•"/>
            </a:pPr>
            <a:r>
              <a:rPr lang="es-CO" sz="2000" dirty="0">
                <a:latin typeface="Arial" pitchFamily="34" charset="0"/>
                <a:cs typeface="Arial" pitchFamily="34" charset="0"/>
              </a:rPr>
              <a:t>Debe incluir todos los conceptos devengados, monetarios y no monetarios</a:t>
            </a:r>
            <a:r>
              <a:rPr lang="es-CO" sz="2000" dirty="0" smtClean="0">
                <a:latin typeface="Arial" pitchFamily="34" charset="0"/>
                <a:cs typeface="Arial" pitchFamily="34" charset="0"/>
              </a:rPr>
              <a:t>.</a:t>
            </a:r>
          </a:p>
          <a:p>
            <a:pPr marL="342900" indent="-342900" algn="just">
              <a:buFont typeface="Arial" panose="020B0604020202020204" pitchFamily="34" charset="0"/>
              <a:buChar char="•"/>
            </a:pPr>
            <a:endParaRPr lang="es-CO" sz="2000" dirty="0">
              <a:latin typeface="Arial" pitchFamily="34" charset="0"/>
              <a:cs typeface="Arial" pitchFamily="34" charset="0"/>
            </a:endParaRPr>
          </a:p>
          <a:p>
            <a:pPr marL="342900" indent="-342900" algn="just">
              <a:buFont typeface="Arial" panose="020B0604020202020204" pitchFamily="34" charset="0"/>
              <a:buChar char="•"/>
            </a:pPr>
            <a:r>
              <a:rPr lang="es-CO" sz="2000" dirty="0">
                <a:latin typeface="Arial" pitchFamily="34" charset="0"/>
                <a:cs typeface="Arial" pitchFamily="34" charset="0"/>
              </a:rPr>
              <a:t>Debe incluir tanto los trabajadores activos como los retirados que hayan estado activos en los periodos solicitados</a:t>
            </a:r>
            <a:r>
              <a:rPr lang="es-CO" sz="2000" dirty="0" smtClean="0">
                <a:latin typeface="Arial" pitchFamily="34" charset="0"/>
                <a:cs typeface="Arial" pitchFamily="34" charset="0"/>
              </a:rPr>
              <a:t>.</a:t>
            </a:r>
            <a:endParaRPr lang="es-CO" sz="2000" dirty="0">
              <a:latin typeface="Arial" pitchFamily="34" charset="0"/>
              <a:cs typeface="Arial" pitchFamily="34" charset="0"/>
            </a:endParaRPr>
          </a:p>
        </p:txBody>
      </p:sp>
      <p:grpSp>
        <p:nvGrpSpPr>
          <p:cNvPr id="9" name="8 Grupo"/>
          <p:cNvGrpSpPr/>
          <p:nvPr/>
        </p:nvGrpSpPr>
        <p:grpSpPr>
          <a:xfrm>
            <a:off x="7764936" y="4892626"/>
            <a:ext cx="1265975" cy="1317116"/>
            <a:chOff x="646981" y="5003321"/>
            <a:chExt cx="1354347" cy="1429703"/>
          </a:xfrm>
        </p:grpSpPr>
        <p:graphicFrame>
          <p:nvGraphicFramePr>
            <p:cNvPr id="10" name="9 Objeto"/>
            <p:cNvGraphicFramePr>
              <a:graphicFrameLocks noChangeAspect="1"/>
            </p:cNvGraphicFramePr>
            <p:nvPr>
              <p:extLst>
                <p:ext uri="{D42A27DB-BD31-4B8C-83A1-F6EECF244321}">
                  <p14:modId xmlns:p14="http://schemas.microsoft.com/office/powerpoint/2010/main" val="122679718"/>
                </p:ext>
              </p:extLst>
            </p:nvPr>
          </p:nvGraphicFramePr>
          <p:xfrm>
            <a:off x="888946" y="5661499"/>
            <a:ext cx="914400" cy="771525"/>
          </p:xfrm>
          <a:graphic>
            <a:graphicData uri="http://schemas.openxmlformats.org/presentationml/2006/ole">
              <mc:AlternateContent xmlns:mc="http://schemas.openxmlformats.org/markup-compatibility/2006">
                <mc:Choice xmlns:v="urn:schemas-microsoft-com:vml" Requires="v">
                  <p:oleObj spid="_x0000_s4293" name="Hoja de cálculo" showAsIcon="1" r:id="rId5" imgW="914400" imgH="771480" progId="Excel.Sheet.12">
                    <p:embed/>
                  </p:oleObj>
                </mc:Choice>
                <mc:Fallback>
                  <p:oleObj name="Hoja de cálculo" showAsIcon="1" r:id="rId5" imgW="914400" imgH="771480" progId="Excel.Sheet.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8946" y="5661499"/>
                          <a:ext cx="914400" cy="771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10 CuadroTexto"/>
            <p:cNvSpPr txBox="1"/>
            <p:nvPr/>
          </p:nvSpPr>
          <p:spPr>
            <a:xfrm>
              <a:off x="646981" y="5003321"/>
              <a:ext cx="1354347" cy="501128"/>
            </a:xfrm>
            <a:prstGeom prst="rect">
              <a:avLst/>
            </a:prstGeom>
            <a:noFill/>
            <a:ln>
              <a:solidFill>
                <a:srgbClr val="CC0066"/>
              </a:solidFill>
            </a:ln>
          </p:spPr>
          <p:txBody>
            <a:bodyPr wrap="square" rtlCol="0">
              <a:spAutoFit/>
            </a:bodyPr>
            <a:lstStyle/>
            <a:p>
              <a:pPr algn="ctr"/>
              <a:r>
                <a:rPr lang="es-CO" sz="1200" dirty="0" smtClean="0"/>
                <a:t>Personas Jurídicas</a:t>
              </a:r>
              <a:endParaRPr lang="es-CO" sz="1200" dirty="0"/>
            </a:p>
          </p:txBody>
        </p:sp>
      </p:grpSp>
      <p:sp>
        <p:nvSpPr>
          <p:cNvPr id="4" name="3 Rectángulo"/>
          <p:cNvSpPr/>
          <p:nvPr/>
        </p:nvSpPr>
        <p:spPr>
          <a:xfrm>
            <a:off x="307074" y="1061822"/>
            <a:ext cx="7895229" cy="430887"/>
          </a:xfrm>
          <a:prstGeom prst="rect">
            <a:avLst/>
          </a:prstGeom>
        </p:spPr>
        <p:txBody>
          <a:bodyPr wrap="square">
            <a:spAutoFit/>
          </a:bodyPr>
          <a:lstStyle/>
          <a:p>
            <a:pPr algn="just"/>
            <a:r>
              <a:rPr lang="es-CO" sz="2200" b="1" dirty="0">
                <a:latin typeface="Arial" pitchFamily="34" charset="0"/>
                <a:cs typeface="Arial" pitchFamily="34" charset="0"/>
              </a:rPr>
              <a:t>Punto 3. Nóminas mensuales de </a:t>
            </a:r>
            <a:r>
              <a:rPr lang="es-CO" sz="2200" b="1" dirty="0" smtClean="0">
                <a:latin typeface="Arial" pitchFamily="34" charset="0"/>
                <a:cs typeface="Arial" pitchFamily="34" charset="0"/>
              </a:rPr>
              <a:t>salarios</a:t>
            </a:r>
            <a:endParaRPr lang="es-CO" sz="2200" b="1" dirty="0">
              <a:latin typeface="Arial" pitchFamily="34" charset="0"/>
              <a:cs typeface="Arial" pitchFamily="34" charset="0"/>
            </a:endParaRPr>
          </a:p>
        </p:txBody>
      </p:sp>
      <p:sp>
        <p:nvSpPr>
          <p:cNvPr id="13" name="12 Rectángulo"/>
          <p:cNvSpPr/>
          <p:nvPr/>
        </p:nvSpPr>
        <p:spPr>
          <a:xfrm>
            <a:off x="366555" y="6007416"/>
            <a:ext cx="8081159" cy="677108"/>
          </a:xfrm>
          <a:prstGeom prst="rect">
            <a:avLst/>
          </a:prstGeom>
        </p:spPr>
        <p:txBody>
          <a:bodyPr wrap="square">
            <a:spAutoFit/>
          </a:bodyPr>
          <a:lstStyle/>
          <a:p>
            <a:pPr algn="just"/>
            <a:r>
              <a:rPr lang="es-CO" sz="2400" b="1" dirty="0" smtClean="0">
                <a:latin typeface="Arial" pitchFamily="34" charset="0"/>
                <a:cs typeface="Arial" pitchFamily="34" charset="0"/>
              </a:rPr>
              <a:t>*</a:t>
            </a:r>
            <a:r>
              <a:rPr lang="es-CO" dirty="0" smtClean="0">
                <a:latin typeface="Arial" pitchFamily="34" charset="0"/>
                <a:cs typeface="Arial" pitchFamily="34" charset="0"/>
              </a:rPr>
              <a:t> </a:t>
            </a:r>
            <a:r>
              <a:rPr lang="es-CO" sz="1400" dirty="0" smtClean="0">
                <a:latin typeface="Arial" pitchFamily="34" charset="0"/>
                <a:cs typeface="Arial" pitchFamily="34" charset="0"/>
              </a:rPr>
              <a:t>El único evento en el que se puede presentar duplicidad de un registro en un mismo es cuando la persona cambia de tipo de vinculación</a:t>
            </a:r>
            <a:endParaRPr lang="es-CO" sz="1400" dirty="0">
              <a:latin typeface="Arial" pitchFamily="34" charset="0"/>
              <a:cs typeface="Arial" pitchFamily="34" charset="0"/>
            </a:endParaRPr>
          </a:p>
        </p:txBody>
      </p:sp>
      <p:cxnSp>
        <p:nvCxnSpPr>
          <p:cNvPr id="14" name="Conector recto de flecha 20"/>
          <p:cNvCxnSpPr/>
          <p:nvPr/>
        </p:nvCxnSpPr>
        <p:spPr>
          <a:xfrm flipV="1">
            <a:off x="450376" y="698047"/>
            <a:ext cx="8229600" cy="17167"/>
          </a:xfrm>
          <a:prstGeom prst="straightConnector1">
            <a:avLst/>
          </a:prstGeom>
          <a:ln>
            <a:solidFill>
              <a:schemeClr val="tx1">
                <a:lumMod val="85000"/>
                <a:lumOff val="1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15" name="Elipse 23"/>
          <p:cNvSpPr/>
          <p:nvPr/>
        </p:nvSpPr>
        <p:spPr>
          <a:xfrm>
            <a:off x="3698240" y="528480"/>
            <a:ext cx="325120" cy="339134"/>
          </a:xfrm>
          <a:prstGeom prst="ellipse">
            <a:avLst/>
          </a:prstGeom>
          <a:solidFill>
            <a:srgbClr val="AFC6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solidFill>
                <a:prstClr val="white"/>
              </a:solidFill>
            </a:endParaRPr>
          </a:p>
        </p:txBody>
      </p:sp>
      <p:sp>
        <p:nvSpPr>
          <p:cNvPr id="16" name="Marcador de contenido 2"/>
          <p:cNvSpPr txBox="1">
            <a:spLocks/>
          </p:cNvSpPr>
          <p:nvPr/>
        </p:nvSpPr>
        <p:spPr>
          <a:xfrm>
            <a:off x="3982719" y="336141"/>
            <a:ext cx="4806439" cy="396240"/>
          </a:xfrm>
          <a:prstGeom prst="rect">
            <a:avLst/>
          </a:prstGeom>
        </p:spPr>
        <p:txBody>
          <a:bodyPr vert="horz" lIns="91440" tIns="45720" rIns="91440" bIns="45720" rtlCol="0">
            <a:noAutofit/>
          </a:bodyPr>
          <a:lstStyle>
            <a:lvl1pPr indent="0">
              <a:spcBef>
                <a:spcPct val="20000"/>
              </a:spcBef>
              <a:buFont typeface="Arial"/>
              <a:buNone/>
              <a:defRPr sz="2400">
                <a:solidFill>
                  <a:schemeClr val="tx1">
                    <a:lumMod val="85000"/>
                    <a:lumOff val="15000"/>
                  </a:schemeClr>
                </a:solidFill>
                <a:latin typeface="Helvetica Neue Light"/>
                <a:cs typeface="Helvetica Neue Light"/>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s-ES" sz="2000" dirty="0" smtClean="0">
                <a:solidFill>
                  <a:prstClr val="black">
                    <a:lumMod val="85000"/>
                    <a:lumOff val="15000"/>
                  </a:prstClr>
                </a:solidFill>
                <a:latin typeface="Helvetica Neue "/>
              </a:rPr>
              <a:t>PROCESO DE DETERMINACIÓN</a:t>
            </a:r>
            <a:endParaRPr lang="es-ES" sz="2000" dirty="0">
              <a:solidFill>
                <a:prstClr val="black">
                  <a:lumMod val="85000"/>
                  <a:lumOff val="15000"/>
                </a:prstClr>
              </a:solidFill>
              <a:latin typeface="Helvetica Neue "/>
            </a:endParaRPr>
          </a:p>
        </p:txBody>
      </p:sp>
      <p:sp>
        <p:nvSpPr>
          <p:cNvPr id="17" name="Elipse 9"/>
          <p:cNvSpPr/>
          <p:nvPr/>
        </p:nvSpPr>
        <p:spPr>
          <a:xfrm>
            <a:off x="3695865" y="530666"/>
            <a:ext cx="325120" cy="339134"/>
          </a:xfrm>
          <a:prstGeom prst="ellipse">
            <a:avLst/>
          </a:prstGeom>
          <a:solidFill>
            <a:srgbClr val="008000"/>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s-ES" dirty="0">
              <a:solidFill>
                <a:prstClr val="white"/>
              </a:solidFill>
            </a:endParaRPr>
          </a:p>
        </p:txBody>
      </p:sp>
    </p:spTree>
    <p:extLst>
      <p:ext uri="{BB962C8B-B14F-4D97-AF65-F5344CB8AC3E}">
        <p14:creationId xmlns:p14="http://schemas.microsoft.com/office/powerpoint/2010/main" val="1815336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2 Rectángulo"/>
          <p:cNvSpPr/>
          <p:nvPr/>
        </p:nvSpPr>
        <p:spPr>
          <a:xfrm>
            <a:off x="872368" y="2192261"/>
            <a:ext cx="7385615" cy="1938992"/>
          </a:xfrm>
          <a:prstGeom prst="rect">
            <a:avLst/>
          </a:prstGeom>
        </p:spPr>
        <p:txBody>
          <a:bodyPr wrap="square">
            <a:spAutoFit/>
          </a:bodyPr>
          <a:lstStyle/>
          <a:p>
            <a:pPr marL="342900" indent="-342900" algn="just">
              <a:buFont typeface="Arial" panose="020B0604020202020204" pitchFamily="34" charset="0"/>
              <a:buChar char="•"/>
            </a:pPr>
            <a:r>
              <a:rPr lang="es-CO" sz="2000" dirty="0" smtClean="0">
                <a:latin typeface="Arial" pitchFamily="34" charset="0"/>
                <a:cs typeface="Arial" pitchFamily="34" charset="0"/>
              </a:rPr>
              <a:t>Certificadas </a:t>
            </a:r>
            <a:r>
              <a:rPr lang="es-CO" sz="2000" dirty="0">
                <a:latin typeface="Arial" pitchFamily="34" charset="0"/>
                <a:cs typeface="Arial" pitchFamily="34" charset="0"/>
              </a:rPr>
              <a:t>por el representante legal y contador público o revisor </a:t>
            </a:r>
            <a:r>
              <a:rPr lang="es-CO" sz="2000" dirty="0" smtClean="0">
                <a:latin typeface="Arial" pitchFamily="34" charset="0"/>
                <a:cs typeface="Arial" pitchFamily="34" charset="0"/>
              </a:rPr>
              <a:t>fiscal, </a:t>
            </a:r>
            <a:r>
              <a:rPr lang="es-CO" sz="2000" dirty="0">
                <a:latin typeface="Arial" pitchFamily="34" charset="0"/>
                <a:cs typeface="Arial" pitchFamily="34" charset="0"/>
              </a:rPr>
              <a:t>si está obligado a tenerlo</a:t>
            </a:r>
            <a:r>
              <a:rPr lang="es-CO" sz="2000" dirty="0" smtClean="0">
                <a:latin typeface="Arial" pitchFamily="34" charset="0"/>
                <a:cs typeface="Arial" pitchFamily="34" charset="0"/>
              </a:rPr>
              <a:t>.</a:t>
            </a:r>
          </a:p>
          <a:p>
            <a:pPr marL="342900" indent="-342900" algn="just">
              <a:buFont typeface="Arial" panose="020B0604020202020204" pitchFamily="34" charset="0"/>
              <a:buChar char="•"/>
            </a:pPr>
            <a:endParaRPr lang="es-CO" sz="2000" dirty="0">
              <a:latin typeface="Arial" pitchFamily="34" charset="0"/>
              <a:cs typeface="Arial" pitchFamily="34" charset="0"/>
            </a:endParaRPr>
          </a:p>
          <a:p>
            <a:pPr marL="342900" indent="-342900" algn="just">
              <a:buFont typeface="Arial" panose="020B0604020202020204" pitchFamily="34" charset="0"/>
              <a:buChar char="•"/>
            </a:pPr>
            <a:r>
              <a:rPr lang="es-CO" sz="2000" dirty="0">
                <a:latin typeface="Arial" pitchFamily="34" charset="0"/>
                <a:cs typeface="Arial" pitchFamily="34" charset="0"/>
              </a:rPr>
              <a:t>Si tiene software de nómina, anexar la parametrización de las cuentas contables asociadas a los conceptos de la nómina (reporte generado por el sistema). </a:t>
            </a:r>
          </a:p>
        </p:txBody>
      </p:sp>
      <p:sp>
        <p:nvSpPr>
          <p:cNvPr id="4" name="3 Rectángulo"/>
          <p:cNvSpPr/>
          <p:nvPr/>
        </p:nvSpPr>
        <p:spPr>
          <a:xfrm>
            <a:off x="307074" y="1201626"/>
            <a:ext cx="7895229" cy="430887"/>
          </a:xfrm>
          <a:prstGeom prst="rect">
            <a:avLst/>
          </a:prstGeom>
        </p:spPr>
        <p:txBody>
          <a:bodyPr wrap="square">
            <a:spAutoFit/>
          </a:bodyPr>
          <a:lstStyle/>
          <a:p>
            <a:pPr algn="just"/>
            <a:r>
              <a:rPr lang="es-CO" sz="2200" b="1" dirty="0">
                <a:latin typeface="Arial" pitchFamily="34" charset="0"/>
                <a:cs typeface="Arial" pitchFamily="34" charset="0"/>
              </a:rPr>
              <a:t>Punto 3. Nóminas mensuales de </a:t>
            </a:r>
            <a:r>
              <a:rPr lang="es-CO" sz="2200" b="1" dirty="0" smtClean="0">
                <a:latin typeface="Arial" pitchFamily="34" charset="0"/>
                <a:cs typeface="Arial" pitchFamily="34" charset="0"/>
              </a:rPr>
              <a:t>salarios</a:t>
            </a:r>
            <a:endParaRPr lang="es-CO" sz="2200" b="1" dirty="0">
              <a:latin typeface="Arial" pitchFamily="34" charset="0"/>
              <a:cs typeface="Arial" pitchFamily="34" charset="0"/>
            </a:endParaRPr>
          </a:p>
        </p:txBody>
      </p:sp>
      <p:sp>
        <p:nvSpPr>
          <p:cNvPr id="14" name="13 CuadroTexto"/>
          <p:cNvSpPr txBox="1"/>
          <p:nvPr/>
        </p:nvSpPr>
        <p:spPr>
          <a:xfrm>
            <a:off x="330824" y="5171375"/>
            <a:ext cx="8385664" cy="1200329"/>
          </a:xfrm>
          <a:prstGeom prst="rect">
            <a:avLst/>
          </a:prstGeom>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wrap="square" rtlCol="0">
            <a:spAutoFit/>
          </a:bodyPr>
          <a:lstStyle/>
          <a:p>
            <a:pPr marL="342900" indent="-342900" algn="just">
              <a:buFont typeface="Wingdings" pitchFamily="2" charset="2"/>
              <a:buChar char="§"/>
            </a:pPr>
            <a:r>
              <a:rPr lang="es-CO" dirty="0" smtClean="0">
                <a:latin typeface="Arial" panose="020B0604020202020204" pitchFamily="34" charset="0"/>
                <a:cs typeface="Arial" panose="020B0604020202020204" pitchFamily="34" charset="0"/>
              </a:rPr>
              <a:t>La nómina mensual no debe registrar más de 30 días trabajados. </a:t>
            </a:r>
          </a:p>
          <a:p>
            <a:pPr marL="342900" indent="-342900" algn="just">
              <a:buFont typeface="Wingdings" pitchFamily="2" charset="2"/>
              <a:buChar char="§"/>
            </a:pPr>
            <a:endParaRPr lang="es-CO" dirty="0">
              <a:latin typeface="Arial" panose="020B0604020202020204" pitchFamily="34" charset="0"/>
              <a:cs typeface="Arial" panose="020B0604020202020204" pitchFamily="34" charset="0"/>
            </a:endParaRPr>
          </a:p>
          <a:p>
            <a:pPr marL="342900" indent="-342900" algn="just">
              <a:buFont typeface="Wingdings" pitchFamily="2" charset="2"/>
              <a:buChar char="§"/>
            </a:pPr>
            <a:r>
              <a:rPr lang="es-CO" dirty="0" smtClean="0">
                <a:latin typeface="Arial" panose="020B0604020202020204" pitchFamily="34" charset="0"/>
                <a:cs typeface="Arial" panose="020B0604020202020204" pitchFamily="34" charset="0"/>
              </a:rPr>
              <a:t>Incluya salarios y vacaciones pagados a personas retiradas en los periodos reportados.</a:t>
            </a:r>
          </a:p>
        </p:txBody>
      </p:sp>
      <p:sp>
        <p:nvSpPr>
          <p:cNvPr id="15" name="14 Rectángulo"/>
          <p:cNvSpPr/>
          <p:nvPr/>
        </p:nvSpPr>
        <p:spPr>
          <a:xfrm>
            <a:off x="330824" y="4771265"/>
            <a:ext cx="1425390" cy="400110"/>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es-CO" sz="2000" b="1" dirty="0">
                <a:solidFill>
                  <a:schemeClr val="tx1"/>
                </a:solidFill>
                <a:latin typeface="Arial" panose="020B0604020202020204" pitchFamily="34" charset="0"/>
                <a:cs typeface="Arial" panose="020B0604020202020204" pitchFamily="34" charset="0"/>
              </a:rPr>
              <a:t>Recuerde </a:t>
            </a:r>
          </a:p>
        </p:txBody>
      </p:sp>
      <p:cxnSp>
        <p:nvCxnSpPr>
          <p:cNvPr id="8" name="Conector recto de flecha 20"/>
          <p:cNvCxnSpPr/>
          <p:nvPr/>
        </p:nvCxnSpPr>
        <p:spPr>
          <a:xfrm flipV="1">
            <a:off x="450376" y="698047"/>
            <a:ext cx="8229600" cy="17167"/>
          </a:xfrm>
          <a:prstGeom prst="straightConnector1">
            <a:avLst/>
          </a:prstGeom>
          <a:ln>
            <a:solidFill>
              <a:schemeClr val="tx1">
                <a:lumMod val="85000"/>
                <a:lumOff val="1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9" name="Elipse 23"/>
          <p:cNvSpPr/>
          <p:nvPr/>
        </p:nvSpPr>
        <p:spPr>
          <a:xfrm>
            <a:off x="3698240" y="528480"/>
            <a:ext cx="325120" cy="339134"/>
          </a:xfrm>
          <a:prstGeom prst="ellipse">
            <a:avLst/>
          </a:prstGeom>
          <a:solidFill>
            <a:srgbClr val="AFC6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solidFill>
                <a:prstClr val="white"/>
              </a:solidFill>
            </a:endParaRPr>
          </a:p>
        </p:txBody>
      </p:sp>
      <p:sp>
        <p:nvSpPr>
          <p:cNvPr id="10" name="Marcador de contenido 2"/>
          <p:cNvSpPr txBox="1">
            <a:spLocks/>
          </p:cNvSpPr>
          <p:nvPr/>
        </p:nvSpPr>
        <p:spPr>
          <a:xfrm>
            <a:off x="3982719" y="336141"/>
            <a:ext cx="4806439" cy="396240"/>
          </a:xfrm>
          <a:prstGeom prst="rect">
            <a:avLst/>
          </a:prstGeom>
        </p:spPr>
        <p:txBody>
          <a:bodyPr vert="horz" lIns="91440" tIns="45720" rIns="91440" bIns="45720" rtlCol="0">
            <a:noAutofit/>
          </a:bodyPr>
          <a:lstStyle>
            <a:lvl1pPr indent="0">
              <a:spcBef>
                <a:spcPct val="20000"/>
              </a:spcBef>
              <a:buFont typeface="Arial"/>
              <a:buNone/>
              <a:defRPr sz="2400">
                <a:solidFill>
                  <a:schemeClr val="tx1">
                    <a:lumMod val="85000"/>
                    <a:lumOff val="15000"/>
                  </a:schemeClr>
                </a:solidFill>
                <a:latin typeface="Helvetica Neue Light"/>
                <a:cs typeface="Helvetica Neue Light"/>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s-ES" sz="2000" dirty="0" smtClean="0">
                <a:solidFill>
                  <a:prstClr val="black">
                    <a:lumMod val="85000"/>
                    <a:lumOff val="15000"/>
                  </a:prstClr>
                </a:solidFill>
                <a:latin typeface="Helvetica Neue "/>
              </a:rPr>
              <a:t>PROCESO DE DETERMINACIÓN</a:t>
            </a:r>
            <a:endParaRPr lang="es-ES" sz="2000" dirty="0">
              <a:solidFill>
                <a:prstClr val="black">
                  <a:lumMod val="85000"/>
                  <a:lumOff val="15000"/>
                </a:prstClr>
              </a:solidFill>
              <a:latin typeface="Helvetica Neue "/>
            </a:endParaRPr>
          </a:p>
        </p:txBody>
      </p:sp>
      <p:sp>
        <p:nvSpPr>
          <p:cNvPr id="11" name="Elipse 9"/>
          <p:cNvSpPr/>
          <p:nvPr/>
        </p:nvSpPr>
        <p:spPr>
          <a:xfrm>
            <a:off x="3695865" y="530666"/>
            <a:ext cx="325120" cy="339134"/>
          </a:xfrm>
          <a:prstGeom prst="ellipse">
            <a:avLst/>
          </a:prstGeom>
          <a:solidFill>
            <a:srgbClr val="008000"/>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s-ES" dirty="0">
              <a:solidFill>
                <a:prstClr val="white"/>
              </a:solidFill>
            </a:endParaRPr>
          </a:p>
        </p:txBody>
      </p:sp>
    </p:spTree>
    <p:extLst>
      <p:ext uri="{BB962C8B-B14F-4D97-AF65-F5344CB8AC3E}">
        <p14:creationId xmlns:p14="http://schemas.microsoft.com/office/powerpoint/2010/main" val="1033631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274959354"/>
              </p:ext>
            </p:extLst>
          </p:nvPr>
        </p:nvGraphicFramePr>
        <p:xfrm>
          <a:off x="166584" y="2388712"/>
          <a:ext cx="8649343" cy="1952693"/>
        </p:xfrm>
        <a:graphic>
          <a:graphicData uri="http://schemas.openxmlformats.org/drawingml/2006/table">
            <a:tbl>
              <a:tblPr/>
              <a:tblGrid>
                <a:gridCol w="1474361"/>
                <a:gridCol w="1202392"/>
                <a:gridCol w="1231019"/>
                <a:gridCol w="1560245"/>
                <a:gridCol w="1621081"/>
                <a:gridCol w="1560245"/>
              </a:tblGrid>
              <a:tr h="1050524">
                <a:tc>
                  <a:txBody>
                    <a:bodyPr/>
                    <a:lstStyle/>
                    <a:p>
                      <a:pPr algn="ctr" fontAlgn="ctr"/>
                      <a:r>
                        <a:rPr lang="es-CO" sz="1200" b="0" i="0" u="none" strike="noStrike" dirty="0">
                          <a:solidFill>
                            <a:srgbClr val="FFFFFF"/>
                          </a:solidFill>
                          <a:effectLst/>
                          <a:latin typeface="Arial"/>
                        </a:rPr>
                        <a:t>1. Tipo de vinculación laboral</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fontAlgn="ctr"/>
                      <a:r>
                        <a:rPr lang="es-CO" sz="1200" b="0" i="0" u="none" strike="noStrike" dirty="0">
                          <a:solidFill>
                            <a:srgbClr val="FFFFFF"/>
                          </a:solidFill>
                          <a:effectLst/>
                          <a:latin typeface="Arial"/>
                        </a:rPr>
                        <a:t>2. Actividad de alto riesgo para AFP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fontAlgn="ctr"/>
                      <a:r>
                        <a:rPr lang="es-CO" sz="1200" b="0" i="0" u="none" strike="noStrike" dirty="0">
                          <a:solidFill>
                            <a:srgbClr val="FFFFFF"/>
                          </a:solidFill>
                          <a:effectLst/>
                          <a:latin typeface="Arial"/>
                        </a:rPr>
                        <a:t>3. Tipo de documento de identificación actual del trabajador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fontAlgn="ctr"/>
                      <a:r>
                        <a:rPr lang="es-CO" sz="1200" b="0" i="0" u="none" strike="noStrike" dirty="0">
                          <a:solidFill>
                            <a:srgbClr val="FFFFFF"/>
                          </a:solidFill>
                          <a:effectLst/>
                          <a:latin typeface="Arial"/>
                        </a:rPr>
                        <a:t>4. Documento de identificación actual del trabajador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fontAlgn="ctr"/>
                      <a:r>
                        <a:rPr lang="es-CO" sz="1200" b="0" i="0" u="none" strike="noStrike" dirty="0">
                          <a:solidFill>
                            <a:srgbClr val="FFFFFF"/>
                          </a:solidFill>
                          <a:effectLst/>
                          <a:latin typeface="Arial"/>
                        </a:rPr>
                        <a:t>5. Tipo de documento de identificación del trabajador (pago de aportes)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fontAlgn="ctr"/>
                      <a:r>
                        <a:rPr lang="es-CO" sz="1200" b="0" i="0" u="none" strike="noStrike" dirty="0">
                          <a:solidFill>
                            <a:srgbClr val="FFFFFF"/>
                          </a:solidFill>
                          <a:effectLst/>
                          <a:latin typeface="Arial"/>
                        </a:rPr>
                        <a:t>6. Documento de identificación del trabajador (pago de aportes)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r>
              <a:tr h="300723">
                <a:tc>
                  <a:txBody>
                    <a:bodyPr/>
                    <a:lstStyle/>
                    <a:p>
                      <a:pPr algn="ctr" fontAlgn="ctr"/>
                      <a:r>
                        <a:rPr lang="es-CO" sz="1300" b="0" i="0" u="none" strike="noStrike" dirty="0">
                          <a:solidFill>
                            <a:srgbClr val="000000"/>
                          </a:solidFill>
                          <a:effectLst/>
                          <a:latin typeface="Arial"/>
                        </a:rPr>
                        <a:t>Contrato laboral</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300" b="0" i="0" u="none" strike="noStrike" dirty="0">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300" b="0" i="0" u="none" strike="noStrike" dirty="0">
                          <a:solidFill>
                            <a:srgbClr val="000000"/>
                          </a:solidFill>
                          <a:effectLst/>
                          <a:latin typeface="Arial"/>
                        </a:rPr>
                        <a:t>CC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300" b="0" i="0" u="none" strike="noStrike" dirty="0">
                          <a:solidFill>
                            <a:srgbClr val="000000"/>
                          </a:solidFill>
                          <a:effectLst/>
                          <a:latin typeface="Arial"/>
                        </a:rPr>
                        <a:t>79.000.000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300" b="0" i="0" u="none" strike="noStrike" dirty="0">
                          <a:solidFill>
                            <a:srgbClr val="000000"/>
                          </a:solidFill>
                          <a:effectLst/>
                          <a:latin typeface="Arial"/>
                        </a:rPr>
                        <a:t>CC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300" b="0" i="0" u="none" strike="noStrike" dirty="0">
                          <a:solidFill>
                            <a:srgbClr val="000000"/>
                          </a:solidFill>
                          <a:effectLst/>
                          <a:latin typeface="Arial"/>
                        </a:rPr>
                        <a:t>79.000.000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0723">
                <a:tc>
                  <a:txBody>
                    <a:bodyPr/>
                    <a:lstStyle/>
                    <a:p>
                      <a:pPr algn="ctr" fontAlgn="ctr"/>
                      <a:r>
                        <a:rPr lang="es-CO" sz="1300" b="0" i="0" u="none" strike="noStrike" dirty="0">
                          <a:solidFill>
                            <a:srgbClr val="000000"/>
                          </a:solidFill>
                          <a:effectLst/>
                          <a:latin typeface="Arial"/>
                        </a:rPr>
                        <a:t>Aprendiz SENA</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300" b="0" i="0" u="none" strike="noStrike" dirty="0">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300" b="0" i="0" u="none" strike="noStrike" dirty="0">
                          <a:solidFill>
                            <a:srgbClr val="000000"/>
                          </a:solidFill>
                          <a:effectLst/>
                          <a:latin typeface="Arial"/>
                        </a:rPr>
                        <a:t>CC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300" b="0" i="0" u="none" strike="noStrike" dirty="0">
                          <a:solidFill>
                            <a:srgbClr val="000000"/>
                          </a:solidFill>
                          <a:effectLst/>
                          <a:latin typeface="Arial"/>
                        </a:rPr>
                        <a:t>1.000.000.000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300" b="0" i="0" u="none" strike="noStrike" dirty="0">
                          <a:solidFill>
                            <a:srgbClr val="000000"/>
                          </a:solidFill>
                          <a:effectLst/>
                          <a:latin typeface="Arial"/>
                        </a:rPr>
                        <a:t>TI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300" b="0" i="0" u="none" strike="noStrike" dirty="0">
                          <a:solidFill>
                            <a:srgbClr val="000000"/>
                          </a:solidFill>
                          <a:effectLst/>
                          <a:latin typeface="Arial"/>
                        </a:rPr>
                        <a:t>83.110.200.970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0723">
                <a:tc>
                  <a:txBody>
                    <a:bodyPr/>
                    <a:lstStyle/>
                    <a:p>
                      <a:pPr algn="ctr" fontAlgn="ctr"/>
                      <a:r>
                        <a:rPr lang="es-CO" sz="1300" b="0" i="0" u="none" strike="noStrike" dirty="0">
                          <a:solidFill>
                            <a:srgbClr val="000000"/>
                          </a:solidFill>
                          <a:effectLst/>
                          <a:latin typeface="Arial"/>
                        </a:rPr>
                        <a:t>Contrato laboral</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300" b="0" i="0" u="none" strike="noStrike" dirty="0">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300" b="0" i="0" u="none" strike="noStrike" dirty="0">
                          <a:solidFill>
                            <a:srgbClr val="000000"/>
                          </a:solidFill>
                          <a:effectLst/>
                          <a:latin typeface="Arial"/>
                        </a:rPr>
                        <a:t>CC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300" b="0" i="0" u="none" strike="noStrike" dirty="0">
                          <a:solidFill>
                            <a:srgbClr val="000000"/>
                          </a:solidFill>
                          <a:effectLst/>
                          <a:latin typeface="Arial"/>
                        </a:rPr>
                        <a:t>1.000.000.000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300" b="0" i="0" u="none" strike="noStrike" dirty="0">
                          <a:solidFill>
                            <a:srgbClr val="000000"/>
                          </a:solidFill>
                          <a:effectLst/>
                          <a:latin typeface="Arial"/>
                        </a:rPr>
                        <a:t>CC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300" b="0" i="0" u="none" strike="noStrike" dirty="0">
                          <a:solidFill>
                            <a:srgbClr val="000000"/>
                          </a:solidFill>
                          <a:effectLst/>
                          <a:latin typeface="Arial"/>
                        </a:rPr>
                        <a:t>1.000.000.000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cxnSp>
        <p:nvCxnSpPr>
          <p:cNvPr id="7" name="Conector recto de flecha 20"/>
          <p:cNvCxnSpPr/>
          <p:nvPr/>
        </p:nvCxnSpPr>
        <p:spPr>
          <a:xfrm flipV="1">
            <a:off x="450376" y="698047"/>
            <a:ext cx="8229600" cy="17167"/>
          </a:xfrm>
          <a:prstGeom prst="straightConnector1">
            <a:avLst/>
          </a:prstGeom>
          <a:ln>
            <a:solidFill>
              <a:schemeClr val="tx1">
                <a:lumMod val="85000"/>
                <a:lumOff val="1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8" name="Elipse 23"/>
          <p:cNvSpPr/>
          <p:nvPr/>
        </p:nvSpPr>
        <p:spPr>
          <a:xfrm>
            <a:off x="3698240" y="528480"/>
            <a:ext cx="325120" cy="339134"/>
          </a:xfrm>
          <a:prstGeom prst="ellipse">
            <a:avLst/>
          </a:prstGeom>
          <a:solidFill>
            <a:srgbClr val="AFC6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solidFill>
                <a:prstClr val="white"/>
              </a:solidFill>
            </a:endParaRPr>
          </a:p>
        </p:txBody>
      </p:sp>
      <p:sp>
        <p:nvSpPr>
          <p:cNvPr id="9" name="Marcador de contenido 2"/>
          <p:cNvSpPr txBox="1">
            <a:spLocks/>
          </p:cNvSpPr>
          <p:nvPr/>
        </p:nvSpPr>
        <p:spPr>
          <a:xfrm>
            <a:off x="3982719" y="336141"/>
            <a:ext cx="4806439" cy="396240"/>
          </a:xfrm>
          <a:prstGeom prst="rect">
            <a:avLst/>
          </a:prstGeom>
        </p:spPr>
        <p:txBody>
          <a:bodyPr vert="horz" lIns="91440" tIns="45720" rIns="91440" bIns="45720" rtlCol="0">
            <a:noAutofit/>
          </a:bodyPr>
          <a:lstStyle>
            <a:lvl1pPr indent="0">
              <a:spcBef>
                <a:spcPct val="20000"/>
              </a:spcBef>
              <a:buFont typeface="Arial"/>
              <a:buNone/>
              <a:defRPr sz="2400">
                <a:solidFill>
                  <a:schemeClr val="tx1">
                    <a:lumMod val="85000"/>
                    <a:lumOff val="15000"/>
                  </a:schemeClr>
                </a:solidFill>
                <a:latin typeface="Helvetica Neue Light"/>
                <a:cs typeface="Helvetica Neue Light"/>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s-ES" sz="2000" dirty="0" smtClean="0">
                <a:solidFill>
                  <a:prstClr val="black">
                    <a:lumMod val="85000"/>
                    <a:lumOff val="15000"/>
                  </a:prstClr>
                </a:solidFill>
                <a:latin typeface="Helvetica Neue "/>
              </a:rPr>
              <a:t>PROCESO DE DETERMINACIÓN</a:t>
            </a:r>
            <a:endParaRPr lang="es-ES" sz="2000" dirty="0">
              <a:solidFill>
                <a:prstClr val="black">
                  <a:lumMod val="85000"/>
                  <a:lumOff val="15000"/>
                </a:prstClr>
              </a:solidFill>
              <a:latin typeface="Helvetica Neue "/>
            </a:endParaRPr>
          </a:p>
        </p:txBody>
      </p:sp>
      <p:sp>
        <p:nvSpPr>
          <p:cNvPr id="10" name="Elipse 9"/>
          <p:cNvSpPr/>
          <p:nvPr/>
        </p:nvSpPr>
        <p:spPr>
          <a:xfrm>
            <a:off x="3695865" y="530666"/>
            <a:ext cx="325120" cy="339134"/>
          </a:xfrm>
          <a:prstGeom prst="ellipse">
            <a:avLst/>
          </a:prstGeom>
          <a:solidFill>
            <a:srgbClr val="008000"/>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s-ES" dirty="0">
              <a:solidFill>
                <a:prstClr val="white"/>
              </a:solidFill>
            </a:endParaRPr>
          </a:p>
        </p:txBody>
      </p:sp>
    </p:spTree>
    <p:extLst>
      <p:ext uri="{BB962C8B-B14F-4D97-AF65-F5344CB8AC3E}">
        <p14:creationId xmlns:p14="http://schemas.microsoft.com/office/powerpoint/2010/main" val="41256556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184293811"/>
              </p:ext>
            </p:extLst>
          </p:nvPr>
        </p:nvGraphicFramePr>
        <p:xfrm>
          <a:off x="457200" y="1608116"/>
          <a:ext cx="8477057" cy="4382207"/>
        </p:xfrm>
        <a:graphic>
          <a:graphicData uri="http://schemas.openxmlformats.org/drawingml/2006/table">
            <a:tbl>
              <a:tblPr/>
              <a:tblGrid>
                <a:gridCol w="888699"/>
                <a:gridCol w="825863"/>
                <a:gridCol w="598452"/>
                <a:gridCol w="562543"/>
                <a:gridCol w="658295"/>
                <a:gridCol w="1029336"/>
                <a:gridCol w="1304623"/>
                <a:gridCol w="1304623"/>
                <a:gridCol w="1304623"/>
              </a:tblGrid>
              <a:tr h="1185351">
                <a:tc>
                  <a:txBody>
                    <a:bodyPr/>
                    <a:lstStyle/>
                    <a:p>
                      <a:pPr algn="ctr" fontAlgn="b"/>
                      <a:endParaRPr lang="es-CO" sz="1100" b="1" i="0" u="none" strike="noStrike" dirty="0">
                        <a:solidFill>
                          <a:srgbClr val="000000"/>
                        </a:solidFill>
                        <a:effectLst/>
                        <a:latin typeface="Arial Narrow"/>
                      </a:endParaRPr>
                    </a:p>
                  </a:txBody>
                  <a:tcPr marL="0" marR="0" marT="0" marB="0" anchor="b">
                    <a:lnL>
                      <a:noFill/>
                    </a:lnL>
                    <a:lnR>
                      <a:noFill/>
                    </a:lnR>
                    <a:lnT>
                      <a:noFill/>
                    </a:lnT>
                    <a:lnB>
                      <a:noFill/>
                    </a:lnB>
                  </a:tcPr>
                </a:tc>
                <a:tc>
                  <a:txBody>
                    <a:bodyPr/>
                    <a:lstStyle/>
                    <a:p>
                      <a:pPr algn="ctr" fontAlgn="b"/>
                      <a:endParaRPr lang="es-CO" sz="1100" b="1" i="0" u="none" strike="noStrike" dirty="0">
                        <a:solidFill>
                          <a:srgbClr val="000000"/>
                        </a:solidFill>
                        <a:effectLst/>
                        <a:latin typeface="Arial Narrow"/>
                      </a:endParaRPr>
                    </a:p>
                  </a:txBody>
                  <a:tcPr marL="0" marR="0" marT="0" marB="0" anchor="b">
                    <a:lnL>
                      <a:noFill/>
                    </a:lnL>
                    <a:lnR>
                      <a:noFill/>
                    </a:lnR>
                    <a:lnT>
                      <a:noFill/>
                    </a:lnT>
                    <a:lnB>
                      <a:noFill/>
                    </a:lnB>
                  </a:tcPr>
                </a:tc>
                <a:tc>
                  <a:txBody>
                    <a:bodyPr/>
                    <a:lstStyle/>
                    <a:p>
                      <a:pPr algn="ctr" fontAlgn="b"/>
                      <a:endParaRPr lang="es-CO" sz="1100" b="1" i="0" u="none" strike="noStrike" dirty="0">
                        <a:solidFill>
                          <a:srgbClr val="000000"/>
                        </a:solidFill>
                        <a:effectLst/>
                        <a:latin typeface="Arial Narrow"/>
                      </a:endParaRPr>
                    </a:p>
                  </a:txBody>
                  <a:tcPr marL="0" marR="0" marT="0" marB="0" anchor="b">
                    <a:lnL>
                      <a:noFill/>
                    </a:lnL>
                    <a:lnR>
                      <a:noFill/>
                    </a:lnR>
                    <a:lnT>
                      <a:noFill/>
                    </a:lnT>
                    <a:lnB>
                      <a:noFill/>
                    </a:lnB>
                  </a:tcPr>
                </a:tc>
                <a:tc>
                  <a:txBody>
                    <a:bodyPr/>
                    <a:lstStyle/>
                    <a:p>
                      <a:pPr algn="ctr" fontAlgn="b"/>
                      <a:endParaRPr lang="es-CO" sz="1100" b="1" i="0" u="none" strike="noStrike" dirty="0">
                        <a:solidFill>
                          <a:srgbClr val="000000"/>
                        </a:solidFill>
                        <a:effectLst/>
                        <a:latin typeface="Arial Narrow"/>
                      </a:endParaRPr>
                    </a:p>
                  </a:txBody>
                  <a:tcPr marL="0" marR="0" marT="0" marB="0" anchor="b">
                    <a:lnL>
                      <a:noFill/>
                    </a:lnL>
                    <a:lnR>
                      <a:noFill/>
                    </a:lnR>
                    <a:lnT>
                      <a:noFill/>
                    </a:lnT>
                    <a:lnB>
                      <a:noFill/>
                    </a:lnB>
                  </a:tcPr>
                </a:tc>
                <a:tc>
                  <a:txBody>
                    <a:bodyPr/>
                    <a:lstStyle/>
                    <a:p>
                      <a:pPr algn="ctr" fontAlgn="b"/>
                      <a:endParaRPr lang="es-CO" sz="1100" b="1" i="0" u="none" strike="noStrike" dirty="0">
                        <a:solidFill>
                          <a:srgbClr val="000000"/>
                        </a:solidFill>
                        <a:effectLst/>
                        <a:latin typeface="Arial Narrow"/>
                      </a:endParaRPr>
                    </a:p>
                  </a:txBody>
                  <a:tcPr marL="0" marR="0" marT="0" marB="0" anchor="b">
                    <a:lnL>
                      <a:noFill/>
                    </a:lnL>
                    <a:lnR>
                      <a:noFill/>
                    </a:lnR>
                    <a:lnT>
                      <a:noFill/>
                    </a:lnT>
                    <a:lnB>
                      <a:noFill/>
                    </a:lnB>
                  </a:tcPr>
                </a:tc>
                <a:tc>
                  <a:txBody>
                    <a:bodyPr/>
                    <a:lstStyle/>
                    <a:p>
                      <a:pPr algn="ctr" fontAlgn="b"/>
                      <a:endParaRPr lang="es-CO" sz="1100" b="1" i="0" u="none" strike="noStrike" dirty="0">
                        <a:solidFill>
                          <a:srgbClr val="000000"/>
                        </a:solidFill>
                        <a:effectLst/>
                        <a:latin typeface="Arial Narrow"/>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s-CO" sz="1000" b="0" i="0" u="none" strike="noStrike" dirty="0">
                          <a:solidFill>
                            <a:srgbClr val="FFFFFF"/>
                          </a:solidFill>
                          <a:effectLst/>
                          <a:latin typeface="Arial Narrow"/>
                        </a:rPr>
                        <a:t>15.2. Nombre cuenta contable pagos que hacen parte del IBC</a:t>
                      </a:r>
                      <a:r>
                        <a:rPr lang="es-CO" sz="1000" b="0" i="0" u="sng" strike="noStrike" dirty="0">
                          <a:solidFill>
                            <a:srgbClr val="FFFFFF"/>
                          </a:solidFill>
                          <a:effectLst/>
                          <a:latin typeface="Arial Narrow"/>
                        </a:rPr>
                        <a:t> </a:t>
                      </a:r>
                      <a:r>
                        <a:rPr lang="es-CO" sz="1000" b="1" i="0" u="sng" strike="noStrike" dirty="0">
                          <a:solidFill>
                            <a:srgbClr val="FFFFFF"/>
                          </a:solidFill>
                          <a:effectLst/>
                          <a:latin typeface="Arial Narrow"/>
                        </a:rPr>
                        <a:t>SUELDOS</a:t>
                      </a:r>
                      <a:endParaRPr lang="es-CO" sz="1000" b="0" i="0" u="none" strike="noStrike" dirty="0">
                        <a:solidFill>
                          <a:srgbClr val="FFFFFF"/>
                        </a:solidFill>
                        <a:effectLst/>
                        <a:latin typeface="Arial Narrow"/>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fontAlgn="ctr"/>
                      <a:r>
                        <a:rPr lang="es-CO" sz="1000" b="0" i="0" u="none" strike="noStrike" dirty="0">
                          <a:solidFill>
                            <a:srgbClr val="000000"/>
                          </a:solidFill>
                          <a:effectLst/>
                          <a:latin typeface="Arial Narrow"/>
                        </a:rPr>
                        <a:t>15.2. Nombre cuenta contable pagos que hacen parte del IBC </a:t>
                      </a:r>
                      <a:r>
                        <a:rPr lang="es-CO" sz="1000" b="1" i="0" u="none" strike="noStrike" dirty="0">
                          <a:solidFill>
                            <a:srgbClr val="000000"/>
                          </a:solidFill>
                          <a:effectLst/>
                          <a:latin typeface="Arial Narrow"/>
                        </a:rPr>
                        <a:t>HORAS EXTRAS</a:t>
                      </a:r>
                      <a:endParaRPr lang="es-CO" sz="1000" b="0" i="0" u="none" strike="noStrike" dirty="0">
                        <a:solidFill>
                          <a:srgbClr val="000000"/>
                        </a:solidFill>
                        <a:effectLst/>
                        <a:latin typeface="Arial Narrow"/>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s-CO" sz="1000" b="0" i="0" u="none" strike="noStrike" dirty="0">
                          <a:solidFill>
                            <a:srgbClr val="000000"/>
                          </a:solidFill>
                          <a:effectLst/>
                          <a:latin typeface="Arial Narrow"/>
                        </a:rPr>
                        <a:t>15.2. Nombre cuenta contable pagos que hacen parte del IBC </a:t>
                      </a:r>
                      <a:r>
                        <a:rPr lang="es-CO" sz="1000" b="1" i="0" u="none" strike="noStrike" dirty="0">
                          <a:solidFill>
                            <a:srgbClr val="000000"/>
                          </a:solidFill>
                          <a:effectLst/>
                          <a:latin typeface="Arial Narrow"/>
                        </a:rPr>
                        <a:t>APOYO SOSTENIMIENTO SENA</a:t>
                      </a:r>
                      <a:endParaRPr lang="es-CO" sz="1000" b="0" i="0" u="none" strike="noStrike" dirty="0">
                        <a:solidFill>
                          <a:srgbClr val="000000"/>
                        </a:solidFill>
                        <a:effectLst/>
                        <a:latin typeface="Arial Narrow"/>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r>
              <a:tr h="197559">
                <a:tc>
                  <a:txBody>
                    <a:bodyPr/>
                    <a:lstStyle/>
                    <a:p>
                      <a:pPr algn="ctr" fontAlgn="b"/>
                      <a:endParaRPr lang="es-CO" sz="1100" b="1" i="0" u="none" strike="noStrike" dirty="0">
                        <a:solidFill>
                          <a:srgbClr val="000000"/>
                        </a:solidFill>
                        <a:effectLst/>
                        <a:latin typeface="Arial Narrow"/>
                      </a:endParaRPr>
                    </a:p>
                  </a:txBody>
                  <a:tcPr marL="0" marR="0" marT="0" marB="0" anchor="b">
                    <a:lnL>
                      <a:noFill/>
                    </a:lnL>
                    <a:lnR>
                      <a:noFill/>
                    </a:lnR>
                    <a:lnT>
                      <a:noFill/>
                    </a:lnT>
                    <a:lnB>
                      <a:noFill/>
                    </a:lnB>
                  </a:tcPr>
                </a:tc>
                <a:tc>
                  <a:txBody>
                    <a:bodyPr/>
                    <a:lstStyle/>
                    <a:p>
                      <a:pPr algn="ctr" fontAlgn="b"/>
                      <a:endParaRPr lang="es-CO" sz="1100" b="1" i="0" u="none" strike="noStrike" dirty="0">
                        <a:solidFill>
                          <a:srgbClr val="000000"/>
                        </a:solidFill>
                        <a:effectLst/>
                        <a:latin typeface="Arial Narrow"/>
                      </a:endParaRPr>
                    </a:p>
                  </a:txBody>
                  <a:tcPr marL="0" marR="0" marT="0" marB="0" anchor="b">
                    <a:lnL>
                      <a:noFill/>
                    </a:lnL>
                    <a:lnR>
                      <a:noFill/>
                    </a:lnR>
                    <a:lnT>
                      <a:noFill/>
                    </a:lnT>
                    <a:lnB>
                      <a:noFill/>
                    </a:lnB>
                  </a:tcPr>
                </a:tc>
                <a:tc>
                  <a:txBody>
                    <a:bodyPr/>
                    <a:lstStyle/>
                    <a:p>
                      <a:pPr algn="ctr" fontAlgn="b"/>
                      <a:endParaRPr lang="es-CO" sz="1100" b="1" i="0" u="none" strike="noStrike" dirty="0">
                        <a:solidFill>
                          <a:srgbClr val="000000"/>
                        </a:solidFill>
                        <a:effectLst/>
                        <a:latin typeface="Arial Narrow"/>
                      </a:endParaRPr>
                    </a:p>
                  </a:txBody>
                  <a:tcPr marL="0" marR="0" marT="0" marB="0" anchor="b">
                    <a:lnL>
                      <a:noFill/>
                    </a:lnL>
                    <a:lnR>
                      <a:noFill/>
                    </a:lnR>
                    <a:lnT>
                      <a:noFill/>
                    </a:lnT>
                    <a:lnB>
                      <a:noFill/>
                    </a:lnB>
                  </a:tcPr>
                </a:tc>
                <a:tc>
                  <a:txBody>
                    <a:bodyPr/>
                    <a:lstStyle/>
                    <a:p>
                      <a:pPr algn="ctr" fontAlgn="b"/>
                      <a:endParaRPr lang="es-CO" sz="1100" b="1" i="0" u="none" strike="noStrike" dirty="0">
                        <a:solidFill>
                          <a:srgbClr val="000000"/>
                        </a:solidFill>
                        <a:effectLst/>
                        <a:latin typeface="Arial Narrow"/>
                      </a:endParaRPr>
                    </a:p>
                  </a:txBody>
                  <a:tcPr marL="0" marR="0" marT="0" marB="0" anchor="b">
                    <a:lnL>
                      <a:noFill/>
                    </a:lnL>
                    <a:lnR>
                      <a:noFill/>
                    </a:lnR>
                    <a:lnT>
                      <a:noFill/>
                    </a:lnT>
                    <a:lnB>
                      <a:noFill/>
                    </a:lnB>
                  </a:tcPr>
                </a:tc>
                <a:tc>
                  <a:txBody>
                    <a:bodyPr/>
                    <a:lstStyle/>
                    <a:p>
                      <a:pPr algn="ctr" fontAlgn="b"/>
                      <a:endParaRPr lang="es-CO" sz="1100" b="1" i="0" u="none" strike="noStrike" dirty="0">
                        <a:solidFill>
                          <a:srgbClr val="000000"/>
                        </a:solidFill>
                        <a:effectLst/>
                        <a:latin typeface="Arial Narrow"/>
                      </a:endParaRPr>
                    </a:p>
                  </a:txBody>
                  <a:tcPr marL="0" marR="0" marT="0" marB="0" anchor="b">
                    <a:lnL>
                      <a:noFill/>
                    </a:lnL>
                    <a:lnR>
                      <a:noFill/>
                    </a:lnR>
                    <a:lnT>
                      <a:noFill/>
                    </a:lnT>
                    <a:lnB>
                      <a:noFill/>
                    </a:lnB>
                  </a:tcPr>
                </a:tc>
                <a:tc>
                  <a:txBody>
                    <a:bodyPr/>
                    <a:lstStyle/>
                    <a:p>
                      <a:pPr algn="ctr" fontAlgn="b"/>
                      <a:endParaRPr lang="es-CO" sz="1100" b="1" i="0" u="none" strike="noStrike" dirty="0">
                        <a:solidFill>
                          <a:srgbClr val="000000"/>
                        </a:solidFill>
                        <a:effectLst/>
                        <a:latin typeface="Arial Narrow"/>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s-CO" sz="1000" b="0" i="0" u="none" strike="noStrike" dirty="0">
                          <a:solidFill>
                            <a:srgbClr val="FFFFFF"/>
                          </a:solidFill>
                          <a:effectLst/>
                          <a:latin typeface="Arial Narrow"/>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dirty="0">
                          <a:solidFill>
                            <a:srgbClr val="000000"/>
                          </a:solidFill>
                          <a:effectLst/>
                          <a:latin typeface="Arial Narrow"/>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dirty="0">
                          <a:solidFill>
                            <a:srgbClr val="000000"/>
                          </a:solidFill>
                          <a:effectLst/>
                          <a:latin typeface="Arial Narrow"/>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87793">
                <a:tc>
                  <a:txBody>
                    <a:bodyPr/>
                    <a:lstStyle/>
                    <a:p>
                      <a:pPr algn="l" fontAlgn="b"/>
                      <a:endParaRPr lang="es-CO" sz="1000" b="0" i="0" u="none" strike="noStrike" dirty="0">
                        <a:solidFill>
                          <a:srgbClr val="000000"/>
                        </a:solidFill>
                        <a:effectLst/>
                        <a:latin typeface="Arial Narrow"/>
                      </a:endParaRPr>
                    </a:p>
                  </a:txBody>
                  <a:tcPr marL="0" marR="0" marT="0" marB="0" anchor="b">
                    <a:lnL>
                      <a:noFill/>
                    </a:lnL>
                    <a:lnR>
                      <a:noFill/>
                    </a:lnR>
                    <a:lnT>
                      <a:noFill/>
                    </a:lnT>
                    <a:lnB>
                      <a:noFill/>
                    </a:lnB>
                  </a:tcPr>
                </a:tc>
                <a:tc>
                  <a:txBody>
                    <a:bodyPr/>
                    <a:lstStyle/>
                    <a:p>
                      <a:pPr algn="l" fontAlgn="b"/>
                      <a:endParaRPr lang="es-CO" sz="1000" b="0" i="0" u="none" strike="noStrike" dirty="0">
                        <a:solidFill>
                          <a:srgbClr val="000000"/>
                        </a:solidFill>
                        <a:effectLst/>
                        <a:latin typeface="Arial Narrow"/>
                      </a:endParaRPr>
                    </a:p>
                  </a:txBody>
                  <a:tcPr marL="0" marR="0" marT="0" marB="0" anchor="b">
                    <a:lnL>
                      <a:noFill/>
                    </a:lnL>
                    <a:lnR>
                      <a:noFill/>
                    </a:lnR>
                    <a:lnT>
                      <a:noFill/>
                    </a:lnT>
                    <a:lnB>
                      <a:noFill/>
                    </a:lnB>
                  </a:tcPr>
                </a:tc>
                <a:tc>
                  <a:txBody>
                    <a:bodyPr/>
                    <a:lstStyle/>
                    <a:p>
                      <a:pPr algn="l" fontAlgn="b"/>
                      <a:endParaRPr lang="es-CO" sz="1000" b="0" i="0" u="none" strike="noStrike" dirty="0">
                        <a:solidFill>
                          <a:srgbClr val="000000"/>
                        </a:solidFill>
                        <a:effectLst/>
                        <a:latin typeface="Arial Narrow"/>
                      </a:endParaRPr>
                    </a:p>
                  </a:txBody>
                  <a:tcPr marL="0" marR="0" marT="0" marB="0" anchor="b">
                    <a:lnL>
                      <a:noFill/>
                    </a:lnL>
                    <a:lnR>
                      <a:noFill/>
                    </a:lnR>
                    <a:lnT>
                      <a:noFill/>
                    </a:lnT>
                    <a:lnB>
                      <a:noFill/>
                    </a:lnB>
                  </a:tcPr>
                </a:tc>
                <a:tc>
                  <a:txBody>
                    <a:bodyPr/>
                    <a:lstStyle/>
                    <a:p>
                      <a:pPr algn="l" fontAlgn="b"/>
                      <a:endParaRPr lang="es-CO" sz="1000" b="0" i="0" u="none" strike="noStrike" dirty="0">
                        <a:solidFill>
                          <a:srgbClr val="000000"/>
                        </a:solidFill>
                        <a:effectLst/>
                        <a:latin typeface="Arial Narrow"/>
                      </a:endParaRPr>
                    </a:p>
                  </a:txBody>
                  <a:tcPr marL="0" marR="0" marT="0" marB="0" anchor="b">
                    <a:lnL>
                      <a:noFill/>
                    </a:lnL>
                    <a:lnR>
                      <a:noFill/>
                    </a:lnR>
                    <a:lnT>
                      <a:noFill/>
                    </a:lnT>
                    <a:lnB>
                      <a:noFill/>
                    </a:lnB>
                  </a:tcPr>
                </a:tc>
                <a:tc>
                  <a:txBody>
                    <a:bodyPr/>
                    <a:lstStyle/>
                    <a:p>
                      <a:pPr algn="l" fontAlgn="b"/>
                      <a:endParaRPr lang="es-CO" sz="1000" b="0" i="0" u="none" strike="noStrike" dirty="0">
                        <a:solidFill>
                          <a:srgbClr val="000000"/>
                        </a:solidFill>
                        <a:effectLst/>
                        <a:latin typeface="Arial Narrow"/>
                      </a:endParaRPr>
                    </a:p>
                  </a:txBody>
                  <a:tcPr marL="0" marR="0" marT="0" marB="0" anchor="b">
                    <a:lnL>
                      <a:noFill/>
                    </a:lnL>
                    <a:lnR>
                      <a:noFill/>
                    </a:lnR>
                    <a:lnT>
                      <a:noFill/>
                    </a:lnT>
                    <a:lnB>
                      <a:noFill/>
                    </a:lnB>
                  </a:tcPr>
                </a:tc>
                <a:tc>
                  <a:txBody>
                    <a:bodyPr/>
                    <a:lstStyle/>
                    <a:p>
                      <a:pPr algn="l" fontAlgn="b"/>
                      <a:endParaRPr lang="es-CO" sz="1000" b="0" i="0" u="none" strike="noStrike" dirty="0">
                        <a:solidFill>
                          <a:srgbClr val="000000"/>
                        </a:solidFill>
                        <a:effectLst/>
                        <a:latin typeface="Arial Narrow"/>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s-CO" sz="1000" b="0" i="0" u="none" strike="noStrike" dirty="0">
                          <a:solidFill>
                            <a:srgbClr val="FFFFFF"/>
                          </a:solidFill>
                          <a:effectLst/>
                          <a:latin typeface="Arial Narrow"/>
                        </a:rPr>
                        <a:t>15.1. Cuenta contable pagos que hacen parte del IBC</a:t>
                      </a:r>
                      <a:r>
                        <a:rPr lang="es-CO" sz="1000" b="1" i="0" u="none" strike="noStrike" dirty="0">
                          <a:solidFill>
                            <a:srgbClr val="FFFFFF"/>
                          </a:solidFill>
                          <a:effectLst/>
                          <a:latin typeface="Arial Narrow"/>
                        </a:rPr>
                        <a:t> </a:t>
                      </a:r>
                      <a:r>
                        <a:rPr lang="es-CO" sz="1000" b="1" i="0" u="sng" strike="noStrike" dirty="0">
                          <a:solidFill>
                            <a:srgbClr val="FFFFFF"/>
                          </a:solidFill>
                          <a:effectLst/>
                          <a:latin typeface="Arial Narrow"/>
                        </a:rPr>
                        <a:t>5105050110 - 5205050110</a:t>
                      </a:r>
                      <a:endParaRPr lang="es-CO" sz="1000" b="0" i="0" u="none" strike="noStrike" dirty="0">
                        <a:solidFill>
                          <a:srgbClr val="FFFFFF"/>
                        </a:solidFill>
                        <a:effectLst/>
                        <a:latin typeface="Arial Narrow"/>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fontAlgn="ctr"/>
                      <a:r>
                        <a:rPr lang="es-CO" sz="1000" b="0" i="0" u="none" strike="noStrike" dirty="0">
                          <a:solidFill>
                            <a:srgbClr val="000000"/>
                          </a:solidFill>
                          <a:effectLst/>
                          <a:latin typeface="Arial Narrow"/>
                        </a:rPr>
                        <a:t>15.1. Cuenta contable pagos que hacen parte del IBC </a:t>
                      </a:r>
                      <a:r>
                        <a:rPr lang="es-CO" sz="1000" b="1" i="0" u="none" strike="noStrike" dirty="0">
                          <a:solidFill>
                            <a:srgbClr val="000000"/>
                          </a:solidFill>
                          <a:effectLst/>
                          <a:latin typeface="Arial Narrow"/>
                        </a:rPr>
                        <a:t>510515</a:t>
                      </a:r>
                      <a:endParaRPr lang="es-CO" sz="1000" b="0" i="0" u="none" strike="noStrike" dirty="0">
                        <a:solidFill>
                          <a:srgbClr val="000000"/>
                        </a:solidFill>
                        <a:effectLst/>
                        <a:latin typeface="Arial Narrow"/>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s-CO" sz="1000" b="0" i="0" u="none" strike="noStrike" dirty="0">
                          <a:solidFill>
                            <a:srgbClr val="000000"/>
                          </a:solidFill>
                          <a:effectLst/>
                          <a:latin typeface="Arial Narrow"/>
                        </a:rPr>
                        <a:t>15.1. Cuenta contable pagos que hacen parte del IBC </a:t>
                      </a:r>
                      <a:r>
                        <a:rPr lang="es-CO" sz="1000" b="1" i="0" u="none" strike="noStrike" dirty="0">
                          <a:solidFill>
                            <a:srgbClr val="000000"/>
                          </a:solidFill>
                          <a:effectLst/>
                          <a:latin typeface="Arial Narrow"/>
                        </a:rPr>
                        <a:t>5105XXX</a:t>
                      </a:r>
                      <a:endParaRPr lang="es-CO" sz="1000" b="0" i="0" u="none" strike="noStrike" dirty="0">
                        <a:solidFill>
                          <a:srgbClr val="000000"/>
                        </a:solidFill>
                        <a:effectLst/>
                        <a:latin typeface="Arial Narrow"/>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r>
              <a:tr h="206538">
                <a:tc>
                  <a:txBody>
                    <a:bodyPr/>
                    <a:lstStyle/>
                    <a:p>
                      <a:pPr algn="l" fontAlgn="b"/>
                      <a:endParaRPr lang="es-CO" sz="1000" b="0" i="0" u="none" strike="noStrike" dirty="0">
                        <a:solidFill>
                          <a:srgbClr val="000000"/>
                        </a:solidFill>
                        <a:effectLst/>
                        <a:latin typeface="Arial Narrow"/>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CO" sz="1000" b="0" i="0" u="none" strike="noStrike" dirty="0">
                        <a:solidFill>
                          <a:srgbClr val="000000"/>
                        </a:solidFill>
                        <a:effectLst/>
                        <a:latin typeface="Arial Narrow"/>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CO" sz="1000" b="0" i="0" u="none" strike="noStrike" dirty="0">
                        <a:solidFill>
                          <a:srgbClr val="000000"/>
                        </a:solidFill>
                        <a:effectLst/>
                        <a:latin typeface="Arial Narrow"/>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CO" sz="1000" b="0" i="0" u="none" strike="noStrike" dirty="0">
                        <a:solidFill>
                          <a:srgbClr val="000000"/>
                        </a:solidFill>
                        <a:effectLst/>
                        <a:latin typeface="Arial Narrow"/>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CO" sz="1000" b="0" i="0" u="none" strike="noStrike" dirty="0">
                        <a:solidFill>
                          <a:srgbClr val="000000"/>
                        </a:solidFill>
                        <a:effectLst/>
                        <a:latin typeface="Arial Narrow"/>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CO" sz="1000" b="0" i="0" u="none" strike="noStrike" dirty="0">
                        <a:solidFill>
                          <a:srgbClr val="000000"/>
                        </a:solidFill>
                        <a:effectLst/>
                        <a:latin typeface="Arial Narrow"/>
                      </a:endParaRP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s-CO" sz="1000" b="0" i="0" u="none" strike="noStrike" dirty="0">
                          <a:solidFill>
                            <a:srgbClr val="FFFFFF"/>
                          </a:solidFill>
                          <a:effectLst/>
                          <a:latin typeface="Arial Narrow"/>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dirty="0">
                          <a:solidFill>
                            <a:srgbClr val="000000"/>
                          </a:solidFill>
                          <a:effectLst/>
                          <a:latin typeface="Arial Narrow"/>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dirty="0">
                          <a:solidFill>
                            <a:srgbClr val="000000"/>
                          </a:solidFill>
                          <a:effectLst/>
                          <a:latin typeface="Arial Narrow"/>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50652">
                <a:tc>
                  <a:txBody>
                    <a:bodyPr/>
                    <a:lstStyle/>
                    <a:p>
                      <a:pPr algn="ctr" fontAlgn="ctr"/>
                      <a:r>
                        <a:rPr lang="es-CO" sz="1000" b="0" i="0" u="none" strike="noStrike" dirty="0">
                          <a:solidFill>
                            <a:srgbClr val="FFFFFF"/>
                          </a:solidFill>
                          <a:effectLst/>
                          <a:latin typeface="Arial"/>
                        </a:rPr>
                        <a:t>9. Fecha de vinculación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fontAlgn="ctr"/>
                      <a:r>
                        <a:rPr lang="es-CO" sz="1000" b="0" i="0" u="none" strike="noStrike" dirty="0">
                          <a:solidFill>
                            <a:srgbClr val="FFFFFF"/>
                          </a:solidFill>
                          <a:effectLst/>
                          <a:latin typeface="Arial"/>
                        </a:rPr>
                        <a:t>10.</a:t>
                      </a:r>
                      <a:br>
                        <a:rPr lang="es-CO" sz="1000" b="0" i="0" u="none" strike="noStrike" dirty="0">
                          <a:solidFill>
                            <a:srgbClr val="FFFFFF"/>
                          </a:solidFill>
                          <a:effectLst/>
                          <a:latin typeface="Arial"/>
                        </a:rPr>
                      </a:br>
                      <a:r>
                        <a:rPr lang="es-CO" sz="1000" b="0" i="0" u="none" strike="noStrike" dirty="0">
                          <a:solidFill>
                            <a:srgbClr val="FFFFFF"/>
                          </a:solidFill>
                          <a:effectLst/>
                          <a:latin typeface="Arial"/>
                        </a:rPr>
                        <a:t>Fecha de retiro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fontAlgn="ctr"/>
                      <a:r>
                        <a:rPr lang="es-CO" sz="1000" b="0" i="0" u="none" strike="noStrike" dirty="0">
                          <a:solidFill>
                            <a:srgbClr val="FFFFFF"/>
                          </a:solidFill>
                          <a:effectLst/>
                          <a:latin typeface="Arial"/>
                        </a:rPr>
                        <a:t>11.</a:t>
                      </a:r>
                      <a:br>
                        <a:rPr lang="es-CO" sz="1000" b="0" i="0" u="none" strike="noStrike" dirty="0">
                          <a:solidFill>
                            <a:srgbClr val="FFFFFF"/>
                          </a:solidFill>
                          <a:effectLst/>
                          <a:latin typeface="Arial"/>
                        </a:rPr>
                      </a:br>
                      <a:r>
                        <a:rPr lang="es-CO" sz="1000" b="0" i="0" u="none" strike="noStrike" dirty="0">
                          <a:solidFill>
                            <a:srgbClr val="FFFFFF"/>
                          </a:solidFill>
                          <a:effectLst/>
                          <a:latin typeface="Arial"/>
                        </a:rPr>
                        <a:t> Año nómina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fontAlgn="ctr"/>
                      <a:r>
                        <a:rPr lang="es-CO" sz="1000" b="0" i="0" u="none" strike="noStrike" dirty="0">
                          <a:solidFill>
                            <a:srgbClr val="FFFFFF"/>
                          </a:solidFill>
                          <a:effectLst/>
                          <a:latin typeface="Arial"/>
                        </a:rPr>
                        <a:t>12. Mes nómina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fontAlgn="ctr"/>
                      <a:r>
                        <a:rPr lang="es-CO" sz="1000" b="0" i="0" u="none" strike="noStrike" dirty="0">
                          <a:solidFill>
                            <a:srgbClr val="FFFFFF"/>
                          </a:solidFill>
                          <a:effectLst/>
                          <a:latin typeface="Arial"/>
                        </a:rPr>
                        <a:t>13. Salario integral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fontAlgn="ctr"/>
                      <a:r>
                        <a:rPr lang="es-CO" sz="1000" b="0" i="0" u="none" strike="noStrike" dirty="0">
                          <a:solidFill>
                            <a:srgbClr val="FFFFFF"/>
                          </a:solidFill>
                          <a:effectLst/>
                          <a:latin typeface="Arial"/>
                        </a:rPr>
                        <a:t>14.</a:t>
                      </a:r>
                      <a:br>
                        <a:rPr lang="es-CO" sz="1000" b="0" i="0" u="none" strike="noStrike" dirty="0">
                          <a:solidFill>
                            <a:srgbClr val="FFFFFF"/>
                          </a:solidFill>
                          <a:effectLst/>
                          <a:latin typeface="Arial"/>
                        </a:rPr>
                      </a:br>
                      <a:r>
                        <a:rPr lang="es-CO" sz="1000" b="0" i="0" u="none" strike="noStrike" dirty="0">
                          <a:solidFill>
                            <a:srgbClr val="FFFFFF"/>
                          </a:solidFill>
                          <a:effectLst/>
                          <a:latin typeface="Arial"/>
                        </a:rPr>
                        <a:t>Número de días trabajados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fontAlgn="ctr"/>
                      <a:r>
                        <a:rPr lang="es-CO" sz="1000" b="0" i="0" u="none" strike="noStrike" dirty="0">
                          <a:solidFill>
                            <a:srgbClr val="FFFFFF"/>
                          </a:solidFill>
                          <a:effectLst/>
                          <a:latin typeface="Arial"/>
                        </a:rPr>
                        <a:t>15. Valor pagos que hacen parte del IBC</a:t>
                      </a:r>
                      <a:r>
                        <a:rPr lang="es-CO" sz="1000" b="1" i="0" u="sng" strike="noStrike" dirty="0">
                          <a:solidFill>
                            <a:srgbClr val="FFFFFF"/>
                          </a:solidFill>
                          <a:effectLst/>
                          <a:latin typeface="Arial"/>
                        </a:rPr>
                        <a:t> SUELDO</a:t>
                      </a:r>
                      <a:endParaRPr lang="es-CO" sz="1000" b="0" i="0" u="none" strike="noStrike" dirty="0">
                        <a:solidFill>
                          <a:srgbClr val="FFFFFF"/>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fontAlgn="ctr"/>
                      <a:r>
                        <a:rPr lang="es-CO" sz="1000" b="0" i="0" u="none" strike="noStrike" dirty="0">
                          <a:solidFill>
                            <a:srgbClr val="000000"/>
                          </a:solidFill>
                          <a:effectLst/>
                          <a:latin typeface="Arial"/>
                        </a:rPr>
                        <a:t>15. Valor pagos que hacen parte del IBC </a:t>
                      </a:r>
                      <a:r>
                        <a:rPr lang="es-CO" sz="1000" b="1" i="0" u="none" strike="noStrike" dirty="0">
                          <a:solidFill>
                            <a:srgbClr val="000000"/>
                          </a:solidFill>
                          <a:effectLst/>
                          <a:latin typeface="Arial"/>
                        </a:rPr>
                        <a:t>HORAS EXTRAS</a:t>
                      </a:r>
                      <a:endParaRPr lang="es-CO" sz="1000" b="0" i="0" u="none" strike="noStrike" dirty="0">
                        <a:solidFill>
                          <a:srgbClr val="000000"/>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s-CO" sz="1000" b="0" i="0" u="none" strike="noStrike" dirty="0">
                          <a:solidFill>
                            <a:srgbClr val="000000"/>
                          </a:solidFill>
                          <a:effectLst/>
                          <a:latin typeface="Arial"/>
                        </a:rPr>
                        <a:t>15. Valor pagos que hacen parte del IBC </a:t>
                      </a:r>
                      <a:r>
                        <a:rPr lang="es-CO" sz="1000" b="1" i="0" u="none" strike="noStrike" dirty="0">
                          <a:solidFill>
                            <a:srgbClr val="000000"/>
                          </a:solidFill>
                          <a:effectLst/>
                          <a:latin typeface="Arial"/>
                        </a:rPr>
                        <a:t>APOYO SOSTENIMIENTO</a:t>
                      </a:r>
                      <a:endParaRPr lang="es-CO" sz="1000" b="0" i="0" u="none" strike="noStrike" dirty="0">
                        <a:solidFill>
                          <a:srgbClr val="000000"/>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251438">
                <a:tc>
                  <a:txBody>
                    <a:bodyPr/>
                    <a:lstStyle/>
                    <a:p>
                      <a:pPr algn="ctr" fontAlgn="ctr"/>
                      <a:r>
                        <a:rPr lang="es-CO" sz="1100" b="0" i="0" u="none" strike="noStrike" dirty="0">
                          <a:solidFill>
                            <a:srgbClr val="000000"/>
                          </a:solidFill>
                          <a:effectLst/>
                          <a:latin typeface="Arial"/>
                        </a:rPr>
                        <a:t>01/01/2007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Arial"/>
                        </a:rPr>
                        <a:t>2012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Arial"/>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Arial"/>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600" b="1" i="0" u="none" strike="noStrike" dirty="0">
                          <a:solidFill>
                            <a:schemeClr val="accent6">
                              <a:lumMod val="75000"/>
                            </a:schemeClr>
                          </a:solidFill>
                          <a:effectLst/>
                          <a:latin typeface="Arial"/>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100" b="0" i="0" u="none" strike="noStrike" dirty="0">
                          <a:solidFill>
                            <a:srgbClr val="000000"/>
                          </a:solidFill>
                          <a:effectLst/>
                          <a:latin typeface="Arial"/>
                        </a:rPr>
                        <a:t>10.000.000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0" i="0" u="none" strike="noStrike" dirty="0">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0" i="0" u="none" strike="noStrike" dirty="0">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1438">
                <a:tc>
                  <a:txBody>
                    <a:bodyPr/>
                    <a:lstStyle/>
                    <a:p>
                      <a:pPr algn="ctr" fontAlgn="ctr"/>
                      <a:r>
                        <a:rPr lang="es-CO" sz="1100" b="0" i="0" u="none" strike="noStrike" dirty="0">
                          <a:solidFill>
                            <a:srgbClr val="000000"/>
                          </a:solidFill>
                          <a:effectLst/>
                          <a:latin typeface="Arial"/>
                        </a:rPr>
                        <a:t>01/06/2011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Arial"/>
                        </a:rPr>
                        <a:t>15/06/2012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Arial"/>
                        </a:rPr>
                        <a:t>2012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Arial"/>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Arial"/>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s-CO" sz="1100" b="0" i="0" u="none" strike="noStrike" dirty="0">
                        <a:solidFill>
                          <a:srgbClr val="000000"/>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0" i="0" u="none" strike="noStrike" dirty="0">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100" b="0" i="0" u="none" strike="noStrike" dirty="0">
                          <a:solidFill>
                            <a:srgbClr val="000000"/>
                          </a:solidFill>
                          <a:effectLst/>
                          <a:latin typeface="Arial"/>
                        </a:rPr>
                        <a:t>193.125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1438">
                <a:tc>
                  <a:txBody>
                    <a:bodyPr/>
                    <a:lstStyle/>
                    <a:p>
                      <a:pPr algn="ctr" fontAlgn="ctr"/>
                      <a:r>
                        <a:rPr lang="es-CO" sz="1100" b="0" i="0" u="none" strike="noStrike" dirty="0">
                          <a:solidFill>
                            <a:srgbClr val="000000"/>
                          </a:solidFill>
                          <a:effectLst/>
                          <a:latin typeface="Arial"/>
                        </a:rPr>
                        <a:t>16/06/2012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Arial"/>
                        </a:rPr>
                        <a:t>2012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Arial"/>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Arial"/>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100" b="0" i="0" u="none" strike="noStrike" dirty="0">
                          <a:solidFill>
                            <a:srgbClr val="000000"/>
                          </a:solidFill>
                          <a:effectLst/>
                          <a:latin typeface="Arial"/>
                        </a:rPr>
                        <a:t>257.500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100" b="0" i="0" u="none" strike="noStrike" dirty="0">
                          <a:solidFill>
                            <a:srgbClr val="000000"/>
                          </a:solidFill>
                          <a:effectLst/>
                          <a:latin typeface="Arial"/>
                        </a:rPr>
                        <a:t>16.000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0" i="0" u="none" strike="noStrike" dirty="0">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cxnSp>
        <p:nvCxnSpPr>
          <p:cNvPr id="7" name="Conector recto de flecha 20"/>
          <p:cNvCxnSpPr/>
          <p:nvPr/>
        </p:nvCxnSpPr>
        <p:spPr>
          <a:xfrm flipV="1">
            <a:off x="450376" y="698047"/>
            <a:ext cx="8229600" cy="17167"/>
          </a:xfrm>
          <a:prstGeom prst="straightConnector1">
            <a:avLst/>
          </a:prstGeom>
          <a:ln>
            <a:solidFill>
              <a:schemeClr val="tx1">
                <a:lumMod val="85000"/>
                <a:lumOff val="1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8" name="Elipse 23"/>
          <p:cNvSpPr/>
          <p:nvPr/>
        </p:nvSpPr>
        <p:spPr>
          <a:xfrm>
            <a:off x="3698240" y="528480"/>
            <a:ext cx="325120" cy="339134"/>
          </a:xfrm>
          <a:prstGeom prst="ellipse">
            <a:avLst/>
          </a:prstGeom>
          <a:solidFill>
            <a:srgbClr val="AFC6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solidFill>
                <a:prstClr val="white"/>
              </a:solidFill>
            </a:endParaRPr>
          </a:p>
        </p:txBody>
      </p:sp>
      <p:sp>
        <p:nvSpPr>
          <p:cNvPr id="9" name="Marcador de contenido 2"/>
          <p:cNvSpPr txBox="1">
            <a:spLocks/>
          </p:cNvSpPr>
          <p:nvPr/>
        </p:nvSpPr>
        <p:spPr>
          <a:xfrm>
            <a:off x="3982719" y="336141"/>
            <a:ext cx="4806439" cy="396240"/>
          </a:xfrm>
          <a:prstGeom prst="rect">
            <a:avLst/>
          </a:prstGeom>
        </p:spPr>
        <p:txBody>
          <a:bodyPr vert="horz" lIns="91440" tIns="45720" rIns="91440" bIns="45720" rtlCol="0">
            <a:noAutofit/>
          </a:bodyPr>
          <a:lstStyle>
            <a:lvl1pPr indent="0">
              <a:spcBef>
                <a:spcPct val="20000"/>
              </a:spcBef>
              <a:buFont typeface="Arial"/>
              <a:buNone/>
              <a:defRPr sz="2400">
                <a:solidFill>
                  <a:schemeClr val="tx1">
                    <a:lumMod val="85000"/>
                    <a:lumOff val="15000"/>
                  </a:schemeClr>
                </a:solidFill>
                <a:latin typeface="Helvetica Neue Light"/>
                <a:cs typeface="Helvetica Neue Light"/>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s-ES" sz="2000" dirty="0" smtClean="0">
                <a:solidFill>
                  <a:prstClr val="black">
                    <a:lumMod val="85000"/>
                    <a:lumOff val="15000"/>
                  </a:prstClr>
                </a:solidFill>
                <a:latin typeface="Helvetica Neue "/>
              </a:rPr>
              <a:t>PROCESO DE DETERMINACIÓN</a:t>
            </a:r>
            <a:endParaRPr lang="es-ES" sz="2000" dirty="0">
              <a:solidFill>
                <a:prstClr val="black">
                  <a:lumMod val="85000"/>
                  <a:lumOff val="15000"/>
                </a:prstClr>
              </a:solidFill>
              <a:latin typeface="Helvetica Neue "/>
            </a:endParaRPr>
          </a:p>
        </p:txBody>
      </p:sp>
      <p:sp>
        <p:nvSpPr>
          <p:cNvPr id="10" name="Elipse 9"/>
          <p:cNvSpPr/>
          <p:nvPr/>
        </p:nvSpPr>
        <p:spPr>
          <a:xfrm>
            <a:off x="3695865" y="530666"/>
            <a:ext cx="325120" cy="339134"/>
          </a:xfrm>
          <a:prstGeom prst="ellipse">
            <a:avLst/>
          </a:prstGeom>
          <a:solidFill>
            <a:srgbClr val="008000"/>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s-ES" dirty="0">
              <a:solidFill>
                <a:prstClr val="white"/>
              </a:solidFill>
            </a:endParaRPr>
          </a:p>
        </p:txBody>
      </p:sp>
    </p:spTree>
    <p:extLst>
      <p:ext uri="{BB962C8B-B14F-4D97-AF65-F5344CB8AC3E}">
        <p14:creationId xmlns:p14="http://schemas.microsoft.com/office/powerpoint/2010/main" val="14412754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4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8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5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3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9301</TotalTime>
  <Words>10212</Words>
  <Application>Microsoft Office PowerPoint</Application>
  <PresentationFormat>Presentación en pantalla (4:3)</PresentationFormat>
  <Paragraphs>1476</Paragraphs>
  <Slides>107</Slides>
  <Notes>74</Notes>
  <HiddenSlides>17</HiddenSlides>
  <MMClips>0</MMClips>
  <ScaleCrop>false</ScaleCrop>
  <HeadingPairs>
    <vt:vector size="8" baseType="variant">
      <vt:variant>
        <vt:lpstr>Fuentes usadas</vt:lpstr>
      </vt:variant>
      <vt:variant>
        <vt:i4>12</vt:i4>
      </vt:variant>
      <vt:variant>
        <vt:lpstr>Tema</vt:lpstr>
      </vt:variant>
      <vt:variant>
        <vt:i4>7</vt:i4>
      </vt:variant>
      <vt:variant>
        <vt:lpstr>Servidores OLE incrustados</vt:lpstr>
      </vt:variant>
      <vt:variant>
        <vt:i4>1</vt:i4>
      </vt:variant>
      <vt:variant>
        <vt:lpstr>Títulos de diapositiva</vt:lpstr>
      </vt:variant>
      <vt:variant>
        <vt:i4>107</vt:i4>
      </vt:variant>
    </vt:vector>
  </HeadingPairs>
  <TitlesOfParts>
    <vt:vector size="127" baseType="lpstr">
      <vt:lpstr>Arial</vt:lpstr>
      <vt:lpstr>Arial Narrow</vt:lpstr>
      <vt:lpstr>Calibri</vt:lpstr>
      <vt:lpstr>Courier New</vt:lpstr>
      <vt:lpstr>Helvetica Neue</vt:lpstr>
      <vt:lpstr>Helvetica Neue </vt:lpstr>
      <vt:lpstr>Helvetica Neue Black Condensed</vt:lpstr>
      <vt:lpstr>Helvetica Neue Bold Condensed</vt:lpstr>
      <vt:lpstr>Helvetica Neue Light</vt:lpstr>
      <vt:lpstr>Helvetica Neue Medium</vt:lpstr>
      <vt:lpstr>Times New Roman</vt:lpstr>
      <vt:lpstr>Wingdings</vt:lpstr>
      <vt:lpstr>Tema de Office</vt:lpstr>
      <vt:lpstr>4_Tema de Office</vt:lpstr>
      <vt:lpstr>8_Tema de Office</vt:lpstr>
      <vt:lpstr>1_Tema de Office</vt:lpstr>
      <vt:lpstr>5_Tema de Office</vt:lpstr>
      <vt:lpstr>2_Tema de Office</vt:lpstr>
      <vt:lpstr>3_Tema de Office</vt:lpstr>
      <vt:lpstr>Hoja de cálculo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vt:lpstr>
      <vt:lpstr> </vt:lpstr>
      <vt:lpstr>Presentación de PowerPoint</vt:lpstr>
      <vt:lpstr>Presentación de PowerPoint</vt:lpstr>
      <vt:lpstr> </vt:lpstr>
      <vt:lpstr> </vt:lpstr>
      <vt:lpstr> </vt:lpstr>
      <vt:lpstr>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Gandour Consultores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Paula Mendez</dc:creator>
  <cp:lastModifiedBy>CENTRO NACIONAL DE ESTUDIOS TRIBUTARIOS DE COLOMBIA CNETCO</cp:lastModifiedBy>
  <cp:revision>1448</cp:revision>
  <cp:lastPrinted>2013-07-30T02:24:25Z</cp:lastPrinted>
  <dcterms:created xsi:type="dcterms:W3CDTF">2013-08-20T22:17:08Z</dcterms:created>
  <dcterms:modified xsi:type="dcterms:W3CDTF">2016-12-08T22:13:25Z</dcterms:modified>
</cp:coreProperties>
</file>