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1" r:id="rId2"/>
    <p:sldMasterId id="2147484220" r:id="rId3"/>
  </p:sldMasterIdLst>
  <p:notesMasterIdLst>
    <p:notesMasterId r:id="rId28"/>
  </p:notesMasterIdLst>
  <p:handoutMasterIdLst>
    <p:handoutMasterId r:id="rId29"/>
  </p:handoutMasterIdLst>
  <p:sldIdLst>
    <p:sldId id="514" r:id="rId4"/>
    <p:sldId id="489" r:id="rId5"/>
    <p:sldId id="515" r:id="rId6"/>
    <p:sldId id="443" r:id="rId7"/>
    <p:sldId id="454" r:id="rId8"/>
    <p:sldId id="510" r:id="rId9"/>
    <p:sldId id="504" r:id="rId10"/>
    <p:sldId id="483" r:id="rId11"/>
    <p:sldId id="493" r:id="rId12"/>
    <p:sldId id="481" r:id="rId13"/>
    <p:sldId id="512" r:id="rId14"/>
    <p:sldId id="501" r:id="rId15"/>
    <p:sldId id="502" r:id="rId16"/>
    <p:sldId id="503" r:id="rId17"/>
    <p:sldId id="506" r:id="rId18"/>
    <p:sldId id="507" r:id="rId19"/>
    <p:sldId id="508" r:id="rId20"/>
    <p:sldId id="471" r:id="rId21"/>
    <p:sldId id="509" r:id="rId22"/>
    <p:sldId id="472" r:id="rId23"/>
    <p:sldId id="473" r:id="rId24"/>
    <p:sldId id="475" r:id="rId25"/>
    <p:sldId id="488" r:id="rId26"/>
    <p:sldId id="516" r:id="rId27"/>
  </p:sldIdLst>
  <p:sldSz cx="9144000" cy="5145088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E50"/>
    <a:srgbClr val="00B8E6"/>
    <a:srgbClr val="17B0CF"/>
    <a:srgbClr val="18BADA"/>
    <a:srgbClr val="42CEEA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16" autoAdjust="0"/>
    <p:restoredTop sz="95886" autoAdjust="0"/>
  </p:normalViewPr>
  <p:slideViewPr>
    <p:cSldViewPr>
      <p:cViewPr varScale="1">
        <p:scale>
          <a:sx n="71" d="100"/>
          <a:sy n="71" d="100"/>
        </p:scale>
        <p:origin x="72" y="82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657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CE7BF-9E2B-48B1-A438-FF595601E97B}" type="doc">
      <dgm:prSet loTypeId="urn:microsoft.com/office/officeart/2005/8/layout/hProcess4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B10BEB04-516A-4CE0-ACEB-97882CBBC31B}">
      <dgm:prSet phldrT="[Texto]" custT="1"/>
      <dgm:spPr/>
      <dgm:t>
        <a:bodyPr/>
        <a:lstStyle/>
        <a:p>
          <a:r>
            <a: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¿Por qué fue seleccionado? </a:t>
          </a:r>
          <a:endParaRPr lang="es-CO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135B1BD-B7D3-4453-9A23-778B2FF35696}" type="parTrans" cxnId="{61A9A1CF-0676-4C32-B5E3-D708432C2F92}">
      <dgm:prSet/>
      <dgm:spPr/>
      <dgm:t>
        <a:bodyPr/>
        <a:lstStyle/>
        <a:p>
          <a:endParaRPr lang="es-CO"/>
        </a:p>
      </dgm:t>
    </dgm:pt>
    <dgm:pt modelId="{B54F7AA9-A369-4887-8E63-F4C6A3282E5A}" type="sibTrans" cxnId="{61A9A1CF-0676-4C32-B5E3-D708432C2F92}">
      <dgm:prSet/>
      <dgm:spPr/>
      <dgm:t>
        <a:bodyPr/>
        <a:lstStyle/>
        <a:p>
          <a:endParaRPr lang="es-CO"/>
        </a:p>
      </dgm:t>
    </dgm:pt>
    <dgm:pt modelId="{95CE0B69-2D30-40AF-8560-A9B7DED940BE}">
      <dgm:prSet phldrT="[Texto]" custT="1"/>
      <dgm:spPr/>
      <dgm:t>
        <a:bodyPr/>
        <a:lstStyle/>
        <a:p>
          <a:pPr algn="just"/>
          <a:r>
            <a:rPr lang="es-CO" sz="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Por una presunción de omisión en el pago de aportes al SGSS, donde siendo Colombiano tiene la responsabilidad de realizar los pagos a un Fondo de pensiones</a:t>
          </a:r>
          <a:r>
            <a:rPr lang="es-CO" sz="900" dirty="0" smtClean="0">
              <a:solidFill>
                <a:schemeClr val="tx1"/>
              </a:solidFill>
              <a:latin typeface="Kalinga" panose="020B0502040204020203" pitchFamily="34" charset="0"/>
              <a:cs typeface="Kalinga" panose="020B0502040204020203" pitchFamily="34" charset="0"/>
            </a:rPr>
            <a:t>.</a:t>
          </a:r>
          <a:endParaRPr lang="es-CO" sz="900" dirty="0">
            <a:solidFill>
              <a:schemeClr val="tx1"/>
            </a:solidFill>
            <a:latin typeface="Kalinga" panose="020B0502040204020203" pitchFamily="34" charset="0"/>
            <a:cs typeface="Kalinga" panose="020B0502040204020203" pitchFamily="34" charset="0"/>
          </a:endParaRPr>
        </a:p>
      </dgm:t>
    </dgm:pt>
    <dgm:pt modelId="{B80211DF-5114-4626-9FC4-D54C3DF92841}" type="parTrans" cxnId="{31481F3F-54D2-4FD3-8036-65F5CFD3DE79}">
      <dgm:prSet/>
      <dgm:spPr/>
      <dgm:t>
        <a:bodyPr/>
        <a:lstStyle/>
        <a:p>
          <a:endParaRPr lang="es-CO"/>
        </a:p>
      </dgm:t>
    </dgm:pt>
    <dgm:pt modelId="{11E7DC87-AE49-4F57-B65C-89852A49D1E2}" type="sibTrans" cxnId="{31481F3F-54D2-4FD3-8036-65F5CFD3DE79}">
      <dgm:prSet/>
      <dgm:spPr/>
      <dgm:t>
        <a:bodyPr/>
        <a:lstStyle/>
        <a:p>
          <a:endParaRPr lang="es-CO"/>
        </a:p>
      </dgm:t>
    </dgm:pt>
    <dgm:pt modelId="{BEAD7DA2-0D32-462D-9094-0FC5A154A971}">
      <dgm:prSet phldrT="[Texto]" custT="1"/>
      <dgm:spPr/>
      <dgm:t>
        <a:bodyPr/>
        <a:lstStyle/>
        <a:p>
          <a:r>
            <a: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¿Cómo realizar la corrección?</a:t>
          </a:r>
          <a:endParaRPr lang="es-CO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1C4BC3D-7E2C-46D4-9722-E2A8D1D00959}" type="parTrans" cxnId="{33873FDF-D127-4A7D-812F-73BE6FB806C7}">
      <dgm:prSet/>
      <dgm:spPr/>
      <dgm:t>
        <a:bodyPr/>
        <a:lstStyle/>
        <a:p>
          <a:endParaRPr lang="es-CO"/>
        </a:p>
      </dgm:t>
    </dgm:pt>
    <dgm:pt modelId="{749D5670-1FE2-46C5-9EB9-D85AE9CE47C7}" type="sibTrans" cxnId="{33873FDF-D127-4A7D-812F-73BE6FB806C7}">
      <dgm:prSet/>
      <dgm:spPr/>
      <dgm:t>
        <a:bodyPr/>
        <a:lstStyle/>
        <a:p>
          <a:endParaRPr lang="es-CO"/>
        </a:p>
      </dgm:t>
    </dgm:pt>
    <dgm:pt modelId="{9664F31B-6EEF-44D9-9F5E-D402A3288B08}">
      <dgm:prSet phldrT="[Texto]" custT="1"/>
      <dgm:spPr/>
      <dgm:t>
        <a:bodyPr/>
        <a:lstStyle/>
        <a:p>
          <a:r>
            <a: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¿Qué planilla Usar?</a:t>
          </a:r>
          <a:endParaRPr lang="es-CO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F2F9712-B2B4-46A6-9573-C7FF41C1DA60}" type="parTrans" cxnId="{2B616996-4A7D-4569-A774-9891ED60E0D5}">
      <dgm:prSet/>
      <dgm:spPr/>
      <dgm:t>
        <a:bodyPr/>
        <a:lstStyle/>
        <a:p>
          <a:endParaRPr lang="es-CO"/>
        </a:p>
      </dgm:t>
    </dgm:pt>
    <dgm:pt modelId="{0F76DA2E-4F37-4041-9536-E9BB10D95415}" type="sibTrans" cxnId="{2B616996-4A7D-4569-A774-9891ED60E0D5}">
      <dgm:prSet/>
      <dgm:spPr/>
      <dgm:t>
        <a:bodyPr/>
        <a:lstStyle/>
        <a:p>
          <a:endParaRPr lang="es-CO"/>
        </a:p>
      </dgm:t>
    </dgm:pt>
    <dgm:pt modelId="{9F4E09AD-AA21-4AD6-9A56-9712556BC61F}">
      <dgm:prSet phldrT="[Texto]" custT="1"/>
      <dgm:spPr/>
      <dgm:t>
        <a:bodyPr/>
        <a:lstStyle/>
        <a:p>
          <a:r>
            <a:rPr lang="es-CO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Planilla “M” – Por falta absoluta del pago (Periodos Vencidos, Aportes a Pensión, Pago Intereses Moratorios)</a:t>
          </a:r>
          <a:endParaRPr lang="es-CO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436448-B92D-4EBB-82AC-A6D13EB409D9}" type="parTrans" cxnId="{99D39A15-212F-4DBF-9C0A-7092910AE84D}">
      <dgm:prSet/>
      <dgm:spPr/>
      <dgm:t>
        <a:bodyPr/>
        <a:lstStyle/>
        <a:p>
          <a:endParaRPr lang="es-CO"/>
        </a:p>
      </dgm:t>
    </dgm:pt>
    <dgm:pt modelId="{A52C288F-B612-4257-8695-EA3F128AE5C1}" type="sibTrans" cxnId="{99D39A15-212F-4DBF-9C0A-7092910AE84D}">
      <dgm:prSet/>
      <dgm:spPr/>
      <dgm:t>
        <a:bodyPr/>
        <a:lstStyle/>
        <a:p>
          <a:endParaRPr lang="es-CO"/>
        </a:p>
      </dgm:t>
    </dgm:pt>
    <dgm:pt modelId="{2FEAEEBC-447D-4D21-B0B9-176F9E8C12FF}">
      <dgm:prSet custT="1"/>
      <dgm:spPr/>
      <dgm:t>
        <a:bodyPr/>
        <a:lstStyle/>
        <a:p>
          <a:r>
            <a: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¿Cómo fue seleccionado?</a:t>
          </a:r>
          <a:endParaRPr lang="es-CO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754C1B-AC1B-46FB-9465-BAAFE457FC34}" type="parTrans" cxnId="{C2A6ACCA-A44E-4E53-8DA3-4AE019B6590B}">
      <dgm:prSet/>
      <dgm:spPr/>
      <dgm:t>
        <a:bodyPr/>
        <a:lstStyle/>
        <a:p>
          <a:endParaRPr lang="es-CO"/>
        </a:p>
      </dgm:t>
    </dgm:pt>
    <dgm:pt modelId="{C62E087F-F98C-4148-81A5-06AD69B80A9A}" type="sibTrans" cxnId="{C2A6ACCA-A44E-4E53-8DA3-4AE019B6590B}">
      <dgm:prSet/>
      <dgm:spPr/>
      <dgm:t>
        <a:bodyPr/>
        <a:lstStyle/>
        <a:p>
          <a:endParaRPr lang="es-CO"/>
        </a:p>
      </dgm:t>
    </dgm:pt>
    <dgm:pt modelId="{7F8F76F4-BFAC-4A0D-B865-1736C521E287}">
      <dgm:prSet custT="1"/>
      <dgm:spPr/>
      <dgm:t>
        <a:bodyPr/>
        <a:lstStyle/>
        <a:p>
          <a:r>
            <a:rPr lang="es-CO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Por el uso incorrecto del campo 7 ”Extranjero No Obligado a Cotizar a Pensión” con uso del tipo de documento (CC, TI, RC), debiendo usarse únicamente el tipo de documento CE o PA, según corresponda.</a:t>
          </a:r>
          <a:endParaRPr lang="es-CO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E9D4FC-445F-46ED-BAD6-ECCA2D950D07}" type="parTrans" cxnId="{BEB92D6B-3614-458C-A608-86479833667A}">
      <dgm:prSet/>
      <dgm:spPr/>
      <dgm:t>
        <a:bodyPr/>
        <a:lstStyle/>
        <a:p>
          <a:endParaRPr lang="es-CO"/>
        </a:p>
      </dgm:t>
    </dgm:pt>
    <dgm:pt modelId="{765820D5-BA54-412F-BCAC-92820E687897}" type="sibTrans" cxnId="{BEB92D6B-3614-458C-A608-86479833667A}">
      <dgm:prSet/>
      <dgm:spPr/>
      <dgm:t>
        <a:bodyPr/>
        <a:lstStyle/>
        <a:p>
          <a:endParaRPr lang="es-CO"/>
        </a:p>
      </dgm:t>
    </dgm:pt>
    <dgm:pt modelId="{E6A9A654-E24E-474E-834C-0C4FCFC6E36E}">
      <dgm:prSet custT="1"/>
      <dgm:spPr/>
      <dgm:t>
        <a:bodyPr/>
        <a:lstStyle/>
        <a:p>
          <a:r>
            <a:rPr lang="es-CO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Revise el anexo que lleva la comunicación, en el que encontrará el detalle de cada colombiano que debe cotizar a pensión.</a:t>
          </a:r>
          <a:endParaRPr lang="es-CO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9A275D-4844-4EE2-B72D-797BA052E3CB}" type="parTrans" cxnId="{237C6732-EAD8-449B-BA61-35DDCEF11CB1}">
      <dgm:prSet/>
      <dgm:spPr/>
      <dgm:t>
        <a:bodyPr/>
        <a:lstStyle/>
        <a:p>
          <a:endParaRPr lang="es-CO"/>
        </a:p>
      </dgm:t>
    </dgm:pt>
    <dgm:pt modelId="{24F8B791-D9F8-4880-9D67-FC6D9CC1729E}" type="sibTrans" cxnId="{237C6732-EAD8-449B-BA61-35DDCEF11CB1}">
      <dgm:prSet/>
      <dgm:spPr/>
      <dgm:t>
        <a:bodyPr/>
        <a:lstStyle/>
        <a:p>
          <a:endParaRPr lang="es-CO"/>
        </a:p>
      </dgm:t>
    </dgm:pt>
    <dgm:pt modelId="{B6C7F6F5-6A34-48BD-8045-CCA1F4B61AEE}">
      <dgm:prSet custT="1"/>
      <dgm:spPr/>
      <dgm:t>
        <a:bodyPr/>
        <a:lstStyle/>
        <a:p>
          <a:r>
            <a:rPr lang="es-CO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Revise el tipo de corrección (mora, calculo actuarial)</a:t>
          </a:r>
          <a:endParaRPr lang="es-CO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4DDCC5-B281-4F9A-9897-4D6348637833}" type="parTrans" cxnId="{BB13EF6E-8A25-49E3-9333-0E2F24A35D2E}">
      <dgm:prSet/>
      <dgm:spPr/>
      <dgm:t>
        <a:bodyPr/>
        <a:lstStyle/>
        <a:p>
          <a:endParaRPr lang="es-CO"/>
        </a:p>
      </dgm:t>
    </dgm:pt>
    <dgm:pt modelId="{BC3A9445-67D8-435C-9366-57877B6A4931}" type="sibTrans" cxnId="{BB13EF6E-8A25-49E3-9333-0E2F24A35D2E}">
      <dgm:prSet/>
      <dgm:spPr/>
      <dgm:t>
        <a:bodyPr/>
        <a:lstStyle/>
        <a:p>
          <a:endParaRPr lang="es-CO"/>
        </a:p>
      </dgm:t>
    </dgm:pt>
    <dgm:pt modelId="{577D7634-4983-47ED-BB8F-95B6107A3885}">
      <dgm:prSet custT="1"/>
      <dgm:spPr/>
      <dgm:t>
        <a:bodyPr/>
        <a:lstStyle/>
        <a:p>
          <a:r>
            <a:rPr lang="es-CO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Identifique los periodos a corregir </a:t>
          </a:r>
          <a:endParaRPr lang="es-CO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1C5B65-2AEA-47CD-B616-EF1C76F1B29A}" type="parTrans" cxnId="{C2E46A81-1535-4102-985C-7C31CA355631}">
      <dgm:prSet/>
      <dgm:spPr/>
      <dgm:t>
        <a:bodyPr/>
        <a:lstStyle/>
        <a:p>
          <a:endParaRPr lang="es-CO"/>
        </a:p>
      </dgm:t>
    </dgm:pt>
    <dgm:pt modelId="{8DE36AAA-E255-4A4F-A182-5C2DC14C17AE}" type="sibTrans" cxnId="{C2E46A81-1535-4102-985C-7C31CA355631}">
      <dgm:prSet/>
      <dgm:spPr/>
      <dgm:t>
        <a:bodyPr/>
        <a:lstStyle/>
        <a:p>
          <a:endParaRPr lang="es-CO"/>
        </a:p>
      </dgm:t>
    </dgm:pt>
    <dgm:pt modelId="{3C284659-AC0E-47C3-8796-7D892F2582B9}">
      <dgm:prSet phldrT="[Texto]" custT="1"/>
      <dgm:spPr/>
      <dgm:t>
        <a:bodyPr/>
        <a:lstStyle/>
        <a:p>
          <a:r>
            <a:rPr lang="es-CO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Planilla “N”  podrá realizar ajustes (# días, ▲IBC)</a:t>
          </a:r>
          <a:endParaRPr lang="es-CO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7D3375B-60AC-4215-B476-424680329C64}" type="parTrans" cxnId="{D0E29B5A-8D61-4EE0-9896-EB833DE9F465}">
      <dgm:prSet/>
      <dgm:spPr/>
      <dgm:t>
        <a:bodyPr/>
        <a:lstStyle/>
        <a:p>
          <a:endParaRPr lang="es-CO"/>
        </a:p>
      </dgm:t>
    </dgm:pt>
    <dgm:pt modelId="{CC00244E-2D19-47EE-B881-64A43120EF48}" type="sibTrans" cxnId="{D0E29B5A-8D61-4EE0-9896-EB833DE9F465}">
      <dgm:prSet/>
      <dgm:spPr/>
      <dgm:t>
        <a:bodyPr/>
        <a:lstStyle/>
        <a:p>
          <a:endParaRPr lang="es-CO"/>
        </a:p>
      </dgm:t>
    </dgm:pt>
    <dgm:pt modelId="{05CFC1E3-5534-4A78-8F55-8A564E39C60E}">
      <dgm:prSet phldrT="[Texto]" custT="1"/>
      <dgm:spPr/>
      <dgm:t>
        <a:bodyPr/>
        <a:lstStyle/>
        <a:p>
          <a:r>
            <a:rPr lang="es-CO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Calculo actuarial: acérquese al fondo de pensiones correspondiente.</a:t>
          </a:r>
          <a:endParaRPr lang="es-CO" sz="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048AD7A-F9CE-49BA-A44E-FEA09B77AD49}" type="parTrans" cxnId="{E2EB8DA5-6A9C-476E-A880-B3F2134E6E38}">
      <dgm:prSet/>
      <dgm:spPr/>
      <dgm:t>
        <a:bodyPr/>
        <a:lstStyle/>
        <a:p>
          <a:endParaRPr lang="es-CO"/>
        </a:p>
      </dgm:t>
    </dgm:pt>
    <dgm:pt modelId="{713C8349-9610-4396-BC9A-8F613FA14CC1}" type="sibTrans" cxnId="{E2EB8DA5-6A9C-476E-A880-B3F2134E6E38}">
      <dgm:prSet/>
      <dgm:spPr/>
      <dgm:t>
        <a:bodyPr/>
        <a:lstStyle/>
        <a:p>
          <a:endParaRPr lang="es-CO"/>
        </a:p>
      </dgm:t>
    </dgm:pt>
    <dgm:pt modelId="{3B9C4DFA-AA92-4F30-985A-C05CCC9E0ABC}" type="pres">
      <dgm:prSet presAssocID="{F79CE7BF-9E2B-48B1-A438-FF595601E9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45CD039-E787-4B7B-8CA8-895991B25853}" type="pres">
      <dgm:prSet presAssocID="{F79CE7BF-9E2B-48B1-A438-FF595601E97B}" presName="tSp" presStyleCnt="0"/>
      <dgm:spPr/>
      <dgm:t>
        <a:bodyPr/>
        <a:lstStyle/>
        <a:p>
          <a:endParaRPr lang="es-CO"/>
        </a:p>
      </dgm:t>
    </dgm:pt>
    <dgm:pt modelId="{AF1969D3-2F34-4549-BA2F-FE1CC4861105}" type="pres">
      <dgm:prSet presAssocID="{F79CE7BF-9E2B-48B1-A438-FF595601E97B}" presName="bSp" presStyleCnt="0"/>
      <dgm:spPr/>
      <dgm:t>
        <a:bodyPr/>
        <a:lstStyle/>
        <a:p>
          <a:endParaRPr lang="es-CO"/>
        </a:p>
      </dgm:t>
    </dgm:pt>
    <dgm:pt modelId="{22229CEF-B6AA-4DD1-B08F-71F6A816DC3D}" type="pres">
      <dgm:prSet presAssocID="{F79CE7BF-9E2B-48B1-A438-FF595601E97B}" presName="process" presStyleCnt="0"/>
      <dgm:spPr/>
      <dgm:t>
        <a:bodyPr/>
        <a:lstStyle/>
        <a:p>
          <a:endParaRPr lang="es-CO"/>
        </a:p>
      </dgm:t>
    </dgm:pt>
    <dgm:pt modelId="{513EE9E9-63FC-43AE-9A1D-271F06EE5C43}" type="pres">
      <dgm:prSet presAssocID="{B10BEB04-516A-4CE0-ACEB-97882CBBC31B}" presName="composite1" presStyleCnt="0"/>
      <dgm:spPr/>
      <dgm:t>
        <a:bodyPr/>
        <a:lstStyle/>
        <a:p>
          <a:endParaRPr lang="es-CO"/>
        </a:p>
      </dgm:t>
    </dgm:pt>
    <dgm:pt modelId="{A58E638F-EB38-4B22-9AF7-1D02FC3675F3}" type="pres">
      <dgm:prSet presAssocID="{B10BEB04-516A-4CE0-ACEB-97882CBBC31B}" presName="dummyNode1" presStyleLbl="node1" presStyleIdx="0" presStyleCnt="4"/>
      <dgm:spPr/>
      <dgm:t>
        <a:bodyPr/>
        <a:lstStyle/>
        <a:p>
          <a:endParaRPr lang="es-CO"/>
        </a:p>
      </dgm:t>
    </dgm:pt>
    <dgm:pt modelId="{6C633668-EBF4-49C1-92E9-8F0063A4C5E8}" type="pres">
      <dgm:prSet presAssocID="{B10BEB04-516A-4CE0-ACEB-97882CBBC31B}" presName="childNode1" presStyleLbl="bgAcc1" presStyleIdx="0" presStyleCnt="4" custLinFactNeighborX="4095" custLinFactNeighborY="-548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3E6B0E-AE48-4F55-949C-B620B8FEA947}" type="pres">
      <dgm:prSet presAssocID="{B10BEB04-516A-4CE0-ACEB-97882CBBC31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BF714B-2BB6-447D-8E4E-F5FCAF13CF6D}" type="pres">
      <dgm:prSet presAssocID="{B10BEB04-516A-4CE0-ACEB-97882CBBC31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3C09B1-3146-4A5D-826D-352392A962AB}" type="pres">
      <dgm:prSet presAssocID="{B10BEB04-516A-4CE0-ACEB-97882CBBC31B}" presName="connSite1" presStyleCnt="0"/>
      <dgm:spPr/>
      <dgm:t>
        <a:bodyPr/>
        <a:lstStyle/>
        <a:p>
          <a:endParaRPr lang="es-CO"/>
        </a:p>
      </dgm:t>
    </dgm:pt>
    <dgm:pt modelId="{AE6CB7DF-3509-4EAC-BA12-C15CBADBD39F}" type="pres">
      <dgm:prSet presAssocID="{B54F7AA9-A369-4887-8E63-F4C6A3282E5A}" presName="Name9" presStyleLbl="sibTrans2D1" presStyleIdx="0" presStyleCnt="3"/>
      <dgm:spPr/>
      <dgm:t>
        <a:bodyPr/>
        <a:lstStyle/>
        <a:p>
          <a:endParaRPr lang="es-CO"/>
        </a:p>
      </dgm:t>
    </dgm:pt>
    <dgm:pt modelId="{75870002-27A4-44CF-9771-F61EEA51B8AC}" type="pres">
      <dgm:prSet presAssocID="{2FEAEEBC-447D-4D21-B0B9-176F9E8C12FF}" presName="composite2" presStyleCnt="0"/>
      <dgm:spPr/>
      <dgm:t>
        <a:bodyPr/>
        <a:lstStyle/>
        <a:p>
          <a:endParaRPr lang="es-CO"/>
        </a:p>
      </dgm:t>
    </dgm:pt>
    <dgm:pt modelId="{28B8971F-ADCD-427B-A280-9335317D8E4B}" type="pres">
      <dgm:prSet presAssocID="{2FEAEEBC-447D-4D21-B0B9-176F9E8C12FF}" presName="dummyNode2" presStyleLbl="node1" presStyleIdx="0" presStyleCnt="4"/>
      <dgm:spPr/>
      <dgm:t>
        <a:bodyPr/>
        <a:lstStyle/>
        <a:p>
          <a:endParaRPr lang="es-CO"/>
        </a:p>
      </dgm:t>
    </dgm:pt>
    <dgm:pt modelId="{08B2CCC7-AC9A-4E8E-9EEC-3124679F0C5B}" type="pres">
      <dgm:prSet presAssocID="{2FEAEEBC-447D-4D21-B0B9-176F9E8C12FF}" presName="childNode2" presStyleLbl="bgAcc1" presStyleIdx="1" presStyleCnt="4" custAng="0" custScaleX="105367" custScaleY="129279" custLinFactNeighborX="-14114" custLinFactNeighborY="-2098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D962A9-32BE-479F-900F-492DC4BF7926}" type="pres">
      <dgm:prSet presAssocID="{2FEAEEBC-447D-4D21-B0B9-176F9E8C12F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C9F5FC-2F73-4FFA-9C51-A65DDD6C379F}" type="pres">
      <dgm:prSet presAssocID="{2FEAEEBC-447D-4D21-B0B9-176F9E8C12FF}" presName="parentNode2" presStyleLbl="node1" presStyleIdx="1" presStyleCnt="4" custLinFactNeighborX="-1548" custLinFactNeighborY="-5249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ACCC0F-0485-4735-B158-6F09EDE10195}" type="pres">
      <dgm:prSet presAssocID="{2FEAEEBC-447D-4D21-B0B9-176F9E8C12FF}" presName="connSite2" presStyleCnt="0"/>
      <dgm:spPr/>
      <dgm:t>
        <a:bodyPr/>
        <a:lstStyle/>
        <a:p>
          <a:endParaRPr lang="es-CO"/>
        </a:p>
      </dgm:t>
    </dgm:pt>
    <dgm:pt modelId="{6DFA8065-257C-40A1-8292-133F35C9B16B}" type="pres">
      <dgm:prSet presAssocID="{C62E087F-F98C-4148-81A5-06AD69B80A9A}" presName="Name18" presStyleLbl="sibTrans2D1" presStyleIdx="1" presStyleCnt="3"/>
      <dgm:spPr/>
      <dgm:t>
        <a:bodyPr/>
        <a:lstStyle/>
        <a:p>
          <a:endParaRPr lang="es-CO"/>
        </a:p>
      </dgm:t>
    </dgm:pt>
    <dgm:pt modelId="{89C8AB7D-43DA-4E20-B189-8721FAD69AB1}" type="pres">
      <dgm:prSet presAssocID="{BEAD7DA2-0D32-462D-9094-0FC5A154A971}" presName="composite1" presStyleCnt="0"/>
      <dgm:spPr/>
      <dgm:t>
        <a:bodyPr/>
        <a:lstStyle/>
        <a:p>
          <a:endParaRPr lang="es-CO"/>
        </a:p>
      </dgm:t>
    </dgm:pt>
    <dgm:pt modelId="{47F5A461-2262-40E3-B91B-26E5F4DB899C}" type="pres">
      <dgm:prSet presAssocID="{BEAD7DA2-0D32-462D-9094-0FC5A154A971}" presName="dummyNode1" presStyleLbl="node1" presStyleIdx="1" presStyleCnt="4"/>
      <dgm:spPr/>
      <dgm:t>
        <a:bodyPr/>
        <a:lstStyle/>
        <a:p>
          <a:endParaRPr lang="es-CO"/>
        </a:p>
      </dgm:t>
    </dgm:pt>
    <dgm:pt modelId="{A3CFE4F8-FF91-4256-A92D-F94754BD7987}" type="pres">
      <dgm:prSet presAssocID="{BEAD7DA2-0D32-462D-9094-0FC5A154A971}" presName="childNode1" presStyleLbl="bgAcc1" presStyleIdx="2" presStyleCnt="4" custScaleX="111954" custScaleY="97178" custLinFactNeighborX="-14790" custLinFactNeighborY="-167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6A70D7-AF7F-4418-AF80-6C9B645327BF}" type="pres">
      <dgm:prSet presAssocID="{BEAD7DA2-0D32-462D-9094-0FC5A154A971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5D5DFD-AF49-4355-957E-BCF8CF51A85F}" type="pres">
      <dgm:prSet presAssocID="{BEAD7DA2-0D32-462D-9094-0FC5A154A971}" presName="parentNode1" presStyleLbl="node1" presStyleIdx="2" presStyleCnt="4" custLinFactNeighborX="-9974" custLinFactNeighborY="5239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804C83-7681-4CDB-8591-E027791BF61E}" type="pres">
      <dgm:prSet presAssocID="{BEAD7DA2-0D32-462D-9094-0FC5A154A971}" presName="connSite1" presStyleCnt="0"/>
      <dgm:spPr/>
      <dgm:t>
        <a:bodyPr/>
        <a:lstStyle/>
        <a:p>
          <a:endParaRPr lang="es-CO"/>
        </a:p>
      </dgm:t>
    </dgm:pt>
    <dgm:pt modelId="{051E22CC-C665-44E6-AB02-289AF93CD4F6}" type="pres">
      <dgm:prSet presAssocID="{749D5670-1FE2-46C5-9EB9-D85AE9CE47C7}" presName="Name9" presStyleLbl="sibTrans2D1" presStyleIdx="2" presStyleCnt="3"/>
      <dgm:spPr/>
      <dgm:t>
        <a:bodyPr/>
        <a:lstStyle/>
        <a:p>
          <a:endParaRPr lang="es-CO"/>
        </a:p>
      </dgm:t>
    </dgm:pt>
    <dgm:pt modelId="{90B22EF9-B751-477C-A969-2F2971D32D38}" type="pres">
      <dgm:prSet presAssocID="{9664F31B-6EEF-44D9-9F5E-D402A3288B08}" presName="composite2" presStyleCnt="0"/>
      <dgm:spPr/>
      <dgm:t>
        <a:bodyPr/>
        <a:lstStyle/>
        <a:p>
          <a:endParaRPr lang="es-CO"/>
        </a:p>
      </dgm:t>
    </dgm:pt>
    <dgm:pt modelId="{1994EAC0-38FB-44DE-B50A-6337BE7CB9B1}" type="pres">
      <dgm:prSet presAssocID="{9664F31B-6EEF-44D9-9F5E-D402A3288B08}" presName="dummyNode2" presStyleLbl="node1" presStyleIdx="2" presStyleCnt="4"/>
      <dgm:spPr/>
      <dgm:t>
        <a:bodyPr/>
        <a:lstStyle/>
        <a:p>
          <a:endParaRPr lang="es-CO"/>
        </a:p>
      </dgm:t>
    </dgm:pt>
    <dgm:pt modelId="{56B1F4D7-526D-4A3F-848E-B54EE7EF2343}" type="pres">
      <dgm:prSet presAssocID="{9664F31B-6EEF-44D9-9F5E-D402A3288B08}" presName="childNode2" presStyleLbl="bgAcc1" presStyleIdx="3" presStyleCnt="4" custScaleX="125893" custScaleY="129099" custLinFactNeighborX="-17534" custLinFactNeighborY="-99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447373-A7AB-4188-A8D6-B49B99E0B1CE}" type="pres">
      <dgm:prSet presAssocID="{9664F31B-6EEF-44D9-9F5E-D402A3288B0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380E6B-8764-42C5-B1AA-213B4E6F7E17}" type="pres">
      <dgm:prSet presAssocID="{9664F31B-6EEF-44D9-9F5E-D402A3288B08}" presName="parentNode2" presStyleLbl="node1" presStyleIdx="3" presStyleCnt="4" custScaleX="99891" custLinFactNeighborX="-22763" custLinFactNeighborY="-3164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BE272F-3329-4894-9F26-B143DCC87D19}" type="pres">
      <dgm:prSet presAssocID="{9664F31B-6EEF-44D9-9F5E-D402A3288B08}" presName="connSite2" presStyleCnt="0"/>
      <dgm:spPr/>
      <dgm:t>
        <a:bodyPr/>
        <a:lstStyle/>
        <a:p>
          <a:endParaRPr lang="es-CO"/>
        </a:p>
      </dgm:t>
    </dgm:pt>
  </dgm:ptLst>
  <dgm:cxnLst>
    <dgm:cxn modelId="{0AA66468-775F-4738-9870-B3F82ADB728B}" type="presOf" srcId="{B6C7F6F5-6A34-48BD-8045-CCA1F4B61AEE}" destId="{A3CFE4F8-FF91-4256-A92D-F94754BD7987}" srcOrd="0" destOrd="1" presId="urn:microsoft.com/office/officeart/2005/8/layout/hProcess4"/>
    <dgm:cxn modelId="{D67145D8-7D51-4181-B429-072E5845ADA2}" type="presOf" srcId="{F79CE7BF-9E2B-48B1-A438-FF595601E97B}" destId="{3B9C4DFA-AA92-4F30-985A-C05CCC9E0ABC}" srcOrd="0" destOrd="0" presId="urn:microsoft.com/office/officeart/2005/8/layout/hProcess4"/>
    <dgm:cxn modelId="{E2EB8DA5-6A9C-476E-A880-B3F2134E6E38}" srcId="{9664F31B-6EEF-44D9-9F5E-D402A3288B08}" destId="{05CFC1E3-5534-4A78-8F55-8A564E39C60E}" srcOrd="2" destOrd="0" parTransId="{0048AD7A-F9CE-49BA-A44E-FEA09B77AD49}" sibTransId="{713C8349-9610-4396-BC9A-8F613FA14CC1}"/>
    <dgm:cxn modelId="{D0E29B5A-8D61-4EE0-9896-EB833DE9F465}" srcId="{9664F31B-6EEF-44D9-9F5E-D402A3288B08}" destId="{3C284659-AC0E-47C3-8796-7D892F2582B9}" srcOrd="1" destOrd="0" parTransId="{67D3375B-60AC-4215-B476-424680329C64}" sibTransId="{CC00244E-2D19-47EE-B881-64A43120EF48}"/>
    <dgm:cxn modelId="{67CC55EC-4A50-4F25-A705-77A5CB515FE1}" type="presOf" srcId="{05CFC1E3-5534-4A78-8F55-8A564E39C60E}" destId="{56B1F4D7-526D-4A3F-848E-B54EE7EF2343}" srcOrd="0" destOrd="2" presId="urn:microsoft.com/office/officeart/2005/8/layout/hProcess4"/>
    <dgm:cxn modelId="{99D39A15-212F-4DBF-9C0A-7092910AE84D}" srcId="{9664F31B-6EEF-44D9-9F5E-D402A3288B08}" destId="{9F4E09AD-AA21-4AD6-9A56-9712556BC61F}" srcOrd="0" destOrd="0" parTransId="{55436448-B92D-4EBB-82AC-A6D13EB409D9}" sibTransId="{A52C288F-B612-4257-8695-EA3F128AE5C1}"/>
    <dgm:cxn modelId="{61A9A1CF-0676-4C32-B5E3-D708432C2F92}" srcId="{F79CE7BF-9E2B-48B1-A438-FF595601E97B}" destId="{B10BEB04-516A-4CE0-ACEB-97882CBBC31B}" srcOrd="0" destOrd="0" parTransId="{1135B1BD-B7D3-4453-9A23-778B2FF35696}" sibTransId="{B54F7AA9-A369-4887-8E63-F4C6A3282E5A}"/>
    <dgm:cxn modelId="{79D57C18-4E53-4506-B68E-E4E18925D13B}" type="presOf" srcId="{577D7634-4983-47ED-BB8F-95B6107A3885}" destId="{A3CFE4F8-FF91-4256-A92D-F94754BD7987}" srcOrd="0" destOrd="2" presId="urn:microsoft.com/office/officeart/2005/8/layout/hProcess4"/>
    <dgm:cxn modelId="{7F93EC68-4DAC-4A67-94FA-0B81E8F0F4D9}" type="presOf" srcId="{B6C7F6F5-6A34-48BD-8045-CCA1F4B61AEE}" destId="{126A70D7-AF7F-4418-AF80-6C9B645327BF}" srcOrd="1" destOrd="1" presId="urn:microsoft.com/office/officeart/2005/8/layout/hProcess4"/>
    <dgm:cxn modelId="{BDD7C3AB-03A9-4F91-B812-78CEAD47159A}" type="presOf" srcId="{C62E087F-F98C-4148-81A5-06AD69B80A9A}" destId="{6DFA8065-257C-40A1-8292-133F35C9B16B}" srcOrd="0" destOrd="0" presId="urn:microsoft.com/office/officeart/2005/8/layout/hProcess4"/>
    <dgm:cxn modelId="{C2E46A81-1535-4102-985C-7C31CA355631}" srcId="{BEAD7DA2-0D32-462D-9094-0FC5A154A971}" destId="{577D7634-4983-47ED-BB8F-95B6107A3885}" srcOrd="2" destOrd="0" parTransId="{A11C5B65-2AEA-47CD-B616-EF1C76F1B29A}" sibTransId="{8DE36AAA-E255-4A4F-A182-5C2DC14C17AE}"/>
    <dgm:cxn modelId="{33873FDF-D127-4A7D-812F-73BE6FB806C7}" srcId="{F79CE7BF-9E2B-48B1-A438-FF595601E97B}" destId="{BEAD7DA2-0D32-462D-9094-0FC5A154A971}" srcOrd="2" destOrd="0" parTransId="{71C4BC3D-7E2C-46D4-9722-E2A8D1D00959}" sibTransId="{749D5670-1FE2-46C5-9EB9-D85AE9CE47C7}"/>
    <dgm:cxn modelId="{3FDA8666-A357-45C4-98C6-7D040D59B32F}" type="presOf" srcId="{2FEAEEBC-447D-4D21-B0B9-176F9E8C12FF}" destId="{38C9F5FC-2F73-4FFA-9C51-A65DDD6C379F}" srcOrd="0" destOrd="0" presId="urn:microsoft.com/office/officeart/2005/8/layout/hProcess4"/>
    <dgm:cxn modelId="{C5739215-7110-4E7D-98A8-C6848457D246}" type="presOf" srcId="{3C284659-AC0E-47C3-8796-7D892F2582B9}" destId="{56B1F4D7-526D-4A3F-848E-B54EE7EF2343}" srcOrd="0" destOrd="1" presId="urn:microsoft.com/office/officeart/2005/8/layout/hProcess4"/>
    <dgm:cxn modelId="{2B616996-4A7D-4569-A774-9891ED60E0D5}" srcId="{F79CE7BF-9E2B-48B1-A438-FF595601E97B}" destId="{9664F31B-6EEF-44D9-9F5E-D402A3288B08}" srcOrd="3" destOrd="0" parTransId="{CF2F9712-B2B4-46A6-9573-C7FF41C1DA60}" sibTransId="{0F76DA2E-4F37-4041-9536-E9BB10D95415}"/>
    <dgm:cxn modelId="{BDBF6446-1053-4844-ADB3-EDB44DC1EE44}" type="presOf" srcId="{7F8F76F4-BFAC-4A0D-B865-1736C521E287}" destId="{08B2CCC7-AC9A-4E8E-9EEC-3124679F0C5B}" srcOrd="0" destOrd="0" presId="urn:microsoft.com/office/officeart/2005/8/layout/hProcess4"/>
    <dgm:cxn modelId="{722BA778-6E04-4586-B4C4-4DA764598FC1}" type="presOf" srcId="{9664F31B-6EEF-44D9-9F5E-D402A3288B08}" destId="{C8380E6B-8764-42C5-B1AA-213B4E6F7E17}" srcOrd="0" destOrd="0" presId="urn:microsoft.com/office/officeart/2005/8/layout/hProcess4"/>
    <dgm:cxn modelId="{B0E5AD5E-F620-48EE-8DBD-412AE22AFF3F}" type="presOf" srcId="{3C284659-AC0E-47C3-8796-7D892F2582B9}" destId="{20447373-A7AB-4188-A8D6-B49B99E0B1CE}" srcOrd="1" destOrd="1" presId="urn:microsoft.com/office/officeart/2005/8/layout/hProcess4"/>
    <dgm:cxn modelId="{FBA78634-B522-4175-8FED-029D013D1826}" type="presOf" srcId="{E6A9A654-E24E-474E-834C-0C4FCFC6E36E}" destId="{126A70D7-AF7F-4418-AF80-6C9B645327BF}" srcOrd="1" destOrd="0" presId="urn:microsoft.com/office/officeart/2005/8/layout/hProcess4"/>
    <dgm:cxn modelId="{F96C34EB-07F0-4FEE-8A69-421176ADCB59}" type="presOf" srcId="{95CE0B69-2D30-40AF-8560-A9B7DED940BE}" destId="{6C633668-EBF4-49C1-92E9-8F0063A4C5E8}" srcOrd="0" destOrd="0" presId="urn:microsoft.com/office/officeart/2005/8/layout/hProcess4"/>
    <dgm:cxn modelId="{559769D5-B434-49AF-8CA6-09B7114016AC}" type="presOf" srcId="{9F4E09AD-AA21-4AD6-9A56-9712556BC61F}" destId="{56B1F4D7-526D-4A3F-848E-B54EE7EF2343}" srcOrd="0" destOrd="0" presId="urn:microsoft.com/office/officeart/2005/8/layout/hProcess4"/>
    <dgm:cxn modelId="{237C6732-EAD8-449B-BA61-35DDCEF11CB1}" srcId="{BEAD7DA2-0D32-462D-9094-0FC5A154A971}" destId="{E6A9A654-E24E-474E-834C-0C4FCFC6E36E}" srcOrd="0" destOrd="0" parTransId="{649A275D-4844-4EE2-B72D-797BA052E3CB}" sibTransId="{24F8B791-D9F8-4880-9D67-FC6D9CC1729E}"/>
    <dgm:cxn modelId="{F7D9DF02-B165-4A6D-ABA2-71875E26591C}" type="presOf" srcId="{577D7634-4983-47ED-BB8F-95B6107A3885}" destId="{126A70D7-AF7F-4418-AF80-6C9B645327BF}" srcOrd="1" destOrd="2" presId="urn:microsoft.com/office/officeart/2005/8/layout/hProcess4"/>
    <dgm:cxn modelId="{AD0FA606-06D3-4996-9A30-D82160FD5923}" type="presOf" srcId="{749D5670-1FE2-46C5-9EB9-D85AE9CE47C7}" destId="{051E22CC-C665-44E6-AB02-289AF93CD4F6}" srcOrd="0" destOrd="0" presId="urn:microsoft.com/office/officeart/2005/8/layout/hProcess4"/>
    <dgm:cxn modelId="{06C2D1C9-963B-4BDF-9846-10AEEC47514E}" type="presOf" srcId="{9F4E09AD-AA21-4AD6-9A56-9712556BC61F}" destId="{20447373-A7AB-4188-A8D6-B49B99E0B1CE}" srcOrd="1" destOrd="0" presId="urn:microsoft.com/office/officeart/2005/8/layout/hProcess4"/>
    <dgm:cxn modelId="{70000687-722C-4836-A504-C44B50559CAB}" type="presOf" srcId="{E6A9A654-E24E-474E-834C-0C4FCFC6E36E}" destId="{A3CFE4F8-FF91-4256-A92D-F94754BD7987}" srcOrd="0" destOrd="0" presId="urn:microsoft.com/office/officeart/2005/8/layout/hProcess4"/>
    <dgm:cxn modelId="{BEB92D6B-3614-458C-A608-86479833667A}" srcId="{2FEAEEBC-447D-4D21-B0B9-176F9E8C12FF}" destId="{7F8F76F4-BFAC-4A0D-B865-1736C521E287}" srcOrd="0" destOrd="0" parTransId="{25E9D4FC-445F-46ED-BAD6-ECCA2D950D07}" sibTransId="{765820D5-BA54-412F-BCAC-92820E687897}"/>
    <dgm:cxn modelId="{43765605-C0AE-49F5-8E11-D5F526E669C0}" type="presOf" srcId="{BEAD7DA2-0D32-462D-9094-0FC5A154A971}" destId="{D75D5DFD-AF49-4355-957E-BCF8CF51A85F}" srcOrd="0" destOrd="0" presId="urn:microsoft.com/office/officeart/2005/8/layout/hProcess4"/>
    <dgm:cxn modelId="{949FEE7C-10A2-4226-9FBD-362D0D99D59F}" type="presOf" srcId="{05CFC1E3-5534-4A78-8F55-8A564E39C60E}" destId="{20447373-A7AB-4188-A8D6-B49B99E0B1CE}" srcOrd="1" destOrd="2" presId="urn:microsoft.com/office/officeart/2005/8/layout/hProcess4"/>
    <dgm:cxn modelId="{A218F4B6-F40E-490B-9095-6B720896767D}" type="presOf" srcId="{95CE0B69-2D30-40AF-8560-A9B7DED940BE}" destId="{F83E6B0E-AE48-4F55-949C-B620B8FEA947}" srcOrd="1" destOrd="0" presId="urn:microsoft.com/office/officeart/2005/8/layout/hProcess4"/>
    <dgm:cxn modelId="{F0145C85-5F1F-44D8-8FA5-5D221CA8F701}" type="presOf" srcId="{7F8F76F4-BFAC-4A0D-B865-1736C521E287}" destId="{42D962A9-32BE-479F-900F-492DC4BF7926}" srcOrd="1" destOrd="0" presId="urn:microsoft.com/office/officeart/2005/8/layout/hProcess4"/>
    <dgm:cxn modelId="{59C30D29-2EFE-471C-9BD9-0E343EA57B64}" type="presOf" srcId="{B10BEB04-516A-4CE0-ACEB-97882CBBC31B}" destId="{9DBF714B-2BB6-447D-8E4E-F5FCAF13CF6D}" srcOrd="0" destOrd="0" presId="urn:microsoft.com/office/officeart/2005/8/layout/hProcess4"/>
    <dgm:cxn modelId="{C2A6ACCA-A44E-4E53-8DA3-4AE019B6590B}" srcId="{F79CE7BF-9E2B-48B1-A438-FF595601E97B}" destId="{2FEAEEBC-447D-4D21-B0B9-176F9E8C12FF}" srcOrd="1" destOrd="0" parTransId="{62754C1B-AC1B-46FB-9465-BAAFE457FC34}" sibTransId="{C62E087F-F98C-4148-81A5-06AD69B80A9A}"/>
    <dgm:cxn modelId="{31481F3F-54D2-4FD3-8036-65F5CFD3DE79}" srcId="{B10BEB04-516A-4CE0-ACEB-97882CBBC31B}" destId="{95CE0B69-2D30-40AF-8560-A9B7DED940BE}" srcOrd="0" destOrd="0" parTransId="{B80211DF-5114-4626-9FC4-D54C3DF92841}" sibTransId="{11E7DC87-AE49-4F57-B65C-89852A49D1E2}"/>
    <dgm:cxn modelId="{9F9AE91C-1979-42B2-ADC6-66489A5A4B33}" type="presOf" srcId="{B54F7AA9-A369-4887-8E63-F4C6A3282E5A}" destId="{AE6CB7DF-3509-4EAC-BA12-C15CBADBD39F}" srcOrd="0" destOrd="0" presId="urn:microsoft.com/office/officeart/2005/8/layout/hProcess4"/>
    <dgm:cxn modelId="{BB13EF6E-8A25-49E3-9333-0E2F24A35D2E}" srcId="{BEAD7DA2-0D32-462D-9094-0FC5A154A971}" destId="{B6C7F6F5-6A34-48BD-8045-CCA1F4B61AEE}" srcOrd="1" destOrd="0" parTransId="{774DDCC5-B281-4F9A-9897-4D6348637833}" sibTransId="{BC3A9445-67D8-435C-9366-57877B6A4931}"/>
    <dgm:cxn modelId="{D5E2AB19-46E3-4C44-9AD7-F0B41600D344}" type="presParOf" srcId="{3B9C4DFA-AA92-4F30-985A-C05CCC9E0ABC}" destId="{845CD039-E787-4B7B-8CA8-895991B25853}" srcOrd="0" destOrd="0" presId="urn:microsoft.com/office/officeart/2005/8/layout/hProcess4"/>
    <dgm:cxn modelId="{6DDBEC9F-57B1-4871-B46B-083DB3EDAFBA}" type="presParOf" srcId="{3B9C4DFA-AA92-4F30-985A-C05CCC9E0ABC}" destId="{AF1969D3-2F34-4549-BA2F-FE1CC4861105}" srcOrd="1" destOrd="0" presId="urn:microsoft.com/office/officeart/2005/8/layout/hProcess4"/>
    <dgm:cxn modelId="{AC4EBDD6-3444-4C29-B72F-54F23AE32519}" type="presParOf" srcId="{3B9C4DFA-AA92-4F30-985A-C05CCC9E0ABC}" destId="{22229CEF-B6AA-4DD1-B08F-71F6A816DC3D}" srcOrd="2" destOrd="0" presId="urn:microsoft.com/office/officeart/2005/8/layout/hProcess4"/>
    <dgm:cxn modelId="{7D6D62A9-595F-45CF-A47E-F6D1C1B5B917}" type="presParOf" srcId="{22229CEF-B6AA-4DD1-B08F-71F6A816DC3D}" destId="{513EE9E9-63FC-43AE-9A1D-271F06EE5C43}" srcOrd="0" destOrd="0" presId="urn:microsoft.com/office/officeart/2005/8/layout/hProcess4"/>
    <dgm:cxn modelId="{F170F467-9EAF-471C-BE67-F2C3B3B878BA}" type="presParOf" srcId="{513EE9E9-63FC-43AE-9A1D-271F06EE5C43}" destId="{A58E638F-EB38-4B22-9AF7-1D02FC3675F3}" srcOrd="0" destOrd="0" presId="urn:microsoft.com/office/officeart/2005/8/layout/hProcess4"/>
    <dgm:cxn modelId="{DFAE2938-98A4-4820-8B0F-F93454FC06D2}" type="presParOf" srcId="{513EE9E9-63FC-43AE-9A1D-271F06EE5C43}" destId="{6C633668-EBF4-49C1-92E9-8F0063A4C5E8}" srcOrd="1" destOrd="0" presId="urn:microsoft.com/office/officeart/2005/8/layout/hProcess4"/>
    <dgm:cxn modelId="{6768626A-2B66-453C-8CAF-BC079478B1A2}" type="presParOf" srcId="{513EE9E9-63FC-43AE-9A1D-271F06EE5C43}" destId="{F83E6B0E-AE48-4F55-949C-B620B8FEA947}" srcOrd="2" destOrd="0" presId="urn:microsoft.com/office/officeart/2005/8/layout/hProcess4"/>
    <dgm:cxn modelId="{ED254061-6BDA-41B0-97D0-56EB52CD1C20}" type="presParOf" srcId="{513EE9E9-63FC-43AE-9A1D-271F06EE5C43}" destId="{9DBF714B-2BB6-447D-8E4E-F5FCAF13CF6D}" srcOrd="3" destOrd="0" presId="urn:microsoft.com/office/officeart/2005/8/layout/hProcess4"/>
    <dgm:cxn modelId="{1B5DB3AC-EC1A-4ED3-ABD6-2A6E0352A990}" type="presParOf" srcId="{513EE9E9-63FC-43AE-9A1D-271F06EE5C43}" destId="{313C09B1-3146-4A5D-826D-352392A962AB}" srcOrd="4" destOrd="0" presId="urn:microsoft.com/office/officeart/2005/8/layout/hProcess4"/>
    <dgm:cxn modelId="{66150C8A-EA1D-4EA8-A5BC-309B846386B2}" type="presParOf" srcId="{22229CEF-B6AA-4DD1-B08F-71F6A816DC3D}" destId="{AE6CB7DF-3509-4EAC-BA12-C15CBADBD39F}" srcOrd="1" destOrd="0" presId="urn:microsoft.com/office/officeart/2005/8/layout/hProcess4"/>
    <dgm:cxn modelId="{0512E14F-D37B-42BE-B633-A50EC8541EFC}" type="presParOf" srcId="{22229CEF-B6AA-4DD1-B08F-71F6A816DC3D}" destId="{75870002-27A4-44CF-9771-F61EEA51B8AC}" srcOrd="2" destOrd="0" presId="urn:microsoft.com/office/officeart/2005/8/layout/hProcess4"/>
    <dgm:cxn modelId="{50498EBF-2BAA-42C1-AA3D-90406FCE1AF5}" type="presParOf" srcId="{75870002-27A4-44CF-9771-F61EEA51B8AC}" destId="{28B8971F-ADCD-427B-A280-9335317D8E4B}" srcOrd="0" destOrd="0" presId="urn:microsoft.com/office/officeart/2005/8/layout/hProcess4"/>
    <dgm:cxn modelId="{E145BB0B-A7D3-4A0A-945A-06EB4C4FFC57}" type="presParOf" srcId="{75870002-27A4-44CF-9771-F61EEA51B8AC}" destId="{08B2CCC7-AC9A-4E8E-9EEC-3124679F0C5B}" srcOrd="1" destOrd="0" presId="urn:microsoft.com/office/officeart/2005/8/layout/hProcess4"/>
    <dgm:cxn modelId="{D410AE9D-D71E-4C4C-8EA7-4446D1F6E0CD}" type="presParOf" srcId="{75870002-27A4-44CF-9771-F61EEA51B8AC}" destId="{42D962A9-32BE-479F-900F-492DC4BF7926}" srcOrd="2" destOrd="0" presId="urn:microsoft.com/office/officeart/2005/8/layout/hProcess4"/>
    <dgm:cxn modelId="{3D6732DC-59EF-48E3-BAEA-91E8CE0288EE}" type="presParOf" srcId="{75870002-27A4-44CF-9771-F61EEA51B8AC}" destId="{38C9F5FC-2F73-4FFA-9C51-A65DDD6C379F}" srcOrd="3" destOrd="0" presId="urn:microsoft.com/office/officeart/2005/8/layout/hProcess4"/>
    <dgm:cxn modelId="{73452FF3-5923-4869-94CD-2180D249C7E6}" type="presParOf" srcId="{75870002-27A4-44CF-9771-F61EEA51B8AC}" destId="{D0ACCC0F-0485-4735-B158-6F09EDE10195}" srcOrd="4" destOrd="0" presId="urn:microsoft.com/office/officeart/2005/8/layout/hProcess4"/>
    <dgm:cxn modelId="{715225FA-94D0-4D9D-8CCF-2D8B1D837448}" type="presParOf" srcId="{22229CEF-B6AA-4DD1-B08F-71F6A816DC3D}" destId="{6DFA8065-257C-40A1-8292-133F35C9B16B}" srcOrd="3" destOrd="0" presId="urn:microsoft.com/office/officeart/2005/8/layout/hProcess4"/>
    <dgm:cxn modelId="{047B3177-19EC-49DB-9362-B90B815153CD}" type="presParOf" srcId="{22229CEF-B6AA-4DD1-B08F-71F6A816DC3D}" destId="{89C8AB7D-43DA-4E20-B189-8721FAD69AB1}" srcOrd="4" destOrd="0" presId="urn:microsoft.com/office/officeart/2005/8/layout/hProcess4"/>
    <dgm:cxn modelId="{921B9C9D-CDE7-4309-A9DB-BCF36521B501}" type="presParOf" srcId="{89C8AB7D-43DA-4E20-B189-8721FAD69AB1}" destId="{47F5A461-2262-40E3-B91B-26E5F4DB899C}" srcOrd="0" destOrd="0" presId="urn:microsoft.com/office/officeart/2005/8/layout/hProcess4"/>
    <dgm:cxn modelId="{5F89AE16-6BFB-4119-B905-A0026F35B441}" type="presParOf" srcId="{89C8AB7D-43DA-4E20-B189-8721FAD69AB1}" destId="{A3CFE4F8-FF91-4256-A92D-F94754BD7987}" srcOrd="1" destOrd="0" presId="urn:microsoft.com/office/officeart/2005/8/layout/hProcess4"/>
    <dgm:cxn modelId="{644DD128-A41F-47C0-A969-066972A6EE42}" type="presParOf" srcId="{89C8AB7D-43DA-4E20-B189-8721FAD69AB1}" destId="{126A70D7-AF7F-4418-AF80-6C9B645327BF}" srcOrd="2" destOrd="0" presId="urn:microsoft.com/office/officeart/2005/8/layout/hProcess4"/>
    <dgm:cxn modelId="{6B77B981-887F-4B79-A694-1B7471F23CE0}" type="presParOf" srcId="{89C8AB7D-43DA-4E20-B189-8721FAD69AB1}" destId="{D75D5DFD-AF49-4355-957E-BCF8CF51A85F}" srcOrd="3" destOrd="0" presId="urn:microsoft.com/office/officeart/2005/8/layout/hProcess4"/>
    <dgm:cxn modelId="{D0BA3F28-F324-4E2E-8DCA-FD8C79E3C689}" type="presParOf" srcId="{89C8AB7D-43DA-4E20-B189-8721FAD69AB1}" destId="{B7804C83-7681-4CDB-8591-E027791BF61E}" srcOrd="4" destOrd="0" presId="urn:microsoft.com/office/officeart/2005/8/layout/hProcess4"/>
    <dgm:cxn modelId="{DBBDD6B6-0491-485F-96A9-730ABC07E17F}" type="presParOf" srcId="{22229CEF-B6AA-4DD1-B08F-71F6A816DC3D}" destId="{051E22CC-C665-44E6-AB02-289AF93CD4F6}" srcOrd="5" destOrd="0" presId="urn:microsoft.com/office/officeart/2005/8/layout/hProcess4"/>
    <dgm:cxn modelId="{3E07DC24-02D9-4108-A6B4-C25F0D1B1651}" type="presParOf" srcId="{22229CEF-B6AA-4DD1-B08F-71F6A816DC3D}" destId="{90B22EF9-B751-477C-A969-2F2971D32D38}" srcOrd="6" destOrd="0" presId="urn:microsoft.com/office/officeart/2005/8/layout/hProcess4"/>
    <dgm:cxn modelId="{5E8F9B89-8B01-41C0-89D0-B2138C7CC537}" type="presParOf" srcId="{90B22EF9-B751-477C-A969-2F2971D32D38}" destId="{1994EAC0-38FB-44DE-B50A-6337BE7CB9B1}" srcOrd="0" destOrd="0" presId="urn:microsoft.com/office/officeart/2005/8/layout/hProcess4"/>
    <dgm:cxn modelId="{3AB1B208-05DF-4639-BFCB-E6F7328A8C19}" type="presParOf" srcId="{90B22EF9-B751-477C-A969-2F2971D32D38}" destId="{56B1F4D7-526D-4A3F-848E-B54EE7EF2343}" srcOrd="1" destOrd="0" presId="urn:microsoft.com/office/officeart/2005/8/layout/hProcess4"/>
    <dgm:cxn modelId="{5A9A8F3A-C06A-40CB-A046-88B5187FE87D}" type="presParOf" srcId="{90B22EF9-B751-477C-A969-2F2971D32D38}" destId="{20447373-A7AB-4188-A8D6-B49B99E0B1CE}" srcOrd="2" destOrd="0" presId="urn:microsoft.com/office/officeart/2005/8/layout/hProcess4"/>
    <dgm:cxn modelId="{0DAF4812-F8FF-4085-AFD0-B57F7A18A5AC}" type="presParOf" srcId="{90B22EF9-B751-477C-A969-2F2971D32D38}" destId="{C8380E6B-8764-42C5-B1AA-213B4E6F7E17}" srcOrd="3" destOrd="0" presId="urn:microsoft.com/office/officeart/2005/8/layout/hProcess4"/>
    <dgm:cxn modelId="{7B1B2CA1-0625-43CF-A37E-0AF831925840}" type="presParOf" srcId="{90B22EF9-B751-477C-A969-2F2971D32D38}" destId="{66BE272F-3329-4894-9F26-B143DCC87D1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C89CEE-FF43-403D-ABF9-87B5DAE7EAFC}" type="datetimeFigureOut">
              <a:rPr lang="es-CO"/>
              <a:pPr>
                <a:defRPr/>
              </a:pPr>
              <a:t>22/04/2016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EE980D5D-0624-4861-A0C4-93398B6A95A8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671737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07CD59-114C-4F4B-AE1D-E42F60820EF5}" type="datetimeFigureOut">
              <a:rPr lang="es-CO"/>
              <a:pPr>
                <a:defRPr/>
              </a:pPr>
              <a:t>22/04/2016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DF4E5D2-8495-4678-9FAA-54D8AC186AF7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689043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74ADF-2593-4D77-8212-4D1B63F3157C}" type="slidenum">
              <a:rPr lang="es-CO" altLang="es-CO" smtClean="0"/>
              <a:pPr>
                <a:defRPr/>
              </a:pPr>
              <a:t>2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890794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CO" smtClean="0"/>
              <a:t>Artículo 1 del Decreto 4465 de fecha 25 de noviembre de 2011</a:t>
            </a:r>
          </a:p>
          <a:p>
            <a:endParaRPr lang="es-CO" altLang="es-CO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FB3C16C5-EB14-49B4-BBDC-D0D3708061EE}" type="slidenum">
              <a:rPr lang="es-CO" altLang="es-CO" smtClean="0"/>
              <a:pPr eaLnBrk="1" hangingPunct="1">
                <a:defRPr/>
              </a:pPr>
              <a:t>17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23237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CO" smtClean="0"/>
              <a:t>Artículo 1 del Decreto 4465 de fecha 25 de noviembre de 2011</a:t>
            </a:r>
          </a:p>
          <a:p>
            <a:endParaRPr lang="es-CO" altLang="es-CO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9AA2CD72-BB7F-44B8-86CA-E6F4C54D4835}" type="slidenum">
              <a:rPr lang="es-CO" altLang="es-CO" smtClean="0"/>
              <a:pPr eaLnBrk="1" hangingPunct="1">
                <a:defRPr/>
              </a:pPr>
              <a:t>18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40825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CO" smtClean="0"/>
              <a:t>Artículo 1 del Decreto 4465 de fecha 25 de noviembre de 2011</a:t>
            </a:r>
          </a:p>
          <a:p>
            <a:endParaRPr lang="es-CO" altLang="es-CO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3C7B8E15-A367-47A9-BC54-1823E46AA815}" type="slidenum">
              <a:rPr lang="es-CO" altLang="es-CO" smtClean="0"/>
              <a:pPr eaLnBrk="1" hangingPunct="1">
                <a:defRPr/>
              </a:pPr>
              <a:t>19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235888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CO" smtClean="0"/>
              <a:t>Artículo 1 del Decreto 4465 de fecha 25 de noviembre de 2011</a:t>
            </a:r>
          </a:p>
          <a:p>
            <a:endParaRPr lang="es-CO" altLang="es-CO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E6AD04DE-8BE1-4F39-BC66-D1351A31D2EF}" type="slidenum">
              <a:rPr lang="es-CO" altLang="es-CO" smtClean="0"/>
              <a:pPr eaLnBrk="1" hangingPunct="1">
                <a:defRPr/>
              </a:pPr>
              <a:t>20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149578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CO" smtClean="0"/>
              <a:t>Artículo 1 del Decreto 4465 de fecha 25 de noviembre de 2011</a:t>
            </a:r>
          </a:p>
          <a:p>
            <a:endParaRPr lang="es-CO" altLang="es-CO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42AF9F15-4273-4A1A-B5BC-7022322E09A5}" type="slidenum">
              <a:rPr lang="es-CO" altLang="es-CO" smtClean="0"/>
              <a:pPr eaLnBrk="1" hangingPunct="1">
                <a:defRPr/>
              </a:pPr>
              <a:t>21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630932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CO" smtClean="0"/>
              <a:t>Artículo 1 del Decreto 4465 de fecha 25 de noviembre de 2011</a:t>
            </a:r>
          </a:p>
          <a:p>
            <a:endParaRPr lang="es-CO" altLang="es-CO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3B964859-BC3A-4040-8620-A53A4EBAA5F4}" type="slidenum">
              <a:rPr lang="es-CO" altLang="es-CO" smtClean="0"/>
              <a:pPr eaLnBrk="1" hangingPunct="1">
                <a:defRPr/>
              </a:pPr>
              <a:t>22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51123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CO" smtClean="0"/>
              <a:t>Artículo 1 del Decreto 4465 de fecha 25 de noviembre de 2011</a:t>
            </a:r>
          </a:p>
          <a:p>
            <a:endParaRPr lang="es-CO" altLang="es-CO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A8CB8E9D-9F30-4698-B2DE-548CEC955B67}" type="slidenum">
              <a:rPr lang="es-CO" altLang="es-CO" smtClean="0"/>
              <a:pPr eaLnBrk="1" hangingPunct="1">
                <a:defRPr/>
              </a:pPr>
              <a:t>23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72748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D46D3A7D-0908-45FC-9E2B-C61611F79D32}" type="slidenum">
              <a:rPr lang="es-CO" altLang="es-CO" smtClean="0"/>
              <a:pPr eaLnBrk="1" hangingPunct="1">
                <a:defRPr/>
              </a:pPr>
              <a:t>3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12920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B2BA1C17-770E-4172-8232-F65250696FC8}" type="slidenum">
              <a:rPr lang="es-CO" altLang="es-CO" smtClean="0"/>
              <a:pPr eaLnBrk="1" hangingPunct="1">
                <a:defRPr/>
              </a:pPr>
              <a:t>4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58934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CO" smtClean="0"/>
              <a:t>Artículo 1 del Decreto 4465 de fecha 25 de noviembre de 2011</a:t>
            </a:r>
          </a:p>
          <a:p>
            <a:endParaRPr lang="es-CO" altLang="es-CO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6E7A9857-7E0D-4F9D-9A52-60D85A815A8F}" type="slidenum">
              <a:rPr lang="es-CO" altLang="es-CO" smtClean="0"/>
              <a:pPr eaLnBrk="1" hangingPunct="1">
                <a:defRPr/>
              </a:pPr>
              <a:t>5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70715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C0FD4518-8AF7-4A54-AAE8-7D5C08810D16}" type="slidenum">
              <a:rPr lang="es-CO" altLang="es-CO" smtClean="0"/>
              <a:pPr eaLnBrk="1" hangingPunct="1">
                <a:defRPr/>
              </a:pPr>
              <a:t>6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60965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ADAFCB8B-21F6-425E-A9F2-67BFE052C276}" type="slidenum">
              <a:rPr lang="es-CO" altLang="es-CO" smtClean="0"/>
              <a:pPr eaLnBrk="1" hangingPunct="1">
                <a:defRPr/>
              </a:pPr>
              <a:t>7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949150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09072E23-DD05-4478-84F8-9A0DA34C0D52}" type="slidenum">
              <a:rPr lang="es-CO" altLang="es-CO" smtClean="0"/>
              <a:pPr eaLnBrk="1" hangingPunct="1">
                <a:defRPr/>
              </a:pPr>
              <a:t>8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949204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3F73ABDD-E032-48B2-85D5-B1C92FD68E8C}" type="slidenum">
              <a:rPr lang="es-CO" altLang="es-CO" smtClean="0"/>
              <a:pPr eaLnBrk="1" hangingPunct="1">
                <a:defRPr/>
              </a:pPr>
              <a:t>9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623722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altLang="es-CO" smtClean="0"/>
              <a:t>Artículo 1 del Decreto 4465 de fecha 25 de noviembre de 2011</a:t>
            </a:r>
          </a:p>
          <a:p>
            <a:endParaRPr lang="es-CO" altLang="es-CO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0B9D6491-A018-46DE-AF44-8D569D2C59E5}" type="slidenum">
              <a:rPr lang="es-CO" altLang="es-CO" smtClean="0"/>
              <a:pPr eaLnBrk="1" hangingPunct="1">
                <a:defRPr/>
              </a:pPr>
              <a:t>16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86736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-4763"/>
            <a:ext cx="2470150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74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1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C2FC5F8B-AD77-4397-85B3-4D6804820621}" type="datetimeFigureOut">
              <a:rPr lang="es-ES"/>
              <a:pPr>
                <a:defRPr/>
              </a:pPr>
              <a:t>22/04/2016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FF53AE1-E03B-41D2-8CEF-1F2E20D5A2E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065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-4763"/>
            <a:ext cx="2470150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86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107950" y="87313"/>
            <a:ext cx="5832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Título</a:t>
            </a:r>
            <a:endParaRPr lang="es-CO" altLang="es-CO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pic>
        <p:nvPicPr>
          <p:cNvPr id="2052" name="3 Marcador de contenid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8"/>
          <a:stretch>
            <a:fillRect/>
          </a:stretch>
        </p:blipFill>
        <p:spPr bwMode="auto">
          <a:xfrm>
            <a:off x="6659563" y="87313"/>
            <a:ext cx="237648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8" r:id="rId2"/>
    <p:sldLayoutId id="2147484219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rgbClr val="595959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107950" y="87313"/>
            <a:ext cx="5832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Título</a:t>
            </a:r>
            <a:endParaRPr lang="es-CO" altLang="es-CO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pic>
        <p:nvPicPr>
          <p:cNvPr id="2052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8"/>
          <a:stretch>
            <a:fillRect/>
          </a:stretch>
        </p:blipFill>
        <p:spPr bwMode="auto">
          <a:xfrm>
            <a:off x="6659563" y="87313"/>
            <a:ext cx="237648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22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rgbClr val="595959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2700" b="1">
          <a:solidFill>
            <a:srgbClr val="595959"/>
          </a:solidFill>
          <a:latin typeface="Arial Narrow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afsvr2.sispro.gov.co/RUAF/Cliente/WebPublico/Consultas/D04AfiliacionesPersonaRUAF.aspx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0225" y="1690688"/>
            <a:ext cx="721042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ha cumplido la </a:t>
            </a:r>
            <a:r>
              <a:rPr lang="es-CO" sz="1600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edad requerida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es </a:t>
            </a:r>
            <a:r>
              <a:rPr lang="es-ES" sz="1600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estudiante SENA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etapa lectiva o productiva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son estudiantes </a:t>
            </a:r>
            <a:r>
              <a:rPr lang="es-ES" sz="1600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universitarios en prácticas</a:t>
            </a:r>
            <a:r>
              <a:rPr lang="es-ES" sz="1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profesionales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(Decreto 190/96)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son </a:t>
            </a:r>
            <a:r>
              <a:rPr lang="es-CO" sz="1600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colombianos residentes en el exterior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encuentran inscritos en el Registro de Independientes de Bajos Ingresos –</a:t>
            </a:r>
            <a:r>
              <a:rPr lang="es-CO" sz="1600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RIBI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ya se encuentra </a:t>
            </a:r>
            <a:r>
              <a:rPr lang="es-CO" sz="1600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pensionado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se encuentra en el trámite de adjudicación de la pensión, o se le realizado la devolución de saldos.</a:t>
            </a:r>
            <a:endParaRPr lang="es-CO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395288" y="268288"/>
            <a:ext cx="61976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sz="2400" b="1" dirty="0">
                <a:solidFill>
                  <a:srgbClr val="595959"/>
                </a:solidFill>
                <a:latin typeface="Kalinga" pitchFamily="34" charset="0"/>
                <a:ea typeface="+mj-ea"/>
                <a:cs typeface="Kalinga" pitchFamily="34" charset="0"/>
              </a:rPr>
              <a:t>¿</a:t>
            </a:r>
            <a:r>
              <a:rPr lang="es-CO" sz="2400" b="1" dirty="0" smtClean="0">
                <a:solidFill>
                  <a:srgbClr val="595959"/>
                </a:solidFill>
                <a:latin typeface="Kalinga" pitchFamily="34" charset="0"/>
                <a:ea typeface="+mj-ea"/>
                <a:cs typeface="Kalinga" pitchFamily="34" charset="0"/>
              </a:rPr>
              <a:t>En que casos  un colombiano </a:t>
            </a:r>
            <a:r>
              <a:rPr lang="es-CO" sz="2400" b="1" dirty="0" smtClean="0">
                <a:solidFill>
                  <a:srgbClr val="95BE5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no esta </a:t>
            </a:r>
            <a:r>
              <a:rPr lang="es-CO" sz="2400" b="1" dirty="0" smtClean="0">
                <a:solidFill>
                  <a:srgbClr val="595959"/>
                </a:solidFill>
                <a:latin typeface="Kalinga" pitchFamily="34" charset="0"/>
                <a:ea typeface="+mj-ea"/>
                <a:cs typeface="Kalinga" pitchFamily="34" charset="0"/>
              </a:rPr>
              <a:t>obligado </a:t>
            </a:r>
            <a:r>
              <a:rPr lang="es-CO" sz="2400" b="1" dirty="0" smtClean="0">
                <a:solidFill>
                  <a:srgbClr val="95BE5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 realizar </a:t>
            </a:r>
            <a:r>
              <a:rPr lang="es-CO" sz="2400" b="1" dirty="0" smtClean="0">
                <a:solidFill>
                  <a:srgbClr val="595959"/>
                </a:solidFill>
                <a:latin typeface="Kalinga" pitchFamily="34" charset="0"/>
                <a:ea typeface="+mj-ea"/>
                <a:cs typeface="Kalinga" pitchFamily="34" charset="0"/>
              </a:rPr>
              <a:t>aportes a un régimen pensional?</a:t>
            </a:r>
            <a:endParaRPr lang="es-CO" sz="2400" b="1" dirty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2124075" y="4367213"/>
            <a:ext cx="54721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s-CO" sz="14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Valide su condición y siga los siguientes pasos para realizar los aportes de manera correcta.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7505"/>
          <a:stretch>
            <a:fillRect/>
          </a:stretch>
        </p:blipFill>
        <p:spPr bwMode="auto">
          <a:xfrm>
            <a:off x="7778750" y="2573338"/>
            <a:ext cx="14017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76350"/>
            <a:ext cx="4318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724275"/>
            <a:ext cx="10080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73225"/>
            <a:ext cx="7200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 bwMode="auto">
          <a:xfrm>
            <a:off x="179388" y="196850"/>
            <a:ext cx="6553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16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usted</a:t>
            </a:r>
            <a:r>
              <a:rPr lang="es-CO" sz="16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cumplió 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edad requerida, es aprendiz SENA o estudiante posgrado en salud, deberá:</a:t>
            </a:r>
          </a:p>
          <a:p>
            <a:pPr algn="just">
              <a:defRPr/>
            </a:pPr>
            <a:endParaRPr lang="es-CO" sz="9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+mj-lt"/>
              <a:buAutoNum type="arabicPeriod"/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el </a:t>
            </a:r>
            <a:r>
              <a:rPr lang="es-CO" sz="12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ipo de cotizante.</a:t>
            </a:r>
          </a:p>
          <a:p>
            <a:pPr marL="285750" indent="-285750" algn="just">
              <a:buFont typeface="+mj-lt"/>
              <a:buAutoNum type="arabicPeriod"/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el </a:t>
            </a:r>
            <a:r>
              <a:rPr lang="es-CO" sz="12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ubtipo de cotizante.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 bwMode="auto">
          <a:xfrm>
            <a:off x="174625" y="268288"/>
            <a:ext cx="6553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Si usted es </a:t>
            </a:r>
            <a:r>
              <a:rPr lang="es-CO" sz="1600" b="1" dirty="0">
                <a:solidFill>
                  <a:srgbClr val="95BE5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</a:t>
            </a:r>
            <a:r>
              <a:rPr lang="es-CO" sz="1600" b="1" dirty="0" smtClean="0">
                <a:solidFill>
                  <a:srgbClr val="95BE5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olombiano </a:t>
            </a:r>
            <a:r>
              <a:rPr lang="es-CO" sz="1600" b="1" dirty="0">
                <a:solidFill>
                  <a:srgbClr val="95BE5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</a:t>
            </a:r>
            <a:r>
              <a:rPr lang="es-CO" sz="1600" b="1" dirty="0" smtClean="0">
                <a:solidFill>
                  <a:srgbClr val="95BE5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esidente en el exterior,</a:t>
            </a:r>
            <a:r>
              <a:rPr lang="es-CO" sz="1600" b="1" dirty="0" smtClean="0">
                <a:solidFill>
                  <a:srgbClr val="00B0F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deberá:</a:t>
            </a:r>
          </a:p>
          <a:p>
            <a:pPr algn="just">
              <a:defRPr/>
            </a:pPr>
            <a:endParaRPr lang="es-CO" sz="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just">
              <a:defRPr/>
            </a:pPr>
            <a:endParaRPr lang="es-CO" sz="900" b="1" dirty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285750" indent="-285750" algn="just">
              <a:buFont typeface="+mj-lt"/>
              <a:buAutoNum type="arabicPeriod"/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el </a:t>
            </a:r>
            <a:r>
              <a:rPr lang="es-CO" sz="12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ipo de </a:t>
            </a:r>
            <a:r>
              <a:rPr lang="es-CO" sz="12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portante</a:t>
            </a:r>
          </a:p>
          <a:p>
            <a:pPr marL="285750" indent="-285750" algn="just">
              <a:buFont typeface="+mj-lt"/>
              <a:buAutoNum type="arabicPeriod"/>
              <a:defRPr/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el </a:t>
            </a:r>
            <a:r>
              <a:rPr lang="es-CO" sz="12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ipo de </a:t>
            </a:r>
            <a:r>
              <a:rPr lang="es-CO" sz="12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otizante</a:t>
            </a:r>
          </a:p>
          <a:p>
            <a:pPr marL="285750" indent="-285750" algn="just">
              <a:buFont typeface="+mj-lt"/>
              <a:buAutoNum type="arabicPeriod"/>
              <a:defRPr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el </a:t>
            </a:r>
            <a:r>
              <a:rPr lang="es-CO" sz="12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ubtipo de cotizante o el campo 8</a:t>
            </a:r>
            <a:r>
              <a:rPr lang="es-CO" sz="1200" b="1" dirty="0" smtClean="0">
                <a:solidFill>
                  <a:srgbClr val="95BE5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.</a:t>
            </a:r>
            <a:endParaRPr lang="es-CO" sz="1600" b="1" dirty="0" smtClean="0">
              <a:solidFill>
                <a:srgbClr val="95BE50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31925"/>
            <a:ext cx="64960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95388"/>
            <a:ext cx="4799012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 bwMode="auto">
          <a:xfrm>
            <a:off x="179388" y="484188"/>
            <a:ext cx="6553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usted es </a:t>
            </a:r>
            <a:r>
              <a:rPr lang="es-CO" sz="16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s-CO" sz="16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eneficiario del Fondo de Solidaridad Pensional</a:t>
            </a:r>
            <a:r>
              <a:rPr lang="es-CO" sz="1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s-CO" sz="16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Independiente de Bajos Ingresos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deberá:</a:t>
            </a:r>
          </a:p>
          <a:p>
            <a:pPr algn="just">
              <a:defRPr/>
            </a:pPr>
            <a:endParaRPr lang="es-CO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just">
              <a:defRPr/>
            </a:pP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just">
              <a:defRPr/>
            </a:pP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+mj-lt"/>
              <a:buAutoNum type="arabicPeriod"/>
              <a:defRPr/>
            </a:pPr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el </a:t>
            </a:r>
            <a:r>
              <a:rPr lang="es-CO" sz="12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ipo de aportante </a:t>
            </a:r>
          </a:p>
          <a:p>
            <a:pPr marL="285750" indent="-285750" algn="just">
              <a:buFont typeface="+mj-lt"/>
              <a:buAutoNum type="arabicPeriod"/>
              <a:defRPr/>
            </a:pPr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el </a:t>
            </a:r>
            <a:r>
              <a:rPr lang="es-CO" sz="12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ipo de cotizante</a:t>
            </a:r>
          </a:p>
          <a:p>
            <a:pPr marL="285750" indent="-285750" algn="just">
              <a:buFont typeface="+mj-lt"/>
              <a:buAutoNum type="arabicPeriod"/>
              <a:defRPr/>
            </a:pPr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la </a:t>
            </a:r>
            <a:r>
              <a:rPr lang="es-CO" sz="12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lase de aportante</a:t>
            </a:r>
          </a:p>
          <a:p>
            <a:pPr marL="285750" indent="-285750" algn="just">
              <a:buFont typeface="+mj-lt"/>
              <a:buAutoNum type="arabicPeriod"/>
              <a:defRPr/>
            </a:pP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el </a:t>
            </a:r>
            <a:r>
              <a:rPr lang="es-CO" sz="12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ampo</a:t>
            </a:r>
            <a:r>
              <a:rPr lang="es-CO" sz="12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y/o</a:t>
            </a:r>
            <a:r>
              <a:rPr lang="es-CO" sz="12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subtipo </a:t>
            </a:r>
          </a:p>
          <a:p>
            <a:pPr algn="just">
              <a:defRPr/>
            </a:pPr>
            <a:r>
              <a:rPr lang="es-CO" sz="1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cotizante,</a:t>
            </a:r>
            <a:r>
              <a:rPr lang="es-CO" sz="12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según corresponda.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98588"/>
            <a:ext cx="4751388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 bwMode="auto">
          <a:xfrm>
            <a:off x="179388" y="484188"/>
            <a:ext cx="6553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usted es </a:t>
            </a:r>
            <a:r>
              <a:rPr lang="es-CO" sz="16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CO" sz="16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ensionado por vejez, ya cumplió los requisitos, se le ha reconocido indemnización sustitutiva o devolución de saldos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deberá:</a:t>
            </a:r>
          </a:p>
          <a:p>
            <a:pPr algn="just">
              <a:defRPr/>
            </a:pPr>
            <a:endParaRPr lang="es-CO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285750" indent="-285750" algn="just">
              <a:buFont typeface="+mj-lt"/>
              <a:buAutoNum type="arabicPeriod"/>
              <a:defRPr/>
            </a:pPr>
            <a:r>
              <a:rPr lang="es-C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el </a:t>
            </a:r>
            <a:r>
              <a:rPr lang="es-CO" sz="14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s-CO" sz="14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ipo cotizante </a:t>
            </a:r>
          </a:p>
          <a:p>
            <a:pPr marL="285750" indent="-285750" algn="just">
              <a:buFont typeface="+mj-lt"/>
              <a:buAutoNum type="arabicPeriod"/>
              <a:defRPr/>
            </a:pPr>
            <a:r>
              <a:rPr lang="es-C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Seleccionar el </a:t>
            </a:r>
            <a:r>
              <a:rPr lang="es-CO" sz="14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CO" sz="14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ubtipo de cotizante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8313" y="915988"/>
            <a:ext cx="8135937" cy="216058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C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Tenga en cuenta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s-CO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usted no pertenece a ninguna de las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anteriores descripciones,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 realizar los aportes al Sistema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Protección Social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(salud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pensión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riesgos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laborales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de manera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portuna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3" name="2 Subtítulo"/>
          <p:cNvSpPr txBox="1">
            <a:spLocks/>
          </p:cNvSpPr>
          <p:nvPr/>
        </p:nvSpPr>
        <p:spPr bwMode="auto">
          <a:xfrm>
            <a:off x="2312988" y="3436938"/>
            <a:ext cx="61198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7213" indent="-214313" defTabSz="6858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7250" indent="-171450" defTabSz="6858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00150" indent="-171450" defTabSz="685800" eaLnBrk="0" hangingPunct="0">
              <a:spcBef>
                <a:spcPct val="20000"/>
              </a:spcBef>
              <a:buFont typeface="Arial" charset="0"/>
              <a:buChar char="–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43050" indent="-171450" defTabSz="685800" eaLnBrk="0" hangingPunct="0">
              <a:spcBef>
                <a:spcPct val="20000"/>
              </a:spcBef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Arial" charset="0"/>
              <a:buNone/>
              <a:defRPr/>
            </a:pPr>
            <a:r>
              <a:rPr lang="es-CO" altLang="es-CO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Recuerde:</a:t>
            </a:r>
            <a:r>
              <a:rPr lang="es-CO" altLang="es-C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siendo </a:t>
            </a:r>
            <a:r>
              <a:rPr lang="es-CO" altLang="es-C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extranjero residente en Colombia puede realizar </a:t>
            </a:r>
            <a:r>
              <a:rPr lang="es-CO" altLang="es-CO" sz="18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aportes voluntarios </a:t>
            </a:r>
            <a:r>
              <a:rPr lang="es-CO" altLang="es-C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Sistema General de Pensiones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r>
              <a:rPr lang="es-C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Afíliese a un régimen pensional </a:t>
            </a:r>
            <a:endParaRPr lang="es-CO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 bwMode="auto">
          <a:xfrm>
            <a:off x="227013" y="412750"/>
            <a:ext cx="64087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Siga los siguientes pasos para realizar el pago voluntario al </a:t>
            </a:r>
            <a:r>
              <a:rPr lang="es-CO" sz="18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General de Pensiones</a:t>
            </a:r>
            <a:endParaRPr lang="es-CO" sz="1200" b="1" dirty="0">
              <a:solidFill>
                <a:srgbClr val="95BE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139950"/>
            <a:ext cx="2133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184525"/>
            <a:ext cx="32226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3388" y="1717675"/>
            <a:ext cx="34591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Régimen de prima media: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870450" y="1717675"/>
            <a:ext cx="3460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Régimen de ahorro individual:</a:t>
            </a:r>
          </a:p>
        </p:txBody>
      </p:sp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563813"/>
            <a:ext cx="46577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 bwMode="auto">
          <a:xfrm>
            <a:off x="192088" y="412750"/>
            <a:ext cx="64087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Siga los siguientes pasos para realizar el pago voluntario al </a:t>
            </a:r>
            <a:r>
              <a:rPr lang="es-CO" sz="18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General de Pensiones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4554538" y="1347788"/>
            <a:ext cx="43910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C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Realice sus aportes a través de los operadores de información PILA, por los canales de atención disponibles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90788"/>
            <a:ext cx="13620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2476500"/>
            <a:ext cx="16970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Subtítulo"/>
          <p:cNvSpPr txBox="1">
            <a:spLocks/>
          </p:cNvSpPr>
          <p:nvPr/>
        </p:nvSpPr>
        <p:spPr bwMode="auto">
          <a:xfrm>
            <a:off x="192088" y="1420813"/>
            <a:ext cx="40941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71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Si ya tiene una afiliación con un fondo de pensiones </a:t>
            </a:r>
          </a:p>
          <a:p>
            <a:pPr algn="just">
              <a:defRPr/>
            </a:pPr>
            <a:endParaRPr lang="es-CO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Consultando a través del siguiente link puede identificar el fondo de pensión en el que se encuentra afiliado y el estado del mismo: </a:t>
            </a:r>
          </a:p>
          <a:p>
            <a:pPr algn="just">
              <a:defRPr/>
            </a:pPr>
            <a:endParaRPr lang="es-CO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  <a:hlinkClick r:id="rId5"/>
              </a:rPr>
              <a:t>http://ruafsvr2.sispro.gov.co/RUAF/Cliente/WebPublico/Consultas/D04AfiliacionesPersonaRUAF.aspx</a:t>
            </a:r>
            <a:endParaRPr lang="es-CO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just"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468313" y="1781175"/>
            <a:ext cx="8135937" cy="1800225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después de recibir la comunicación empieza a realizar el pago de aportes voluntarios a un fondo de pensión, no es necesario que envíe ningún soporte, </a:t>
            </a:r>
            <a:r>
              <a:rPr lang="es-CO" sz="20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Unidad</a:t>
            </a:r>
            <a:r>
              <a:rPr lang="es-CO" sz="20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través de la información de PILA verificará que usted ya se encuentra realizando los pagos.</a:t>
            </a:r>
          </a:p>
        </p:txBody>
      </p:sp>
      <p:sp>
        <p:nvSpPr>
          <p:cNvPr id="23555" name="2 Subtítulo"/>
          <p:cNvSpPr txBox="1">
            <a:spLocks/>
          </p:cNvSpPr>
          <p:nvPr/>
        </p:nvSpPr>
        <p:spPr bwMode="auto">
          <a:xfrm>
            <a:off x="827088" y="915988"/>
            <a:ext cx="25923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58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58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5800" eaLnBrk="0" hangingPunct="0">
              <a:spcBef>
                <a:spcPct val="20000"/>
              </a:spcBef>
              <a:buFont typeface="Arial" charset="0"/>
              <a:buChar char="–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5800" eaLnBrk="0" hangingPunct="0">
              <a:spcBef>
                <a:spcPct val="20000"/>
              </a:spcBef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s-CO" altLang="es-CO" sz="3200" b="1">
                <a:solidFill>
                  <a:srgbClr val="95BE50"/>
                </a:solidFill>
                <a:latin typeface="Verdana" pitchFamily="34" charset="0"/>
              </a:rPr>
              <a:t>Recuerde</a:t>
            </a:r>
            <a:endParaRPr lang="es-CO" altLang="es-CO" sz="2000" b="1">
              <a:solidFill>
                <a:srgbClr val="95BE5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Subtítulo"/>
          <p:cNvSpPr txBox="1">
            <a:spLocks/>
          </p:cNvSpPr>
          <p:nvPr/>
        </p:nvSpPr>
        <p:spPr bwMode="auto">
          <a:xfrm>
            <a:off x="214313" y="196850"/>
            <a:ext cx="64087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Tenga presente los </a:t>
            </a:r>
            <a:r>
              <a:rPr lang="es-CO" sz="20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beneficios</a:t>
            </a: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aportar al Sistema General de Pensiones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28713"/>
            <a:ext cx="4818063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250825" y="2212975"/>
            <a:ext cx="8353425" cy="857250"/>
          </a:xfrm>
        </p:spPr>
        <p:txBody>
          <a:bodyPr/>
          <a:lstStyle/>
          <a:p>
            <a:pPr algn="r"/>
            <a:r>
              <a:rPr lang="es-ES" altLang="es-CO" sz="40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Extranjero </a:t>
            </a:r>
            <a:r>
              <a:rPr lang="es-ES" altLang="es-CO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es-ES" altLang="es-CO" sz="40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obligado a </a:t>
            </a:r>
            <a:br>
              <a:rPr lang="es-ES" altLang="es-CO" sz="4000" b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altLang="es-CO" sz="40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cotizar a pensión</a:t>
            </a:r>
            <a:r>
              <a:rPr lang="es-ES" altLang="es-CO" sz="3600" smtClean="0">
                <a:latin typeface="Arial" charset="0"/>
                <a:cs typeface="Arial" charset="0"/>
              </a:rPr>
              <a:t/>
            </a:r>
            <a:br>
              <a:rPr lang="es-ES" altLang="es-CO" sz="3600" smtClean="0">
                <a:latin typeface="Arial" charset="0"/>
                <a:cs typeface="Arial" charset="0"/>
              </a:rPr>
            </a:br>
            <a:endParaRPr lang="es-CO" altLang="es-CO" sz="4000" smtClean="0">
              <a:latin typeface="Arial" charset="0"/>
              <a:cs typeface="Arial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755650" y="4084638"/>
            <a:ext cx="8229600" cy="863600"/>
          </a:xfrm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r>
              <a:rPr lang="es-CO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Dirección de Parafiscales</a:t>
            </a:r>
          </a:p>
          <a:p>
            <a:pPr algn="r">
              <a:buFont typeface="Arial" pitchFamily="34" charset="0"/>
              <a:buNone/>
              <a:defRPr/>
            </a:pPr>
            <a:r>
              <a:rPr lang="es-CO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Subdirección de Integración del Sistema de Aportes Parafiscales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23850" y="339725"/>
            <a:ext cx="62023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59595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95959"/>
                </a:solidFill>
                <a:latin typeface="Arial Narrow" pitchFamily="34" charset="0"/>
              </a:defRPr>
            </a:lvl2pPr>
            <a:lvl3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95959"/>
                </a:solidFill>
                <a:latin typeface="Arial Narrow" pitchFamily="34" charset="0"/>
              </a:defRPr>
            </a:lvl3pPr>
            <a:lvl4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95959"/>
                </a:solidFill>
                <a:latin typeface="Arial Narrow" pitchFamily="34" charset="0"/>
              </a:defRPr>
            </a:lvl4pPr>
            <a:lvl5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95959"/>
                </a:solidFill>
                <a:latin typeface="Arial Narrow" pitchFamily="34" charset="0"/>
              </a:defRPr>
            </a:lvl5pPr>
            <a:lvl6pPr marL="457200" algn="l" defTabSz="6858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95959"/>
                </a:solidFill>
                <a:latin typeface="Arial Narrow" pitchFamily="34" charset="0"/>
              </a:defRPr>
            </a:lvl6pPr>
            <a:lvl7pPr marL="914400" algn="l" defTabSz="6858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95959"/>
                </a:solidFill>
                <a:latin typeface="Arial Narrow" pitchFamily="34" charset="0"/>
              </a:defRPr>
            </a:lvl7pPr>
            <a:lvl8pPr marL="1371600" algn="l" defTabSz="6858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95959"/>
                </a:solidFill>
                <a:latin typeface="Arial Narrow" pitchFamily="34" charset="0"/>
              </a:defRPr>
            </a:lvl8pPr>
            <a:lvl9pPr marL="1828800" algn="l" defTabSz="6858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95959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es-ES" sz="4400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</a:t>
            </a:r>
            <a:r>
              <a:rPr lang="es-ES" sz="4400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sz="4400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es-CO" sz="4000" dirty="0" smtClean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Subtítulo"/>
          <p:cNvSpPr txBox="1">
            <a:spLocks/>
          </p:cNvSpPr>
          <p:nvPr/>
        </p:nvSpPr>
        <p:spPr bwMode="auto">
          <a:xfrm>
            <a:off x="1403350" y="1420813"/>
            <a:ext cx="691356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s-CO" sz="32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CO" sz="3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es </a:t>
            </a:r>
            <a:r>
              <a:rPr lang="es-CO" sz="32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O" sz="32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se calcula </a:t>
            </a:r>
            <a:r>
              <a:rPr lang="es-CO" sz="32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CO" sz="3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ingreso base de cotización </a:t>
            </a:r>
          </a:p>
          <a:p>
            <a:pPr algn="r">
              <a:defRPr/>
            </a:pPr>
            <a:r>
              <a:rPr lang="es-CO" sz="32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–IBC-</a:t>
            </a:r>
            <a:r>
              <a:rPr lang="es-CO" sz="32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32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el cual debe </a:t>
            </a:r>
            <a:r>
              <a:rPr lang="es-CO" sz="32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aportar?</a:t>
            </a:r>
            <a:endParaRPr lang="es-CO" sz="72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Subtítulo"/>
          <p:cNvSpPr>
            <a:spLocks noGrp="1"/>
          </p:cNvSpPr>
          <p:nvPr>
            <p:ph idx="1"/>
          </p:nvPr>
        </p:nvSpPr>
        <p:spPr>
          <a:xfrm>
            <a:off x="468313" y="1419225"/>
            <a:ext cx="8229600" cy="3241675"/>
          </a:xfrm>
        </p:spPr>
        <p:txBody>
          <a:bodyPr/>
          <a:lstStyle/>
          <a:p>
            <a:pPr algn="just">
              <a:defRPr/>
            </a:pPr>
            <a:r>
              <a:rPr lang="es-CO" altLang="es-CO" sz="2000" dirty="0" smtClean="0">
                <a:solidFill>
                  <a:srgbClr val="595959"/>
                </a:solidFill>
                <a:latin typeface="Verdana" pitchFamily="34" charset="0"/>
                <a:cs typeface="Arial" charset="0"/>
              </a:rPr>
              <a:t>El IBC es el Ingreso percibido en el periodo laborado el cual debe guardar correspondencia con los ingresos efectivamente recibidos en cada periodo. </a:t>
            </a:r>
          </a:p>
          <a:p>
            <a:pPr algn="just">
              <a:defRPr/>
            </a:pPr>
            <a:endParaRPr lang="es-CO" altLang="es-CO" sz="1100" dirty="0" smtClean="0">
              <a:solidFill>
                <a:srgbClr val="595959"/>
              </a:solidFill>
              <a:latin typeface="Verdana" pitchFamily="34" charset="0"/>
              <a:cs typeface="Arial" charset="0"/>
            </a:endParaRPr>
          </a:p>
          <a:p>
            <a:pPr algn="just">
              <a:defRPr/>
            </a:pPr>
            <a:r>
              <a:rPr lang="es-CO" altLang="es-CO" sz="2000" dirty="0" smtClean="0">
                <a:solidFill>
                  <a:srgbClr val="595959"/>
                </a:solidFill>
                <a:latin typeface="Verdana" pitchFamily="34" charset="0"/>
                <a:cs typeface="Arial" charset="0"/>
              </a:rPr>
              <a:t>El valor </a:t>
            </a:r>
            <a:r>
              <a:rPr lang="es-CO" altLang="es-CO" sz="2000" dirty="0" err="1" smtClean="0">
                <a:solidFill>
                  <a:srgbClr val="595959"/>
                </a:solidFill>
                <a:latin typeface="Verdana" pitchFamily="34" charset="0"/>
                <a:cs typeface="Arial" charset="0"/>
              </a:rPr>
              <a:t>mensualizado</a:t>
            </a:r>
            <a:r>
              <a:rPr lang="es-CO" altLang="es-CO" sz="2000" dirty="0" smtClean="0">
                <a:solidFill>
                  <a:srgbClr val="595959"/>
                </a:solidFill>
                <a:latin typeface="Verdana" pitchFamily="34" charset="0"/>
                <a:cs typeface="Arial" charset="0"/>
              </a:rPr>
              <a:t> del IBC no puede ser inferior a un salario mínimo mensual legal vigente –SMMLV- ni superior a 25 salarios.</a:t>
            </a:r>
          </a:p>
          <a:p>
            <a:pPr marL="0" indent="0">
              <a:buFont typeface="Arial" charset="0"/>
              <a:buNone/>
              <a:defRPr/>
            </a:pPr>
            <a:endParaRPr lang="es-CO" altLang="es-CO" sz="1100" dirty="0" smtClean="0">
              <a:solidFill>
                <a:srgbClr val="59595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468313" y="196850"/>
            <a:ext cx="6191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Ingreso Base de Cotización </a:t>
            </a:r>
            <a:r>
              <a:rPr lang="es-CO" sz="24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IBC-</a:t>
            </a:r>
            <a:endParaRPr lang="es-CO" sz="1600" b="1" dirty="0">
              <a:solidFill>
                <a:srgbClr val="95BE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628" name="2 CuadroTexto"/>
          <p:cNvSpPr txBox="1">
            <a:spLocks noChangeArrowheads="1"/>
          </p:cNvSpPr>
          <p:nvPr/>
        </p:nvSpPr>
        <p:spPr bwMode="auto">
          <a:xfrm>
            <a:off x="468313" y="773113"/>
            <a:ext cx="200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b="1">
                <a:solidFill>
                  <a:srgbClr val="95BE50"/>
                </a:solidFill>
                <a:latin typeface="Verdana" pitchFamily="34" charset="0"/>
              </a:rPr>
              <a:t>¿Qué es?</a:t>
            </a:r>
            <a:endParaRPr lang="es-CO" altLang="es-CO" sz="1800">
              <a:solidFill>
                <a:srgbClr val="95BE5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Subtítulo"/>
          <p:cNvSpPr>
            <a:spLocks noGrp="1"/>
          </p:cNvSpPr>
          <p:nvPr>
            <p:ph idx="1"/>
          </p:nvPr>
        </p:nvSpPr>
        <p:spPr>
          <a:xfrm>
            <a:off x="755650" y="2573338"/>
            <a:ext cx="7488238" cy="1584325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CO" altLang="es-CO" sz="20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CO" altLang="es-CO" sz="16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s-CO" altLang="es-CO" sz="16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usted es trabajador independiente por cuenta propia o sin contrato de prestación de </a:t>
            </a:r>
            <a:r>
              <a:rPr lang="es-CO" alt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servicios:</a:t>
            </a:r>
          </a:p>
          <a:p>
            <a:pPr marL="0" indent="0" algn="just">
              <a:buFont typeface="Arial" charset="0"/>
              <a:buNone/>
              <a:defRPr/>
            </a:pPr>
            <a:endParaRPr lang="es-CO" altLang="es-CO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CO" alt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 </a:t>
            </a:r>
            <a:r>
              <a:rPr lang="es-CO" alt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IBC es el 40% del valor mensualizado de sus ingresos, a éste, podrá deducirle los costos asociados a su actividad económica, cumpliendo los requisitos del artículo 107 del Estatuto Tributario Naciona</a:t>
            </a:r>
            <a:r>
              <a:rPr lang="es-CO" altLang="es-CO" sz="16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s-CO" altLang="es-CO" sz="1600" baseline="300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CO" altLang="es-CO" sz="16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55650" y="1708150"/>
            <a:ext cx="7488238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sz="20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CO" sz="1600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usted tiene un contrato de prestación de servicios: El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IBC debe corresponder al 40% del valor mensualizado del contrato.</a:t>
            </a: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 bwMode="auto">
          <a:xfrm>
            <a:off x="250825" y="285750"/>
            <a:ext cx="6191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Ingreso Base de Cotización – IBC-</a:t>
            </a: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653" name="9 CuadroTexto"/>
          <p:cNvSpPr txBox="1">
            <a:spLocks noChangeArrowheads="1"/>
          </p:cNvSpPr>
          <p:nvPr/>
        </p:nvSpPr>
        <p:spPr bwMode="auto">
          <a:xfrm>
            <a:off x="436563" y="976313"/>
            <a:ext cx="3148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400" b="1">
                <a:solidFill>
                  <a:srgbClr val="95BE50"/>
                </a:solidFill>
                <a:latin typeface="Verdana" pitchFamily="34" charset="0"/>
              </a:rPr>
              <a:t>Cómo se calcula?</a:t>
            </a:r>
            <a:endParaRPr lang="es-CO" altLang="es-CO" sz="1600">
              <a:solidFill>
                <a:srgbClr val="95BE50"/>
              </a:solidFill>
              <a:latin typeface="Verdana" pitchFamily="34" charset="0"/>
            </a:endParaRPr>
          </a:p>
        </p:txBody>
      </p:sp>
      <p:sp>
        <p:nvSpPr>
          <p:cNvPr id="38918" name="1 CuadroTexto"/>
          <p:cNvSpPr txBox="1">
            <a:spLocks noChangeArrowheads="1"/>
          </p:cNvSpPr>
          <p:nvPr/>
        </p:nvSpPr>
        <p:spPr bwMode="auto">
          <a:xfrm>
            <a:off x="468313" y="4630738"/>
            <a:ext cx="8074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s-CO" altLang="es-CO" sz="7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s-CO" sz="7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"ARTICULO  107. LAS EXPENSAS NECESARIAS SON DEDUCIBLES. Son deducibles las expensas realizadas durante el año o período gravable en el desarrollo de cualquier actividad productora   de  renta,  siempre  que  tengan  relación  de  causalidad  con  las  actividades productoras de renta y que sean necesarias y proporcionadas de acuerdo con cada actividad</a:t>
            </a:r>
            <a:endParaRPr lang="es-CO" altLang="es-CO" sz="8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Subtítul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Unidad,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promueve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 de pago</a:t>
            </a:r>
            <a:r>
              <a:rPr lang="es-ES" sz="1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aportes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es-ES" sz="16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la Protección Social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través de </a:t>
            </a:r>
            <a:r>
              <a:rPr lang="es-ES" sz="16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 persuasivas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cuales buscan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es-ES" sz="16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personas naturales o jurídicas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cambien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comportamiento de manera inmediata y empiecen a realizar los aportes de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correcta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oportuna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evitando así, posteriores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 de fiscalización.</a:t>
            </a:r>
          </a:p>
          <a:p>
            <a:pPr algn="just">
              <a:defRPr/>
            </a:pP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Estos aportes contribuyen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financiación de la protección integral de los niños y los adolescentes; garantizan el acceso al </a:t>
            </a:r>
            <a:r>
              <a:rPr lang="es-CO" sz="16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 de salud</a:t>
            </a:r>
            <a:r>
              <a:rPr lang="es-C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protegen a los trabajadores frente a los </a:t>
            </a:r>
            <a:r>
              <a:rPr lang="es-CO" sz="1600" b="1" dirty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riesgos laborales</a:t>
            </a:r>
            <a:r>
              <a:rPr lang="es-CO" sz="1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garantizan a los ciudadanos el acceso gratuito a una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 formal</a:t>
            </a:r>
          </a:p>
          <a:p>
            <a:pPr algn="just">
              <a:defRPr/>
            </a:pPr>
            <a:endParaRPr lang="es-CO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es-CO" altLang="es-C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todos cumplimos, todos ganamos</a:t>
            </a:r>
            <a:endParaRPr lang="es-CO" altLang="es-CO" sz="18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 bwMode="auto">
          <a:xfrm>
            <a:off x="468313" y="196850"/>
            <a:ext cx="6191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Recuerde…</a:t>
            </a:r>
            <a:endParaRPr lang="es-CO" sz="18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idx="1"/>
          </p:nvPr>
        </p:nvSpPr>
        <p:spPr>
          <a:xfrm>
            <a:off x="468313" y="1271588"/>
            <a:ext cx="8229600" cy="3749675"/>
          </a:xfrm>
        </p:spPr>
        <p:txBody>
          <a:bodyPr/>
          <a:lstStyle/>
          <a:p>
            <a:pPr algn="just">
              <a:defRPr/>
            </a:pP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siguiente documento pretende ser una guía para aquellos aportantes (empresas – independientes) que son objeto de una acción persuasiva de La Unidad, específicamente del programa extranjero no pensión.</a:t>
            </a:r>
          </a:p>
          <a:p>
            <a:pPr algn="just">
              <a:defRPr/>
            </a:pPr>
            <a:endParaRPr lang="es-CO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continuación encontrará: </a:t>
            </a:r>
          </a:p>
          <a:p>
            <a:pPr marL="514350" indent="-514350" algn="just">
              <a:buFont typeface="Arial" charset="0"/>
              <a:buAutoNum type="romanLcParenR"/>
              <a:defRPr/>
            </a:pP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Quiénes son los extranjeros que no son obligados a pagar pensión, </a:t>
            </a:r>
          </a:p>
          <a:p>
            <a:pPr marL="514350" indent="-514350" algn="just">
              <a:buFont typeface="Arial" charset="0"/>
              <a:buAutoNum type="romanLcParenR"/>
              <a:defRPr/>
            </a:pP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compone la acción persuasiva, </a:t>
            </a:r>
          </a:p>
          <a:p>
            <a:pPr marL="514350" indent="-514350" algn="just">
              <a:buFont typeface="Arial" charset="0"/>
              <a:buAutoNum type="romanLcParenR"/>
              <a:defRPr/>
            </a:pP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que debe cumplir una persona para no pagar aportes a pensión, </a:t>
            </a:r>
          </a:p>
          <a:p>
            <a:pPr marL="514350" indent="-514350" algn="just">
              <a:buFont typeface="Arial" charset="0"/>
              <a:buAutoNum type="romanLcParenR"/>
              <a:defRPr/>
            </a:pP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realizar el pago correctamente, </a:t>
            </a:r>
            <a:endParaRPr lang="es-CO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por último </a:t>
            </a:r>
            <a:r>
              <a:rPr lang="es-CO" sz="16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debe corregir los aportes.</a:t>
            </a:r>
            <a:endParaRPr lang="es-CO" sz="1600" b="1" dirty="0">
              <a:solidFill>
                <a:srgbClr val="95BE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116013" y="1636713"/>
            <a:ext cx="6911975" cy="1727200"/>
          </a:xfrm>
        </p:spPr>
        <p:txBody>
          <a:bodyPr/>
          <a:lstStyle/>
          <a:p>
            <a:pPr algn="ctr"/>
            <a:r>
              <a:rPr lang="es-ES" altLang="es-CO" sz="40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s-ES" altLang="es-CO" sz="36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Quiénes son los “extranjeros </a:t>
            </a:r>
            <a:r>
              <a:rPr lang="es-ES" altLang="es-CO" sz="3600" smtClean="0">
                <a:solidFill>
                  <a:srgbClr val="95BE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es-ES" altLang="es-CO" sz="36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obligados a </a:t>
            </a:r>
            <a:br>
              <a:rPr lang="es-ES" altLang="es-CO" sz="3600" b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altLang="es-CO" sz="3600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cotizar a pensión”?</a:t>
            </a:r>
            <a:endParaRPr lang="es-CO" altLang="es-CO" sz="3600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30545" r="15697" b="1184"/>
          <a:stretch>
            <a:fillRect/>
          </a:stretch>
        </p:blipFill>
        <p:spPr bwMode="auto">
          <a:xfrm>
            <a:off x="323850" y="1420813"/>
            <a:ext cx="3363913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3687763" y="1560513"/>
            <a:ext cx="4999037" cy="2092325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CO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linga" panose="020B0502040204020203" pitchFamily="34" charset="0"/>
                <a:cs typeface="Kalinga" pitchFamily="34" charset="0"/>
              </a:rPr>
              <a:t>Son personas extranjeras que residen en el </a:t>
            </a:r>
            <a:r>
              <a:rPr lang="es-CO" sz="2000" b="1" dirty="0" smtClean="0">
                <a:solidFill>
                  <a:srgbClr val="95BE50"/>
                </a:solidFill>
                <a:latin typeface="Kalinga" panose="020B0502040204020203" pitchFamily="34" charset="0"/>
                <a:cs typeface="Kalinga" pitchFamily="34" charset="0"/>
              </a:rPr>
              <a:t>territorio colombiano</a:t>
            </a:r>
            <a:r>
              <a:rPr lang="es-CO" sz="2000" b="1" dirty="0" smtClean="0">
                <a:solidFill>
                  <a:srgbClr val="00B0F0"/>
                </a:solidFill>
                <a:latin typeface="Kalinga" panose="020B0502040204020203" pitchFamily="34" charset="0"/>
                <a:cs typeface="Kalinga" pitchFamily="34" charset="0"/>
              </a:rPr>
              <a:t> </a:t>
            </a:r>
            <a:r>
              <a:rPr lang="es-CO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linga" panose="020B0502040204020203" pitchFamily="34" charset="0"/>
                <a:cs typeface="Kalinga" pitchFamily="34" charset="0"/>
              </a:rPr>
              <a:t>temporal o indefinidamente, que no cuentan con la </a:t>
            </a:r>
            <a:r>
              <a:rPr lang="es-CO" sz="2000" b="1" dirty="0" smtClean="0">
                <a:solidFill>
                  <a:srgbClr val="95BE50"/>
                </a:solidFill>
                <a:latin typeface="Kalinga" panose="020B0502040204020203" pitchFamily="34" charset="0"/>
                <a:cs typeface="Kalinga" pitchFamily="34" charset="0"/>
              </a:rPr>
              <a:t>ciudadanía colombiana</a:t>
            </a:r>
            <a:r>
              <a:rPr lang="es-CO" sz="2000" b="1" dirty="0" smtClean="0">
                <a:solidFill>
                  <a:srgbClr val="00B0F0"/>
                </a:solidFill>
                <a:latin typeface="Kalinga" panose="020B0502040204020203" pitchFamily="34" charset="0"/>
                <a:cs typeface="Kalinga" pitchFamily="34" charset="0"/>
              </a:rPr>
              <a:t> </a:t>
            </a:r>
            <a:r>
              <a:rPr lang="es-CO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linga" panose="020B0502040204020203" pitchFamily="34" charset="0"/>
                <a:cs typeface="Kalinga" pitchFamily="34" charset="0"/>
              </a:rPr>
              <a:t>y </a:t>
            </a:r>
            <a:r>
              <a:rPr lang="es-CO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linga" pitchFamily="34" charset="0"/>
                <a:cs typeface="Kalinga" pitchFamily="34" charset="0"/>
              </a:rPr>
              <a:t>que en virtud de </a:t>
            </a:r>
            <a:r>
              <a:rPr lang="es-CO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linga" pitchFamily="34" charset="0"/>
                <a:cs typeface="Kalinga" pitchFamily="34" charset="0"/>
              </a:rPr>
              <a:t>ejercer una actividad económica permanecen </a:t>
            </a:r>
            <a:r>
              <a:rPr lang="es-CO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linga" pitchFamily="34" charset="0"/>
                <a:cs typeface="Kalinga" pitchFamily="34" charset="0"/>
              </a:rPr>
              <a:t>en el </a:t>
            </a:r>
            <a:r>
              <a:rPr lang="es-CO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linga" pitchFamily="34" charset="0"/>
                <a:cs typeface="Kalinga" pitchFamily="34" charset="0"/>
              </a:rPr>
              <a:t>país.</a:t>
            </a:r>
            <a:endParaRPr lang="es-CO" sz="2000" b="1" dirty="0">
              <a:solidFill>
                <a:schemeClr val="tx1">
                  <a:lumMod val="85000"/>
                  <a:lumOff val="15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220663" y="412750"/>
            <a:ext cx="5832475" cy="857250"/>
          </a:xfrm>
        </p:spPr>
        <p:txBody>
          <a:bodyPr/>
          <a:lstStyle/>
          <a:p>
            <a:pPr algn="just"/>
            <a:r>
              <a:rPr lang="es-ES" altLang="es-CO" sz="2000" smtClean="0">
                <a:solidFill>
                  <a:srgbClr val="95BE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Requisitos</a:t>
            </a:r>
            <a:r>
              <a:rPr lang="es-ES" altLang="es-CO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debe cumplir para clasificarse como </a:t>
            </a:r>
            <a:r>
              <a:rPr lang="es-ES" altLang="es-CO" sz="2000" smtClean="0">
                <a:solidFill>
                  <a:srgbClr val="95BE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“extranjero no obligado a cotizar a pensión”</a:t>
            </a:r>
            <a:endParaRPr lang="es-CO" altLang="es-CO" sz="2800" smtClean="0">
              <a:solidFill>
                <a:srgbClr val="95BE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468313" y="1990725"/>
            <a:ext cx="5111750" cy="1444625"/>
          </a:xfrm>
        </p:spPr>
        <p:txBody>
          <a:bodyPr/>
          <a:lstStyle/>
          <a:p>
            <a:pPr marL="457200" indent="-457200">
              <a:buFont typeface="Arial" charset="0"/>
              <a:buAutoNum type="alphaLcPeriod"/>
              <a:defRPr/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extranjero residente en Colombia.</a:t>
            </a:r>
          </a:p>
          <a:p>
            <a:pPr marL="457200" indent="-457200">
              <a:buFont typeface="Arial" charset="0"/>
              <a:buAutoNum type="alphaLcPeriod"/>
              <a:defRPr/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Estar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cubiertos por algún régimen pensional en su país de origen</a:t>
            </a: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buFont typeface="Arial" charset="0"/>
              <a:buAutoNum type="alphaLcPeriod"/>
              <a:defRPr/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tener ciudadanía </a:t>
            </a: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colombiana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O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charset="0"/>
              <a:buAutoNum type="alphaLcPeriod"/>
              <a:defRPr/>
            </a:pP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s-CO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defRPr/>
            </a:pPr>
            <a:endParaRPr lang="es-CO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 bwMode="auto">
          <a:xfrm>
            <a:off x="4013200" y="3435350"/>
            <a:ext cx="4105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862263" y="3940175"/>
            <a:ext cx="5256212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Adicionalmente: titulares de visa:</a:t>
            </a:r>
          </a:p>
          <a:p>
            <a:pPr marL="914400" lvl="1" indent="-457200">
              <a:buFontTx/>
              <a:buAutoNum type="alphaLcPeriod"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Cónyuge o compañero permanente de nacional colombiano. </a:t>
            </a:r>
          </a:p>
          <a:p>
            <a:pPr marL="914400" lvl="1" indent="-457200">
              <a:buFontTx/>
              <a:buAutoNum type="alphaLcPeriod"/>
              <a:defRPr/>
            </a:pPr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o madre de nacional colombiano.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70" name="AutoShape 9" descr="Imágenes integradas 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>
              <a:latin typeface="Calibri" pitchFamily="34" charset="0"/>
            </a:endParaRPr>
          </a:p>
        </p:txBody>
      </p:sp>
      <p:pic>
        <p:nvPicPr>
          <p:cNvPr id="11271" name="Picture 10" descr="C:\Users\jperilla.UGPPDC\Downloads\image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28838"/>
            <a:ext cx="18065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395288" y="412750"/>
            <a:ext cx="6985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98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CO" sz="20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¿Quiénes </a:t>
            </a:r>
            <a:r>
              <a:rPr lang="es-CO" sz="20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los </a:t>
            </a:r>
            <a:r>
              <a:rPr lang="es-CO" sz="20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extranjeros</a:t>
            </a:r>
            <a:r>
              <a:rPr lang="es-CO" sz="20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es-CO" sz="20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s-CO" sz="20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están </a:t>
            </a:r>
            <a:r>
              <a:rPr lang="es-CO" sz="2000" b="1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obligados</a:t>
            </a:r>
            <a:r>
              <a:rPr lang="es-CO" sz="20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O" sz="20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O" sz="20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aportar al Sistema General de Seguridad Social</a:t>
            </a:r>
            <a:r>
              <a:rPr lang="es-CO" sz="2000" b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algn="l">
              <a:defRPr/>
            </a:pPr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l">
              <a:defRPr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Aquellos que no aporten a un fondo de pensiones en su país de origen y que tengan las siguientes características:</a:t>
            </a:r>
          </a:p>
          <a:p>
            <a:pPr algn="l"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9625" indent="-285750" algn="l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Servidores públicos</a:t>
            </a:r>
          </a:p>
          <a:p>
            <a:pPr marL="809625" indent="-285750" algn="l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 de prestación de servicios</a:t>
            </a:r>
          </a:p>
          <a:p>
            <a:pPr marL="809625" indent="-285750" algn="l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Trabajadores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dependientes</a:t>
            </a:r>
          </a:p>
          <a:p>
            <a:pPr marL="809625" indent="-285750" algn="l">
              <a:buFont typeface="Arial" panose="020B0604020202020204" pitchFamily="34" charset="0"/>
              <a:buChar char="•"/>
              <a:defRPr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Trabajadores independientes</a:t>
            </a:r>
          </a:p>
          <a:p>
            <a:pPr marL="809625" indent="-285750" algn="l">
              <a:buFont typeface="Arial" panose="020B0604020202020204" pitchFamily="34" charset="0"/>
              <a:buChar char="•"/>
              <a:defRPr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Rentistas de capital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9625" indent="-285750" algn="l"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12975"/>
            <a:ext cx="8636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61925" y="1270000"/>
            <a:ext cx="6570663" cy="857250"/>
          </a:xfrm>
        </p:spPr>
        <p:txBody>
          <a:bodyPr/>
          <a:lstStyle/>
          <a:p>
            <a:pPr>
              <a:defRPr/>
            </a:pPr>
            <a:r>
              <a:rPr lang="es-E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usted recibió una comunicación </a:t>
            </a:r>
            <a:r>
              <a:rPr lang="es-ES" sz="1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persuasiva de </a:t>
            </a:r>
            <a:r>
              <a:rPr lang="es-E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ES" sz="1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</a:t>
            </a:r>
            <a:r>
              <a:rPr lang="es-E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informándole </a:t>
            </a:r>
            <a:r>
              <a:rPr lang="es-ES" sz="1600" b="0" dirty="0" smtClean="0">
                <a:solidFill>
                  <a:srgbClr val="95BE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no cumple con los requisitos establecidos</a:t>
            </a:r>
            <a:r>
              <a:rPr lang="es-ES" sz="1600" b="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ser e</a:t>
            </a:r>
            <a:r>
              <a:rPr lang="es-ES" altLang="es-CO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xtranjero no obligado a cotizar a pensión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s-ES" sz="1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continuación le </a:t>
            </a:r>
            <a:r>
              <a:rPr lang="es-ES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explicamos:</a:t>
            </a:r>
            <a:endParaRPr lang="es-CO" sz="1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5" name="2 Subtítulo"/>
          <p:cNvSpPr txBox="1">
            <a:spLocks/>
          </p:cNvSpPr>
          <p:nvPr/>
        </p:nvSpPr>
        <p:spPr bwMode="auto">
          <a:xfrm>
            <a:off x="323850" y="339725"/>
            <a:ext cx="56149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58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5800" eaLnBrk="0" hangingPunct="0">
              <a:spcBef>
                <a:spcPct val="20000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5800" eaLnBrk="0" hangingPunct="0">
              <a:spcBef>
                <a:spcPct val="20000"/>
              </a:spcBef>
              <a:buFont typeface="Arial" charset="0"/>
              <a:buChar char="–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5800" eaLnBrk="0" hangingPunct="0">
              <a:spcBef>
                <a:spcPct val="20000"/>
              </a:spcBef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s-CO" altLang="es-CO" sz="3200" b="1">
                <a:solidFill>
                  <a:srgbClr val="95BE50"/>
                </a:solidFill>
                <a:latin typeface="Verdana" pitchFamily="34" charset="0"/>
              </a:rPr>
              <a:t>Acción</a:t>
            </a:r>
            <a:r>
              <a:rPr lang="es-CO" altLang="es-CO" sz="3200" b="1">
                <a:solidFill>
                  <a:srgbClr val="95BE50"/>
                </a:solidFill>
                <a:latin typeface="Kalinga" pitchFamily="34" charset="0"/>
                <a:cs typeface="Kalinga" pitchFamily="34" charset="0"/>
              </a:rPr>
              <a:t> </a:t>
            </a:r>
            <a:r>
              <a:rPr lang="es-CO" altLang="es-CO" sz="3200" b="1">
                <a:solidFill>
                  <a:srgbClr val="95BE50"/>
                </a:solidFill>
                <a:latin typeface="Verdana" pitchFamily="34" charset="0"/>
              </a:rPr>
              <a:t>persuasiva</a:t>
            </a:r>
            <a:endParaRPr lang="es-CO" altLang="es-CO" sz="2000" b="1">
              <a:solidFill>
                <a:srgbClr val="95BE50"/>
              </a:solidFill>
              <a:latin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4213" y="2716213"/>
            <a:ext cx="36576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¿Por qué fue seleccionado?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fue seleccionado?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corregir?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¿Dónde realizar la corrección?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985963"/>
            <a:ext cx="3798887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395536" y="1348409"/>
          <a:ext cx="8496944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6850"/>
            <a:ext cx="2319337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1 CuadroTexto"/>
          <p:cNvSpPr txBox="1">
            <a:spLocks noChangeArrowheads="1"/>
          </p:cNvSpPr>
          <p:nvPr/>
        </p:nvSpPr>
        <p:spPr bwMode="auto">
          <a:xfrm>
            <a:off x="323850" y="4516438"/>
            <a:ext cx="806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CO" alt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usted es trabajador independiente realice la corrección utilizando la Planilla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sitiva inic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107717</TotalTime>
  <Words>1361</Words>
  <Application>Microsoft Office PowerPoint</Application>
  <PresentationFormat>Personalizado</PresentationFormat>
  <Paragraphs>145</Paragraphs>
  <Slides>24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Kalinga</vt:lpstr>
      <vt:lpstr>Verdana</vt:lpstr>
      <vt:lpstr>Diapositiva inicio</vt:lpstr>
      <vt:lpstr>Diseño personalizado</vt:lpstr>
      <vt:lpstr>1_Diseño personalizado</vt:lpstr>
      <vt:lpstr>Presentación de PowerPoint</vt:lpstr>
      <vt:lpstr>Extranjero no obligado a  cotizar a pensión </vt:lpstr>
      <vt:lpstr>Presentación de PowerPoint</vt:lpstr>
      <vt:lpstr>¿Quiénes son los “extranjeros no obligados a  cotizar a pensión”?</vt:lpstr>
      <vt:lpstr>Presentación de PowerPoint</vt:lpstr>
      <vt:lpstr>Requisitos que debe cumplir para clasificarse como “extranjero no obligado a cotizar a pensión”</vt:lpstr>
      <vt:lpstr>Presentación de PowerPoint</vt:lpstr>
      <vt:lpstr>Si usted recibió una comunicación persuasiva de La Unidad informándole que no cumple con los requisitos establecidos para ser extranjero no obligado a cotizar a pensión  A continuación le explicamos: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Ariza Franco</dc:creator>
  <cp:lastModifiedBy>CENTRO NACIONAL DE ESTUDIOS TRIBUTARIOS DE COLOMBIA CNETCO</cp:lastModifiedBy>
  <cp:revision>440</cp:revision>
  <dcterms:created xsi:type="dcterms:W3CDTF">2014-08-05T18:59:25Z</dcterms:created>
  <dcterms:modified xsi:type="dcterms:W3CDTF">2016-04-22T13:16:22Z</dcterms:modified>
</cp:coreProperties>
</file>